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64" r:id="rId2"/>
    <p:sldId id="265" r:id="rId3"/>
    <p:sldId id="324" r:id="rId4"/>
    <p:sldId id="325" r:id="rId5"/>
    <p:sldId id="327" r:id="rId6"/>
    <p:sldId id="336" r:id="rId7"/>
    <p:sldId id="331" r:id="rId8"/>
    <p:sldId id="332" r:id="rId9"/>
    <p:sldId id="333" r:id="rId10"/>
    <p:sldId id="334" r:id="rId11"/>
    <p:sldId id="337" r:id="rId12"/>
    <p:sldId id="339" r:id="rId13"/>
    <p:sldId id="338" r:id="rId14"/>
    <p:sldId id="340" r:id="rId15"/>
    <p:sldId id="323" r:id="rId16"/>
    <p:sldId id="31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18"/>
    <p:restoredTop sz="62002"/>
  </p:normalViewPr>
  <p:slideViewPr>
    <p:cSldViewPr snapToGrid="0">
      <p:cViewPr varScale="1">
        <p:scale>
          <a:sx n="97" d="100"/>
          <a:sy n="97" d="100"/>
        </p:scale>
        <p:origin x="22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AB8B4C-E7DB-8D4D-8711-6FFD8D92F961}" type="datetimeFigureOut">
              <a:rPr lang="en-US" smtClean="0"/>
              <a:t>4/26/25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8DA8C0-44E6-0E4A-BFC6-134BDAF8133A}" type="slidenum">
              <a:rPr lang="en-US" smtClean="0"/>
              <a:t>‹#›</a:t>
            </a:fld>
            <a:endParaRPr lang="en-US"/>
          </a:p>
        </p:txBody>
      </p:sp>
    </p:spTree>
    <p:extLst>
      <p:ext uri="{BB962C8B-B14F-4D97-AF65-F5344CB8AC3E}">
        <p14:creationId xmlns:p14="http://schemas.microsoft.com/office/powerpoint/2010/main" val="69867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792552-647F-FD4A-9002-3C7780ABBF80}" type="slidenum">
              <a:rPr lang="en-US" smtClean="0"/>
              <a:t>1</a:t>
            </a:fld>
            <a:endParaRPr lang="en-US"/>
          </a:p>
        </p:txBody>
      </p:sp>
    </p:spTree>
    <p:extLst>
      <p:ext uri="{BB962C8B-B14F-4D97-AF65-F5344CB8AC3E}">
        <p14:creationId xmlns:p14="http://schemas.microsoft.com/office/powerpoint/2010/main" val="315427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8DA8C0-44E6-0E4A-BFC6-134BDAF8133A}" type="slidenum">
              <a:rPr lang="en-US" smtClean="0"/>
              <a:t>2</a:t>
            </a:fld>
            <a:endParaRPr lang="en-US"/>
          </a:p>
        </p:txBody>
      </p:sp>
    </p:spTree>
    <p:extLst>
      <p:ext uri="{BB962C8B-B14F-4D97-AF65-F5344CB8AC3E}">
        <p14:creationId xmlns:p14="http://schemas.microsoft.com/office/powerpoint/2010/main" val="453457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8DA8C0-44E6-0E4A-BFC6-134BDAF8133A}" type="slidenum">
              <a:rPr lang="en-US" smtClean="0"/>
              <a:t>11</a:t>
            </a:fld>
            <a:endParaRPr lang="en-US"/>
          </a:p>
        </p:txBody>
      </p:sp>
    </p:spTree>
    <p:extLst>
      <p:ext uri="{BB962C8B-B14F-4D97-AF65-F5344CB8AC3E}">
        <p14:creationId xmlns:p14="http://schemas.microsoft.com/office/powerpoint/2010/main" val="682326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Slide Image Placeholder 1"/>
          <p:cNvSpPr>
            <a:spLocks noGrp="1" noRot="1" noChangeAspect="1"/>
          </p:cNvSpPr>
          <p:nvPr>
            <p:ph type="sldImg"/>
          </p:nvPr>
        </p:nvSpPr>
        <p:spPr bwMode="auto">
          <a:xfrm>
            <a:off x="2335213" y="522288"/>
            <a:ext cx="4643437" cy="26114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9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Calibri" charset="0"/>
              <a:ea typeface="ＭＳ Ｐゴシック" charset="0"/>
              <a:cs typeface="ＭＳ Ｐゴシック" charset="0"/>
            </a:endParaRPr>
          </a:p>
        </p:txBody>
      </p:sp>
      <p:sp>
        <p:nvSpPr>
          <p:cNvPr id="4" name="Footer Placeholder 3"/>
          <p:cNvSpPr>
            <a:spLocks noGrp="1"/>
          </p:cNvSpPr>
          <p:nvPr>
            <p:ph type="ftr" sz="quarter" idx="4"/>
          </p:nvPr>
        </p:nvSpPr>
        <p:spPr/>
        <p:txBody>
          <a:bodyPr/>
          <a:lstStyle/>
          <a:p>
            <a:pPr>
              <a:defRPr/>
            </a:pPr>
            <a:r>
              <a:rPr lang="hu-HU">
                <a:solidFill>
                  <a:prstClr val="black"/>
                </a:solidFill>
                <a:latin typeface="Calibri"/>
              </a:rPr>
              <a:t>Sheffield 20160119</a:t>
            </a:r>
            <a:endParaRPr lang="en-US">
              <a:solidFill>
                <a:prstClr val="black"/>
              </a:solidFill>
              <a:latin typeface="Calibri"/>
            </a:endParaRPr>
          </a:p>
        </p:txBody>
      </p:sp>
      <p:sp>
        <p:nvSpPr>
          <p:cNvPr id="2990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55283" indent="-290493" eaLnBrk="0" hangingPunct="0">
              <a:defRPr sz="2400">
                <a:solidFill>
                  <a:schemeClr val="tx1"/>
                </a:solidFill>
                <a:latin typeface="Arial" charset="0"/>
                <a:ea typeface="ＭＳ Ｐゴシック" charset="0"/>
              </a:defRPr>
            </a:lvl2pPr>
            <a:lvl3pPr marL="1161974" indent="-232395" eaLnBrk="0" hangingPunct="0">
              <a:defRPr sz="2400">
                <a:solidFill>
                  <a:schemeClr val="tx1"/>
                </a:solidFill>
                <a:latin typeface="Arial" charset="0"/>
                <a:ea typeface="ＭＳ Ｐゴシック" charset="0"/>
              </a:defRPr>
            </a:lvl3pPr>
            <a:lvl4pPr marL="1626763" indent="-232395" eaLnBrk="0" hangingPunct="0">
              <a:defRPr sz="2400">
                <a:solidFill>
                  <a:schemeClr val="tx1"/>
                </a:solidFill>
                <a:latin typeface="Arial" charset="0"/>
                <a:ea typeface="ＭＳ Ｐゴシック" charset="0"/>
              </a:defRPr>
            </a:lvl4pPr>
            <a:lvl5pPr marL="2091553" indent="-232395" eaLnBrk="0" hangingPunct="0">
              <a:defRPr sz="2400">
                <a:solidFill>
                  <a:schemeClr val="tx1"/>
                </a:solidFill>
                <a:latin typeface="Arial" charset="0"/>
                <a:ea typeface="ＭＳ Ｐゴシック" charset="0"/>
              </a:defRPr>
            </a:lvl5pPr>
            <a:lvl6pPr marL="2556342" indent="-232395" eaLnBrk="0" fontAlgn="base" hangingPunct="0">
              <a:spcBef>
                <a:spcPct val="0"/>
              </a:spcBef>
              <a:spcAft>
                <a:spcPct val="0"/>
              </a:spcAft>
              <a:defRPr sz="2400">
                <a:solidFill>
                  <a:schemeClr val="tx1"/>
                </a:solidFill>
                <a:latin typeface="Arial" charset="0"/>
                <a:ea typeface="ＭＳ Ｐゴシック" charset="0"/>
              </a:defRPr>
            </a:lvl6pPr>
            <a:lvl7pPr marL="3021132" indent="-232395" eaLnBrk="0" fontAlgn="base" hangingPunct="0">
              <a:spcBef>
                <a:spcPct val="0"/>
              </a:spcBef>
              <a:spcAft>
                <a:spcPct val="0"/>
              </a:spcAft>
              <a:defRPr sz="2400">
                <a:solidFill>
                  <a:schemeClr val="tx1"/>
                </a:solidFill>
                <a:latin typeface="Arial" charset="0"/>
                <a:ea typeface="ＭＳ Ｐゴシック" charset="0"/>
              </a:defRPr>
            </a:lvl7pPr>
            <a:lvl8pPr marL="3485921" indent="-232395" eaLnBrk="0" fontAlgn="base" hangingPunct="0">
              <a:spcBef>
                <a:spcPct val="0"/>
              </a:spcBef>
              <a:spcAft>
                <a:spcPct val="0"/>
              </a:spcAft>
              <a:defRPr sz="2400">
                <a:solidFill>
                  <a:schemeClr val="tx1"/>
                </a:solidFill>
                <a:latin typeface="Arial" charset="0"/>
                <a:ea typeface="ＭＳ Ｐゴシック" charset="0"/>
              </a:defRPr>
            </a:lvl8pPr>
            <a:lvl9pPr marL="3950711" indent="-23239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DFDACB8-EA97-AE4A-844C-7A54241810B5}" type="slidenum">
              <a:rPr lang="en-US" sz="1200">
                <a:solidFill>
                  <a:prstClr val="black"/>
                </a:solidFill>
                <a:latin typeface="Calibri" charset="0"/>
              </a:rPr>
              <a:pPr eaLnBrk="1" hangingPunct="1"/>
              <a:t>16</a:t>
            </a:fld>
            <a:endParaRPr lang="en-US" sz="1200">
              <a:solidFill>
                <a:prstClr val="black"/>
              </a:solidFill>
              <a:latin typeface="Calibri" charset="0"/>
            </a:endParaRPr>
          </a:p>
        </p:txBody>
      </p:sp>
      <p:sp>
        <p:nvSpPr>
          <p:cNvPr id="2" name="Date Placeholder 1"/>
          <p:cNvSpPr>
            <a:spLocks noGrp="1"/>
          </p:cNvSpPr>
          <p:nvPr>
            <p:ph type="dt" idx="10"/>
          </p:nvPr>
        </p:nvSpPr>
        <p:spPr/>
        <p:txBody>
          <a:bodyPr/>
          <a:lstStyle/>
          <a:p>
            <a:r>
              <a:rPr lang="en-GB"/>
              <a:t>18/09/2015</a:t>
            </a:r>
            <a:endParaRPr lang="en-US"/>
          </a:p>
        </p:txBody>
      </p:sp>
    </p:spTree>
    <p:extLst>
      <p:ext uri="{BB962C8B-B14F-4D97-AF65-F5344CB8AC3E}">
        <p14:creationId xmlns:p14="http://schemas.microsoft.com/office/powerpoint/2010/main" val="2433155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AA6D3-0DC8-324B-DFAE-D22A92897C1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C590266-2E65-B911-CE3A-E16A5AA1D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60D2797-5A03-FEA4-33BE-D3D572B459A5}"/>
              </a:ext>
            </a:extLst>
          </p:cNvPr>
          <p:cNvSpPr>
            <a:spLocks noGrp="1"/>
          </p:cNvSpPr>
          <p:nvPr>
            <p:ph type="dt" sz="half" idx="10"/>
          </p:nvPr>
        </p:nvSpPr>
        <p:spPr/>
        <p:txBody>
          <a:bodyPr/>
          <a:lstStyle/>
          <a:p>
            <a:fld id="{7A0F5A45-0816-5049-81DC-EE56DD932CFC}" type="datetime1">
              <a:rPr lang="en-GB" smtClean="0"/>
              <a:t>26/04/2025</a:t>
            </a:fld>
            <a:endParaRPr lang="en-US"/>
          </a:p>
        </p:txBody>
      </p:sp>
      <p:sp>
        <p:nvSpPr>
          <p:cNvPr id="5" name="Footer Placeholder 4">
            <a:extLst>
              <a:ext uri="{FF2B5EF4-FFF2-40B4-BE49-F238E27FC236}">
                <a16:creationId xmlns:a16="http://schemas.microsoft.com/office/drawing/2014/main" id="{17F047BB-C228-D22E-88E0-12E7DF0A5972}"/>
              </a:ext>
            </a:extLst>
          </p:cNvPr>
          <p:cNvSpPr>
            <a:spLocks noGrp="1"/>
          </p:cNvSpPr>
          <p:nvPr>
            <p:ph type="ftr" sz="quarter" idx="11"/>
          </p:nvPr>
        </p:nvSpPr>
        <p:spPr/>
        <p:txBody>
          <a:bodyPr/>
          <a:lstStyle/>
          <a:p>
            <a:r>
              <a:rPr lang="en-US"/>
              <a:t>20250426 report to UEMS www.uemo.eu    peter.holden28@btinternet.com</a:t>
            </a:r>
            <a:endParaRPr lang="en-US" dirty="0"/>
          </a:p>
        </p:txBody>
      </p:sp>
      <p:sp>
        <p:nvSpPr>
          <p:cNvPr id="6" name="Slide Number Placeholder 5">
            <a:extLst>
              <a:ext uri="{FF2B5EF4-FFF2-40B4-BE49-F238E27FC236}">
                <a16:creationId xmlns:a16="http://schemas.microsoft.com/office/drawing/2014/main" id="{7A00CA19-E72D-8747-D9D9-89AF1D4DA329}"/>
              </a:ext>
            </a:extLst>
          </p:cNvPr>
          <p:cNvSpPr>
            <a:spLocks noGrp="1"/>
          </p:cNvSpPr>
          <p:nvPr>
            <p:ph type="sldNum" sz="quarter" idx="12"/>
          </p:nvPr>
        </p:nvSpPr>
        <p:spPr/>
        <p:txBody>
          <a:bodyPr/>
          <a:lstStyle/>
          <a:p>
            <a:fld id="{E5455C8C-243E-B844-939F-A3D7D7414336}" type="slidenum">
              <a:rPr lang="en-US" smtClean="0"/>
              <a:t>‹#›</a:t>
            </a:fld>
            <a:endParaRPr lang="en-US" dirty="0"/>
          </a:p>
        </p:txBody>
      </p:sp>
    </p:spTree>
    <p:extLst>
      <p:ext uri="{BB962C8B-B14F-4D97-AF65-F5344CB8AC3E}">
        <p14:creationId xmlns:p14="http://schemas.microsoft.com/office/powerpoint/2010/main" val="23030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FE42E-D40F-7953-F98A-84D17F49B9E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FC1BF1C-B86D-5CF0-EC76-A8153F324ED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408A75F-EDA1-64F1-A6A0-A5841D381878}"/>
              </a:ext>
            </a:extLst>
          </p:cNvPr>
          <p:cNvSpPr>
            <a:spLocks noGrp="1"/>
          </p:cNvSpPr>
          <p:nvPr>
            <p:ph type="dt" sz="half" idx="10"/>
          </p:nvPr>
        </p:nvSpPr>
        <p:spPr/>
        <p:txBody>
          <a:bodyPr/>
          <a:lstStyle/>
          <a:p>
            <a:fld id="{670D3DD0-1200-6942-8563-98A5C83867EA}" type="datetime1">
              <a:rPr lang="en-GB" smtClean="0"/>
              <a:t>26/04/2025</a:t>
            </a:fld>
            <a:endParaRPr lang="en-US"/>
          </a:p>
        </p:txBody>
      </p:sp>
      <p:sp>
        <p:nvSpPr>
          <p:cNvPr id="5" name="Footer Placeholder 4">
            <a:extLst>
              <a:ext uri="{FF2B5EF4-FFF2-40B4-BE49-F238E27FC236}">
                <a16:creationId xmlns:a16="http://schemas.microsoft.com/office/drawing/2014/main" id="{37FCC505-9D5F-EFB6-4E99-035977E796E0}"/>
              </a:ext>
            </a:extLst>
          </p:cNvPr>
          <p:cNvSpPr>
            <a:spLocks noGrp="1"/>
          </p:cNvSpPr>
          <p:nvPr>
            <p:ph type="ftr" sz="quarter" idx="11"/>
          </p:nvPr>
        </p:nvSpPr>
        <p:spPr/>
        <p:txBody>
          <a:bodyPr/>
          <a:lstStyle/>
          <a:p>
            <a:r>
              <a:rPr lang="en-US"/>
              <a:t>20250426 report to UEMS www.uemo.eu    peter.holden28@btinternet.com</a:t>
            </a:r>
          </a:p>
        </p:txBody>
      </p:sp>
      <p:sp>
        <p:nvSpPr>
          <p:cNvPr id="6" name="Slide Number Placeholder 5">
            <a:extLst>
              <a:ext uri="{FF2B5EF4-FFF2-40B4-BE49-F238E27FC236}">
                <a16:creationId xmlns:a16="http://schemas.microsoft.com/office/drawing/2014/main" id="{4554DE5C-3B72-C9F9-F665-90C0F208ACDD}"/>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4137067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3A8DA7-13A9-517C-E918-21C7003B877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0404C77-5D02-39D2-757A-C9C03595A57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B2DBAF0-26C1-A0BC-4AEE-15E9425343DA}"/>
              </a:ext>
            </a:extLst>
          </p:cNvPr>
          <p:cNvSpPr>
            <a:spLocks noGrp="1"/>
          </p:cNvSpPr>
          <p:nvPr>
            <p:ph type="dt" sz="half" idx="10"/>
          </p:nvPr>
        </p:nvSpPr>
        <p:spPr/>
        <p:txBody>
          <a:bodyPr/>
          <a:lstStyle/>
          <a:p>
            <a:fld id="{8DD2BD99-20DE-CD4F-A1A4-04B85F3528F6}" type="datetime1">
              <a:rPr lang="en-GB" smtClean="0"/>
              <a:t>26/04/2025</a:t>
            </a:fld>
            <a:endParaRPr lang="en-US"/>
          </a:p>
        </p:txBody>
      </p:sp>
      <p:sp>
        <p:nvSpPr>
          <p:cNvPr id="5" name="Footer Placeholder 4">
            <a:extLst>
              <a:ext uri="{FF2B5EF4-FFF2-40B4-BE49-F238E27FC236}">
                <a16:creationId xmlns:a16="http://schemas.microsoft.com/office/drawing/2014/main" id="{58D8E4E8-D9A6-5ACD-1D2D-D0A7AD1E84B6}"/>
              </a:ext>
            </a:extLst>
          </p:cNvPr>
          <p:cNvSpPr>
            <a:spLocks noGrp="1"/>
          </p:cNvSpPr>
          <p:nvPr>
            <p:ph type="ftr" sz="quarter" idx="11"/>
          </p:nvPr>
        </p:nvSpPr>
        <p:spPr/>
        <p:txBody>
          <a:bodyPr/>
          <a:lstStyle/>
          <a:p>
            <a:r>
              <a:rPr lang="en-US"/>
              <a:t>20250426 report to UEMS www.uemo.eu    peter.holden28@btinternet.com</a:t>
            </a:r>
          </a:p>
        </p:txBody>
      </p:sp>
      <p:sp>
        <p:nvSpPr>
          <p:cNvPr id="6" name="Slide Number Placeholder 5">
            <a:extLst>
              <a:ext uri="{FF2B5EF4-FFF2-40B4-BE49-F238E27FC236}">
                <a16:creationId xmlns:a16="http://schemas.microsoft.com/office/drawing/2014/main" id="{443E4F36-D659-EE19-7310-BF144B6FFCF6}"/>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114467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FC8AD-F2BA-F4EC-53E7-5267191B663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EAF064E-0CFD-2873-2EAA-5BA49C58BD7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4C7C459-C37C-78F0-D3EF-257D90A03A07}"/>
              </a:ext>
            </a:extLst>
          </p:cNvPr>
          <p:cNvSpPr>
            <a:spLocks noGrp="1"/>
          </p:cNvSpPr>
          <p:nvPr>
            <p:ph type="dt" sz="half" idx="10"/>
          </p:nvPr>
        </p:nvSpPr>
        <p:spPr/>
        <p:txBody>
          <a:bodyPr/>
          <a:lstStyle/>
          <a:p>
            <a:fld id="{5528246C-7374-9F44-8DA2-C3ACAD27D96C}" type="datetime1">
              <a:rPr lang="en-GB" smtClean="0"/>
              <a:t>26/04/2025</a:t>
            </a:fld>
            <a:endParaRPr lang="en-US"/>
          </a:p>
        </p:txBody>
      </p:sp>
      <p:sp>
        <p:nvSpPr>
          <p:cNvPr id="5" name="Footer Placeholder 4">
            <a:extLst>
              <a:ext uri="{FF2B5EF4-FFF2-40B4-BE49-F238E27FC236}">
                <a16:creationId xmlns:a16="http://schemas.microsoft.com/office/drawing/2014/main" id="{31B53F96-6E9C-FCF6-3CD9-DD184D7A1E57}"/>
              </a:ext>
            </a:extLst>
          </p:cNvPr>
          <p:cNvSpPr>
            <a:spLocks noGrp="1"/>
          </p:cNvSpPr>
          <p:nvPr>
            <p:ph type="ftr" sz="quarter" idx="11"/>
          </p:nvPr>
        </p:nvSpPr>
        <p:spPr/>
        <p:txBody>
          <a:bodyPr/>
          <a:lstStyle/>
          <a:p>
            <a:r>
              <a:rPr lang="en-US"/>
              <a:t>20250426 report to UEMS www.uemo.eu    peter.holden28@btinternet.com</a:t>
            </a:r>
          </a:p>
        </p:txBody>
      </p:sp>
      <p:sp>
        <p:nvSpPr>
          <p:cNvPr id="6" name="Slide Number Placeholder 5">
            <a:extLst>
              <a:ext uri="{FF2B5EF4-FFF2-40B4-BE49-F238E27FC236}">
                <a16:creationId xmlns:a16="http://schemas.microsoft.com/office/drawing/2014/main" id="{C3CAD31A-E30F-5E5E-B3E6-DD4B1E5682BE}"/>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418205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28F0E-E54B-289C-481B-AE391C6D6FF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EB8F089-A554-8BFF-F51A-02DABA757A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702A032-FB98-CA09-65D0-0B9AA7E38D2D}"/>
              </a:ext>
            </a:extLst>
          </p:cNvPr>
          <p:cNvSpPr>
            <a:spLocks noGrp="1"/>
          </p:cNvSpPr>
          <p:nvPr>
            <p:ph type="dt" sz="half" idx="10"/>
          </p:nvPr>
        </p:nvSpPr>
        <p:spPr/>
        <p:txBody>
          <a:bodyPr/>
          <a:lstStyle/>
          <a:p>
            <a:fld id="{07C1F9FB-BF79-6644-B180-09C1C4210325}" type="datetime1">
              <a:rPr lang="en-GB" smtClean="0"/>
              <a:t>26/04/2025</a:t>
            </a:fld>
            <a:endParaRPr lang="en-US"/>
          </a:p>
        </p:txBody>
      </p:sp>
      <p:sp>
        <p:nvSpPr>
          <p:cNvPr id="5" name="Footer Placeholder 4">
            <a:extLst>
              <a:ext uri="{FF2B5EF4-FFF2-40B4-BE49-F238E27FC236}">
                <a16:creationId xmlns:a16="http://schemas.microsoft.com/office/drawing/2014/main" id="{92CB1910-657D-D9A1-DE96-3B40BDC3C092}"/>
              </a:ext>
            </a:extLst>
          </p:cNvPr>
          <p:cNvSpPr>
            <a:spLocks noGrp="1"/>
          </p:cNvSpPr>
          <p:nvPr>
            <p:ph type="ftr" sz="quarter" idx="11"/>
          </p:nvPr>
        </p:nvSpPr>
        <p:spPr/>
        <p:txBody>
          <a:bodyPr/>
          <a:lstStyle/>
          <a:p>
            <a:r>
              <a:rPr lang="en-US"/>
              <a:t>20250426 report to UEMS www.uemo.eu    peter.holden28@btinternet.com</a:t>
            </a:r>
          </a:p>
        </p:txBody>
      </p:sp>
      <p:sp>
        <p:nvSpPr>
          <p:cNvPr id="6" name="Slide Number Placeholder 5">
            <a:extLst>
              <a:ext uri="{FF2B5EF4-FFF2-40B4-BE49-F238E27FC236}">
                <a16:creationId xmlns:a16="http://schemas.microsoft.com/office/drawing/2014/main" id="{DA32AA36-9397-EFFA-EFC5-BC6DE7B08EF2}"/>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38783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33387-7666-1289-8164-DCB0F7A1724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3757F19-03A3-34A2-5C7F-B00978F14FA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DA990AF-021F-6F8A-5D1D-906FDFF5062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E6011AD-4C9A-DDF9-C28E-69B0E89A6E38}"/>
              </a:ext>
            </a:extLst>
          </p:cNvPr>
          <p:cNvSpPr>
            <a:spLocks noGrp="1"/>
          </p:cNvSpPr>
          <p:nvPr>
            <p:ph type="dt" sz="half" idx="10"/>
          </p:nvPr>
        </p:nvSpPr>
        <p:spPr/>
        <p:txBody>
          <a:bodyPr/>
          <a:lstStyle/>
          <a:p>
            <a:fld id="{9F0C5C5E-26B2-324A-A53E-E8AF5D5FD4BA}" type="datetime1">
              <a:rPr lang="en-GB" smtClean="0"/>
              <a:t>26/04/2025</a:t>
            </a:fld>
            <a:endParaRPr lang="en-US"/>
          </a:p>
        </p:txBody>
      </p:sp>
      <p:sp>
        <p:nvSpPr>
          <p:cNvPr id="6" name="Footer Placeholder 5">
            <a:extLst>
              <a:ext uri="{FF2B5EF4-FFF2-40B4-BE49-F238E27FC236}">
                <a16:creationId xmlns:a16="http://schemas.microsoft.com/office/drawing/2014/main" id="{91780014-8D15-28C4-3CFA-30EEDA34A7D5}"/>
              </a:ext>
            </a:extLst>
          </p:cNvPr>
          <p:cNvSpPr>
            <a:spLocks noGrp="1"/>
          </p:cNvSpPr>
          <p:nvPr>
            <p:ph type="ftr" sz="quarter" idx="11"/>
          </p:nvPr>
        </p:nvSpPr>
        <p:spPr/>
        <p:txBody>
          <a:bodyPr/>
          <a:lstStyle/>
          <a:p>
            <a:r>
              <a:rPr lang="en-US"/>
              <a:t>20250426 report to UEMS www.uemo.eu    peter.holden28@btinternet.com</a:t>
            </a:r>
          </a:p>
        </p:txBody>
      </p:sp>
      <p:sp>
        <p:nvSpPr>
          <p:cNvPr id="7" name="Slide Number Placeholder 6">
            <a:extLst>
              <a:ext uri="{FF2B5EF4-FFF2-40B4-BE49-F238E27FC236}">
                <a16:creationId xmlns:a16="http://schemas.microsoft.com/office/drawing/2014/main" id="{EF6C14D4-0FDD-228B-9F4C-F6E444C79EF4}"/>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4275029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BA407-5B31-AC8C-A96F-A0997B29458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31A7EC7-87E4-A3C1-80F8-93F911038C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F44E040-B8F1-A570-087F-CAB0516CF91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E4674C9-6BB8-01AA-9628-4F22AA9741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028131-4B05-9E16-BFDB-31A60187DC5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B4BF4F4-317E-E2E3-BA22-C9746D62A50E}"/>
              </a:ext>
            </a:extLst>
          </p:cNvPr>
          <p:cNvSpPr>
            <a:spLocks noGrp="1"/>
          </p:cNvSpPr>
          <p:nvPr>
            <p:ph type="dt" sz="half" idx="10"/>
          </p:nvPr>
        </p:nvSpPr>
        <p:spPr/>
        <p:txBody>
          <a:bodyPr/>
          <a:lstStyle/>
          <a:p>
            <a:fld id="{101872D3-7281-7941-BDEA-5E9382B0B55A}" type="datetime1">
              <a:rPr lang="en-GB" smtClean="0"/>
              <a:t>26/04/2025</a:t>
            </a:fld>
            <a:endParaRPr lang="en-US"/>
          </a:p>
        </p:txBody>
      </p:sp>
      <p:sp>
        <p:nvSpPr>
          <p:cNvPr id="8" name="Footer Placeholder 7">
            <a:extLst>
              <a:ext uri="{FF2B5EF4-FFF2-40B4-BE49-F238E27FC236}">
                <a16:creationId xmlns:a16="http://schemas.microsoft.com/office/drawing/2014/main" id="{CD7A54D8-F0BE-3A86-F143-F493E1937565}"/>
              </a:ext>
            </a:extLst>
          </p:cNvPr>
          <p:cNvSpPr>
            <a:spLocks noGrp="1"/>
          </p:cNvSpPr>
          <p:nvPr>
            <p:ph type="ftr" sz="quarter" idx="11"/>
          </p:nvPr>
        </p:nvSpPr>
        <p:spPr/>
        <p:txBody>
          <a:bodyPr/>
          <a:lstStyle/>
          <a:p>
            <a:r>
              <a:rPr lang="en-US"/>
              <a:t>20250426 report to UEMS www.uemo.eu    peter.holden28@btinternet.com</a:t>
            </a:r>
          </a:p>
        </p:txBody>
      </p:sp>
      <p:sp>
        <p:nvSpPr>
          <p:cNvPr id="9" name="Slide Number Placeholder 8">
            <a:extLst>
              <a:ext uri="{FF2B5EF4-FFF2-40B4-BE49-F238E27FC236}">
                <a16:creationId xmlns:a16="http://schemas.microsoft.com/office/drawing/2014/main" id="{052B5E14-4F8C-CAEA-A494-4E7452C50F92}"/>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876535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D741C-BA9F-3AED-534B-85C4FF615EA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21288BE-49A8-C825-DD2F-B579222199B0}"/>
              </a:ext>
            </a:extLst>
          </p:cNvPr>
          <p:cNvSpPr>
            <a:spLocks noGrp="1"/>
          </p:cNvSpPr>
          <p:nvPr>
            <p:ph type="dt" sz="half" idx="10"/>
          </p:nvPr>
        </p:nvSpPr>
        <p:spPr/>
        <p:txBody>
          <a:bodyPr/>
          <a:lstStyle/>
          <a:p>
            <a:fld id="{392965C2-84A3-F844-93DB-C8B1539D81CC}" type="datetime1">
              <a:rPr lang="en-GB" smtClean="0"/>
              <a:t>26/04/2025</a:t>
            </a:fld>
            <a:endParaRPr lang="en-US"/>
          </a:p>
        </p:txBody>
      </p:sp>
      <p:sp>
        <p:nvSpPr>
          <p:cNvPr id="4" name="Footer Placeholder 3">
            <a:extLst>
              <a:ext uri="{FF2B5EF4-FFF2-40B4-BE49-F238E27FC236}">
                <a16:creationId xmlns:a16="http://schemas.microsoft.com/office/drawing/2014/main" id="{0F0C85B9-BB7C-721C-2B16-0076F9C27E73}"/>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D027A13B-12C1-1020-488D-E16144A41401}"/>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9163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0E096B-62D2-77F7-0299-3C27222DB5CB}"/>
              </a:ext>
            </a:extLst>
          </p:cNvPr>
          <p:cNvSpPr>
            <a:spLocks noGrp="1"/>
          </p:cNvSpPr>
          <p:nvPr>
            <p:ph type="dt" sz="half" idx="10"/>
          </p:nvPr>
        </p:nvSpPr>
        <p:spPr/>
        <p:txBody>
          <a:bodyPr/>
          <a:lstStyle/>
          <a:p>
            <a:fld id="{4F7A2536-DFCA-8D42-AB88-FC30E5F3DA76}" type="datetime1">
              <a:rPr lang="en-GB" smtClean="0"/>
              <a:t>26/04/2025</a:t>
            </a:fld>
            <a:endParaRPr lang="en-US"/>
          </a:p>
        </p:txBody>
      </p:sp>
      <p:sp>
        <p:nvSpPr>
          <p:cNvPr id="3" name="Footer Placeholder 2">
            <a:extLst>
              <a:ext uri="{FF2B5EF4-FFF2-40B4-BE49-F238E27FC236}">
                <a16:creationId xmlns:a16="http://schemas.microsoft.com/office/drawing/2014/main" id="{922401EB-8605-2796-152C-DD0F71069EAB}"/>
              </a:ext>
            </a:extLst>
          </p:cNvPr>
          <p:cNvSpPr>
            <a:spLocks noGrp="1"/>
          </p:cNvSpPr>
          <p:nvPr>
            <p:ph type="ftr" sz="quarter" idx="11"/>
          </p:nvPr>
        </p:nvSpPr>
        <p:spPr/>
        <p:txBody>
          <a:bodyPr/>
          <a:lstStyle/>
          <a:p>
            <a:r>
              <a:rPr lang="en-US"/>
              <a:t>20250426 report to UEMS www.uemo.eu    peter.holden28@btinternet.com</a:t>
            </a:r>
          </a:p>
        </p:txBody>
      </p:sp>
      <p:sp>
        <p:nvSpPr>
          <p:cNvPr id="4" name="Slide Number Placeholder 3">
            <a:extLst>
              <a:ext uri="{FF2B5EF4-FFF2-40B4-BE49-F238E27FC236}">
                <a16:creationId xmlns:a16="http://schemas.microsoft.com/office/drawing/2014/main" id="{5DB505B5-9728-C96B-452A-D02EA70D829E}"/>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340653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860D-87A0-98AC-1480-7A1414C205F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B07E29D-AE9C-7A0D-B0B0-8AB4CA4B0B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FB29A86-5262-884C-DD7C-0FBE24DA1E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DC9D9E8-FCA8-2618-8C6F-2E1515DC9D7A}"/>
              </a:ext>
            </a:extLst>
          </p:cNvPr>
          <p:cNvSpPr>
            <a:spLocks noGrp="1"/>
          </p:cNvSpPr>
          <p:nvPr>
            <p:ph type="dt" sz="half" idx="10"/>
          </p:nvPr>
        </p:nvSpPr>
        <p:spPr/>
        <p:txBody>
          <a:bodyPr/>
          <a:lstStyle/>
          <a:p>
            <a:fld id="{F9B21D12-86C6-6147-A013-2F41B5978949}" type="datetime1">
              <a:rPr lang="en-GB" smtClean="0"/>
              <a:t>26/04/2025</a:t>
            </a:fld>
            <a:endParaRPr lang="en-US"/>
          </a:p>
        </p:txBody>
      </p:sp>
      <p:sp>
        <p:nvSpPr>
          <p:cNvPr id="6" name="Footer Placeholder 5">
            <a:extLst>
              <a:ext uri="{FF2B5EF4-FFF2-40B4-BE49-F238E27FC236}">
                <a16:creationId xmlns:a16="http://schemas.microsoft.com/office/drawing/2014/main" id="{003B08F0-E9D2-77CB-7AAA-4B32F3CF37AD}"/>
              </a:ext>
            </a:extLst>
          </p:cNvPr>
          <p:cNvSpPr>
            <a:spLocks noGrp="1"/>
          </p:cNvSpPr>
          <p:nvPr>
            <p:ph type="ftr" sz="quarter" idx="11"/>
          </p:nvPr>
        </p:nvSpPr>
        <p:spPr/>
        <p:txBody>
          <a:bodyPr/>
          <a:lstStyle/>
          <a:p>
            <a:r>
              <a:rPr lang="en-US"/>
              <a:t>20250426 report to UEMS www.uemo.eu    peter.holden28@btinternet.com</a:t>
            </a:r>
          </a:p>
        </p:txBody>
      </p:sp>
      <p:sp>
        <p:nvSpPr>
          <p:cNvPr id="7" name="Slide Number Placeholder 6">
            <a:extLst>
              <a:ext uri="{FF2B5EF4-FFF2-40B4-BE49-F238E27FC236}">
                <a16:creationId xmlns:a16="http://schemas.microsoft.com/office/drawing/2014/main" id="{5B90559D-3570-8228-229C-9D099514C28E}"/>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331993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BEEA-A37A-83E2-26FE-EA584CB883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35D7CC9-1FF4-ACC6-BDF2-1C29D156C3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51F516-EF8C-E329-59CB-9256C81527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26E69B3-0F0D-3786-B81F-1FDFC294692E}"/>
              </a:ext>
            </a:extLst>
          </p:cNvPr>
          <p:cNvSpPr>
            <a:spLocks noGrp="1"/>
          </p:cNvSpPr>
          <p:nvPr>
            <p:ph type="dt" sz="half" idx="10"/>
          </p:nvPr>
        </p:nvSpPr>
        <p:spPr/>
        <p:txBody>
          <a:bodyPr/>
          <a:lstStyle/>
          <a:p>
            <a:fld id="{5FFD431E-40F2-474E-BA3E-E78533D8FBA8}" type="datetime1">
              <a:rPr lang="en-GB" smtClean="0"/>
              <a:t>26/04/2025</a:t>
            </a:fld>
            <a:endParaRPr lang="en-US"/>
          </a:p>
        </p:txBody>
      </p:sp>
      <p:sp>
        <p:nvSpPr>
          <p:cNvPr id="6" name="Footer Placeholder 5">
            <a:extLst>
              <a:ext uri="{FF2B5EF4-FFF2-40B4-BE49-F238E27FC236}">
                <a16:creationId xmlns:a16="http://schemas.microsoft.com/office/drawing/2014/main" id="{EDDA7AAF-26BD-310C-D7CD-7B115F29B06A}"/>
              </a:ext>
            </a:extLst>
          </p:cNvPr>
          <p:cNvSpPr>
            <a:spLocks noGrp="1"/>
          </p:cNvSpPr>
          <p:nvPr>
            <p:ph type="ftr" sz="quarter" idx="11"/>
          </p:nvPr>
        </p:nvSpPr>
        <p:spPr/>
        <p:txBody>
          <a:bodyPr/>
          <a:lstStyle/>
          <a:p>
            <a:r>
              <a:rPr lang="en-US"/>
              <a:t>20250426 report to UEMS www.uemo.eu    peter.holden28@btinternet.com</a:t>
            </a:r>
          </a:p>
        </p:txBody>
      </p:sp>
      <p:sp>
        <p:nvSpPr>
          <p:cNvPr id="7" name="Slide Number Placeholder 6">
            <a:extLst>
              <a:ext uri="{FF2B5EF4-FFF2-40B4-BE49-F238E27FC236}">
                <a16:creationId xmlns:a16="http://schemas.microsoft.com/office/drawing/2014/main" id="{8F4AEE69-FB8D-06D2-9DFE-F5B61492E953}"/>
              </a:ext>
            </a:extLst>
          </p:cNvPr>
          <p:cNvSpPr>
            <a:spLocks noGrp="1"/>
          </p:cNvSpPr>
          <p:nvPr>
            <p:ph type="sldNum" sz="quarter" idx="12"/>
          </p:nvPr>
        </p:nvSpPr>
        <p:spPr/>
        <p:txBody>
          <a:bodyPr/>
          <a:lstStyle/>
          <a:p>
            <a:fld id="{E5455C8C-243E-B844-939F-A3D7D7414336}" type="slidenum">
              <a:rPr lang="en-US" smtClean="0"/>
              <a:t>‹#›</a:t>
            </a:fld>
            <a:endParaRPr lang="en-US"/>
          </a:p>
        </p:txBody>
      </p:sp>
    </p:spTree>
    <p:extLst>
      <p:ext uri="{BB962C8B-B14F-4D97-AF65-F5344CB8AC3E}">
        <p14:creationId xmlns:p14="http://schemas.microsoft.com/office/powerpoint/2010/main" val="2425074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739F40-E746-962B-DF1E-7479224C2C77}"/>
              </a:ext>
            </a:extLst>
          </p:cNvPr>
          <p:cNvSpPr>
            <a:spLocks noGrp="1"/>
          </p:cNvSpPr>
          <p:nvPr>
            <p:ph type="title"/>
          </p:nvPr>
        </p:nvSpPr>
        <p:spPr>
          <a:xfrm>
            <a:off x="843440" y="652308"/>
            <a:ext cx="10515600" cy="1179294"/>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979BC2B7-2DD0-C930-D74D-56F484C93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93D231E-9794-B44D-D9CD-BCC1B40A4D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233E6C7-64B4-C044-8359-C446F3F9E4E2}" type="datetime1">
              <a:rPr lang="en-GB" smtClean="0"/>
              <a:t>26/04/2025</a:t>
            </a:fld>
            <a:endParaRPr lang="en-US"/>
          </a:p>
        </p:txBody>
      </p:sp>
      <p:sp>
        <p:nvSpPr>
          <p:cNvPr id="5" name="Footer Placeholder 4">
            <a:extLst>
              <a:ext uri="{FF2B5EF4-FFF2-40B4-BE49-F238E27FC236}">
                <a16:creationId xmlns:a16="http://schemas.microsoft.com/office/drawing/2014/main" id="{61FFEF6D-6D54-2B1F-E22E-D8DF80519B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20250426 report to UEMS www.uemo.eu    peter.holden28@btinternet.com</a:t>
            </a:r>
          </a:p>
        </p:txBody>
      </p:sp>
      <p:sp>
        <p:nvSpPr>
          <p:cNvPr id="6" name="Slide Number Placeholder 5">
            <a:extLst>
              <a:ext uri="{FF2B5EF4-FFF2-40B4-BE49-F238E27FC236}">
                <a16:creationId xmlns:a16="http://schemas.microsoft.com/office/drawing/2014/main" id="{7A60C4D6-53D5-4F5E-D571-D256B3D0E5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5455C8C-243E-B844-939F-A3D7D7414336}" type="slidenum">
              <a:rPr lang="en-US" smtClean="0"/>
              <a:t>‹#›</a:t>
            </a:fld>
            <a:endParaRPr lang="en-US"/>
          </a:p>
        </p:txBody>
      </p:sp>
      <p:sp>
        <p:nvSpPr>
          <p:cNvPr id="7" name="Rectangle 5">
            <a:extLst>
              <a:ext uri="{FF2B5EF4-FFF2-40B4-BE49-F238E27FC236}">
                <a16:creationId xmlns:a16="http://schemas.microsoft.com/office/drawing/2014/main" id="{2C0EE38C-FFE6-CD5F-F8B7-BA9AF593DB63}"/>
              </a:ext>
            </a:extLst>
          </p:cNvPr>
          <p:cNvSpPr/>
          <p:nvPr userDrawn="1"/>
        </p:nvSpPr>
        <p:spPr>
          <a:xfrm>
            <a:off x="0" y="0"/>
            <a:ext cx="12192000" cy="652309"/>
          </a:xfrm>
          <a:prstGeom prst="rect">
            <a:avLst/>
          </a:prstGeom>
          <a:solidFill>
            <a:srgbClr val="96C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P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pt-PT" sz="1800" b="1" dirty="0">
                <a:solidFill>
                  <a:srgbClr val="0070C0"/>
                </a:solidFill>
                <a:latin typeface="Gadugi" panose="020B0502040204020203" pitchFamily="34" charset="0"/>
                <a:ea typeface="Gadugi" panose="020B0502040204020203" pitchFamily="34" charset="0"/>
              </a:rPr>
              <a:t>UEMO</a:t>
            </a:r>
          </a:p>
        </p:txBody>
      </p:sp>
      <p:pic>
        <p:nvPicPr>
          <p:cNvPr id="8" name="Picture 2">
            <a:extLst>
              <a:ext uri="{FF2B5EF4-FFF2-40B4-BE49-F238E27FC236}">
                <a16:creationId xmlns:a16="http://schemas.microsoft.com/office/drawing/2014/main" id="{C57AAC4E-B569-F7D6-0FD6-1F7CEB29E21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480" y="0"/>
            <a:ext cx="3835963" cy="70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aixaDeTexto 1">
            <a:extLst>
              <a:ext uri="{FF2B5EF4-FFF2-40B4-BE49-F238E27FC236}">
                <a16:creationId xmlns:a16="http://schemas.microsoft.com/office/drawing/2014/main" id="{DE9ACFE2-ADA9-223B-2007-4E605FF87A8F}"/>
              </a:ext>
            </a:extLst>
          </p:cNvPr>
          <p:cNvSpPr txBox="1"/>
          <p:nvPr userDrawn="1"/>
        </p:nvSpPr>
        <p:spPr>
          <a:xfrm flipH="1">
            <a:off x="5406886" y="126099"/>
            <a:ext cx="1192695" cy="400110"/>
          </a:xfrm>
          <a:prstGeom prst="rect">
            <a:avLst/>
          </a:prstGeom>
          <a:noFill/>
        </p:spPr>
        <p:txBody>
          <a:bodyPr wrap="square" rtlCol="0">
            <a:spAutoFit/>
          </a:bodyPr>
          <a:lstStyle/>
          <a:p>
            <a:r>
              <a:rPr lang="pt-PT" sz="2000" b="1" dirty="0">
                <a:solidFill>
                  <a:srgbClr val="0070C0"/>
                </a:solidFill>
                <a:latin typeface="Gadugi" panose="020B0502040204020203" pitchFamily="34" charset="0"/>
                <a:ea typeface="Gadugi" panose="020B0502040204020203" pitchFamily="34" charset="0"/>
              </a:rPr>
              <a:t>UEMO</a:t>
            </a:r>
          </a:p>
        </p:txBody>
      </p:sp>
      <p:sp>
        <p:nvSpPr>
          <p:cNvPr id="10" name="CaixaDeTexto 9">
            <a:extLst>
              <a:ext uri="{FF2B5EF4-FFF2-40B4-BE49-F238E27FC236}">
                <a16:creationId xmlns:a16="http://schemas.microsoft.com/office/drawing/2014/main" id="{AA799998-A8BD-4C1E-9F89-91B83AF97A5B}"/>
              </a:ext>
            </a:extLst>
          </p:cNvPr>
          <p:cNvSpPr txBox="1"/>
          <p:nvPr userDrawn="1"/>
        </p:nvSpPr>
        <p:spPr>
          <a:xfrm>
            <a:off x="8865704" y="1"/>
            <a:ext cx="3326296" cy="584775"/>
          </a:xfrm>
          <a:prstGeom prst="rect">
            <a:avLst/>
          </a:prstGeom>
          <a:solidFill>
            <a:srgbClr val="004AAD"/>
          </a:solidFill>
        </p:spPr>
        <p:txBody>
          <a:bodyPr wrap="square" rtlCol="0">
            <a:spAutoFit/>
          </a:bodyPr>
          <a:lstStyle/>
          <a:p>
            <a:pPr algn="ctr"/>
            <a:r>
              <a:rPr lang="pt-PT" sz="1600" b="1" dirty="0" err="1">
                <a:solidFill>
                  <a:srgbClr val="FFD41B"/>
                </a:solidFill>
              </a:rPr>
              <a:t>Defending</a:t>
            </a:r>
            <a:r>
              <a:rPr lang="pt-PT" sz="1600" b="1" dirty="0">
                <a:solidFill>
                  <a:srgbClr val="FFD41B"/>
                </a:solidFill>
              </a:rPr>
              <a:t> </a:t>
            </a:r>
            <a:r>
              <a:rPr lang="pt-PT" sz="1600" b="1" dirty="0" err="1">
                <a:solidFill>
                  <a:srgbClr val="FFD41B"/>
                </a:solidFill>
              </a:rPr>
              <a:t>the</a:t>
            </a:r>
            <a:r>
              <a:rPr lang="pt-PT" sz="1600" b="1" dirty="0">
                <a:solidFill>
                  <a:srgbClr val="FFD41B"/>
                </a:solidFill>
              </a:rPr>
              <a:t> role </a:t>
            </a:r>
            <a:r>
              <a:rPr lang="pt-PT" sz="1600" b="1" dirty="0" err="1">
                <a:solidFill>
                  <a:schemeClr val="bg1"/>
                </a:solidFill>
              </a:rPr>
              <a:t>of</a:t>
            </a:r>
            <a:r>
              <a:rPr lang="pt-PT" sz="1600" b="1" dirty="0">
                <a:solidFill>
                  <a:schemeClr val="bg1"/>
                </a:solidFill>
              </a:rPr>
              <a:t> </a:t>
            </a:r>
            <a:r>
              <a:rPr lang="pt-PT" sz="1600" b="1" dirty="0" err="1">
                <a:solidFill>
                  <a:schemeClr val="bg1"/>
                </a:solidFill>
              </a:rPr>
              <a:t>GPs</a:t>
            </a:r>
            <a:r>
              <a:rPr lang="pt-PT" sz="1600" b="1" dirty="0">
                <a:solidFill>
                  <a:schemeClr val="bg1"/>
                </a:solidFill>
              </a:rPr>
              <a:t>/</a:t>
            </a:r>
            <a:r>
              <a:rPr lang="pt-PT" sz="1600" b="1" dirty="0" err="1">
                <a:solidFill>
                  <a:schemeClr val="bg1"/>
                </a:solidFill>
              </a:rPr>
              <a:t>FDs</a:t>
            </a:r>
            <a:r>
              <a:rPr lang="pt-PT" sz="1600" b="1" dirty="0">
                <a:solidFill>
                  <a:schemeClr val="bg1"/>
                </a:solidFill>
              </a:rPr>
              <a:t> </a:t>
            </a:r>
            <a:r>
              <a:rPr lang="pt-PT" sz="1600" b="1" dirty="0" err="1">
                <a:solidFill>
                  <a:schemeClr val="bg1"/>
                </a:solidFill>
              </a:rPr>
              <a:t>within</a:t>
            </a:r>
            <a:r>
              <a:rPr lang="pt-PT" sz="1600" b="1" dirty="0">
                <a:solidFill>
                  <a:schemeClr val="bg1"/>
                </a:solidFill>
              </a:rPr>
              <a:t> </a:t>
            </a:r>
            <a:r>
              <a:rPr lang="pt-PT" sz="1600" b="1" dirty="0" err="1">
                <a:solidFill>
                  <a:schemeClr val="bg1"/>
                </a:solidFill>
              </a:rPr>
              <a:t>the</a:t>
            </a:r>
            <a:r>
              <a:rPr lang="pt-PT" sz="1600" b="1" dirty="0">
                <a:solidFill>
                  <a:schemeClr val="bg1"/>
                </a:solidFill>
              </a:rPr>
              <a:t> </a:t>
            </a:r>
            <a:r>
              <a:rPr lang="pt-PT" sz="1600" b="1" dirty="0" err="1">
                <a:solidFill>
                  <a:schemeClr val="bg1"/>
                </a:solidFill>
              </a:rPr>
              <a:t>Healthcare</a:t>
            </a:r>
            <a:r>
              <a:rPr lang="pt-PT" sz="1600" b="1" dirty="0">
                <a:solidFill>
                  <a:schemeClr val="bg1"/>
                </a:solidFill>
              </a:rPr>
              <a:t> </a:t>
            </a:r>
            <a:r>
              <a:rPr lang="pt-PT" sz="1600" b="1" dirty="0" err="1">
                <a:solidFill>
                  <a:schemeClr val="bg1"/>
                </a:solidFill>
              </a:rPr>
              <a:t>System</a:t>
            </a:r>
            <a:endParaRPr lang="pt-PT" sz="1600" b="1" dirty="0">
              <a:solidFill>
                <a:schemeClr val="bg1"/>
              </a:solidFill>
            </a:endParaRPr>
          </a:p>
        </p:txBody>
      </p:sp>
    </p:spTree>
    <p:extLst>
      <p:ext uri="{BB962C8B-B14F-4D97-AF65-F5344CB8AC3E}">
        <p14:creationId xmlns:p14="http://schemas.microsoft.com/office/powerpoint/2010/main" val="1567713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peter.holden28@btinternet.com"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uemo.eu/" TargetMode="External"/><Relationship Id="rId2" Type="http://schemas.openxmlformats.org/officeDocument/2006/relationships/hyperlink" Target="https://uemo.be/"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dscape.co.uk/viewarticle/voice-family-doctors-europe-interview-uemos-vp-2025a1000098" TargetMode="External"/><Relationship Id="rId2" Type="http://schemas.openxmlformats.org/officeDocument/2006/relationships/hyperlink" Target="https://etidning.distriktslakaren.se/p/distriktslakaren/nr-4-2024/r/21/40/1735/1757427" TargetMode="External"/><Relationship Id="rId1" Type="http://schemas.openxmlformats.org/officeDocument/2006/relationships/slideLayout" Target="../slideLayouts/slideLayout2.xml"/><Relationship Id="rId4" Type="http://schemas.openxmlformats.org/officeDocument/2006/relationships/hyperlink" Target="https://www.medicosypacientes.com/articulo/medicos-europeos-instan-abordar-crisis-personal-sanitario/"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voxeurop.eu/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s://scontent-bru2-1.xx.fbcdn.net/v/t31.18172-8/27788792_1636544029760418_3967548654287211878_o.jpg?_nc_cat=109&amp;ccb=1-7&amp;_nc_sid=e3f864&amp;_nc_eui2=AeHS9mSCIO4gUJ_LKKgciYzBUvjqbLz6Yg5S-OpsvPpiDjFEVtvmaJZ_0y-KdUqVPUQgUKIFeVKW47b-R9RTr5qq&amp;_nc_ohc=aGn2IMHphFoAX-W7_hv&amp;_nc_ht=scontent-bru2-1.xx&amp;oh=00_AfC8miyAYp2NIc3ySBIx6HH7sda3mLY17HBWO-9zkBairg&amp;oe=6484B7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7006410"/>
          </a:xfrm>
          <a:prstGeom prst="rect">
            <a:avLst/>
          </a:prstGeom>
          <a:noFill/>
          <a:extLst>
            <a:ext uri="{909E8E84-426E-40DD-AFC4-6F175D3DCCD1}">
              <a14:hiddenFill xmlns:a14="http://schemas.microsoft.com/office/drawing/2010/main">
                <a:solidFill>
                  <a:srgbClr val="FFFFFF"/>
                </a:solidFill>
              </a14:hiddenFill>
            </a:ext>
          </a:extLst>
        </p:spPr>
      </p:pic>
      <p:sp>
        <p:nvSpPr>
          <p:cNvPr id="3" name="CaixaDeTexto 1"/>
          <p:cNvSpPr txBox="1"/>
          <p:nvPr/>
        </p:nvSpPr>
        <p:spPr>
          <a:xfrm>
            <a:off x="239349" y="5834048"/>
            <a:ext cx="12192000" cy="420564"/>
          </a:xfrm>
          <a:prstGeom prst="rect">
            <a:avLst/>
          </a:prstGeom>
          <a:noFill/>
        </p:spPr>
        <p:txBody>
          <a:bodyPr wrap="square" rtlCol="0">
            <a:spAutoFit/>
          </a:bodyPr>
          <a:ls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133" dirty="0">
              <a:solidFill>
                <a:schemeClr val="bg1"/>
              </a:solidFill>
            </a:endParaRPr>
          </a:p>
        </p:txBody>
      </p:sp>
      <p:sp>
        <p:nvSpPr>
          <p:cNvPr id="4" name="Rectângulo 3"/>
          <p:cNvSpPr/>
          <p:nvPr/>
        </p:nvSpPr>
        <p:spPr>
          <a:xfrm>
            <a:off x="0" y="4581129"/>
            <a:ext cx="12192000" cy="666786"/>
          </a:xfrm>
          <a:prstGeom prst="rect">
            <a:avLst/>
          </a:prstGeom>
        </p:spPr>
        <p:txBody>
          <a:bodyPr wrap="square">
            <a:spAutoFit/>
          </a:bodyPr>
          <a:lstStyle/>
          <a:p>
            <a:pPr algn="ctr"/>
            <a:endParaRPr lang="en-US" sz="3733" b="1" dirty="0">
              <a:solidFill>
                <a:schemeClr val="bg1"/>
              </a:solidFill>
            </a:endParaRPr>
          </a:p>
        </p:txBody>
      </p:sp>
      <p:sp>
        <p:nvSpPr>
          <p:cNvPr id="5" name="Footer Placeholder 4">
            <a:extLst>
              <a:ext uri="{FF2B5EF4-FFF2-40B4-BE49-F238E27FC236}">
                <a16:creationId xmlns:a16="http://schemas.microsoft.com/office/drawing/2014/main" id="{50C5940A-4366-F8F4-46EE-B5236032B67C}"/>
              </a:ext>
            </a:extLst>
          </p:cNvPr>
          <p:cNvSpPr>
            <a:spLocks noGrp="1"/>
          </p:cNvSpPr>
          <p:nvPr>
            <p:ph type="ftr" sz="quarter" idx="11"/>
          </p:nvPr>
        </p:nvSpPr>
        <p:spPr/>
        <p:txBody>
          <a:bodyPr/>
          <a:lstStyle/>
          <a:p>
            <a:r>
              <a:rPr lang="pt-PT"/>
              <a:t>20250426 report to UEMS www.uemo.eu    peter.holden28@btinternet.com</a:t>
            </a:r>
          </a:p>
        </p:txBody>
      </p:sp>
      <p:sp>
        <p:nvSpPr>
          <p:cNvPr id="6" name="Slide Number Placeholder 5">
            <a:extLst>
              <a:ext uri="{FF2B5EF4-FFF2-40B4-BE49-F238E27FC236}">
                <a16:creationId xmlns:a16="http://schemas.microsoft.com/office/drawing/2014/main" id="{83B99BC1-9BA7-9E87-FA59-E395077E44CE}"/>
              </a:ext>
            </a:extLst>
          </p:cNvPr>
          <p:cNvSpPr>
            <a:spLocks noGrp="1"/>
          </p:cNvSpPr>
          <p:nvPr>
            <p:ph type="sldNum" sz="quarter" idx="12"/>
          </p:nvPr>
        </p:nvSpPr>
        <p:spPr/>
        <p:txBody>
          <a:bodyPr/>
          <a:lstStyle/>
          <a:p>
            <a:fld id="{42A4304A-3FE8-485C-A183-548A6C4D5DB2}" type="slidenum">
              <a:rPr lang="pt-PT" smtClean="0"/>
              <a:t>1</a:t>
            </a:fld>
            <a:endParaRPr lang="pt-PT"/>
          </a:p>
        </p:txBody>
      </p:sp>
    </p:spTree>
    <p:extLst>
      <p:ext uri="{BB962C8B-B14F-4D97-AF65-F5344CB8AC3E}">
        <p14:creationId xmlns:p14="http://schemas.microsoft.com/office/powerpoint/2010/main" val="2417737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4AC30-4B1F-F303-F293-862BABB51901}"/>
              </a:ext>
            </a:extLst>
          </p:cNvPr>
          <p:cNvSpPr>
            <a:spLocks noGrp="1"/>
          </p:cNvSpPr>
          <p:nvPr>
            <p:ph type="title"/>
          </p:nvPr>
        </p:nvSpPr>
        <p:spPr/>
        <p:txBody>
          <a:bodyPr/>
          <a:lstStyle/>
          <a:p>
            <a:r>
              <a:rPr lang="en-US" b="1" dirty="0"/>
              <a:t>Actions Post GA-5</a:t>
            </a:r>
          </a:p>
        </p:txBody>
      </p:sp>
      <p:sp>
        <p:nvSpPr>
          <p:cNvPr id="3" name="Content Placeholder 2">
            <a:extLst>
              <a:ext uri="{FF2B5EF4-FFF2-40B4-BE49-F238E27FC236}">
                <a16:creationId xmlns:a16="http://schemas.microsoft.com/office/drawing/2014/main" id="{10D287FF-B010-D7C4-7334-B149183DC4E2}"/>
              </a:ext>
            </a:extLst>
          </p:cNvPr>
          <p:cNvSpPr>
            <a:spLocks noGrp="1"/>
          </p:cNvSpPr>
          <p:nvPr>
            <p:ph idx="1"/>
          </p:nvPr>
        </p:nvSpPr>
        <p:spPr/>
        <p:txBody>
          <a:bodyPr>
            <a:normAutofit/>
          </a:bodyPr>
          <a:lstStyle/>
          <a:p>
            <a:pPr marL="0" indent="0">
              <a:buNone/>
            </a:pPr>
            <a:r>
              <a:rPr lang="en-US" sz="1800" b="1" dirty="0">
                <a:solidFill>
                  <a:srgbClr val="FF0000"/>
                </a:solidFill>
                <a:latin typeface="Calibri" panose="020F0502020204030204" pitchFamily="34" charset="0"/>
                <a:cs typeface="Calibri" panose="020F0502020204030204" pitchFamily="34" charset="0"/>
              </a:rPr>
              <a:t>12/03/2025 DG EMPL takes over the handling of Professional Qualifications Directive from DG GROW and they have a different approach regarding specialist recognition</a:t>
            </a:r>
          </a:p>
          <a:p>
            <a:pPr marL="0" indent="0" algn="ctr">
              <a:buNone/>
            </a:pPr>
            <a:r>
              <a:rPr lang="en-US" sz="3200" b="1" dirty="0">
                <a:solidFill>
                  <a:srgbClr val="FF0000"/>
                </a:solidFill>
                <a:latin typeface="Calibri" panose="020F0502020204030204" pitchFamily="34" charset="0"/>
                <a:cs typeface="Calibri" panose="020F0502020204030204" pitchFamily="34" charset="0"/>
              </a:rPr>
              <a:t>WATCH THIS SPACE</a:t>
            </a:r>
          </a:p>
          <a:p>
            <a:pPr marL="0" indent="0">
              <a:buNone/>
            </a:pPr>
            <a:r>
              <a:rPr lang="en-US" sz="1800" b="1" dirty="0">
                <a:latin typeface="Calibri" panose="020F0502020204030204" pitchFamily="34" charset="0"/>
                <a:cs typeface="Calibri" panose="020F0502020204030204" pitchFamily="34" charset="0"/>
              </a:rPr>
              <a:t>14/03/2025</a:t>
            </a: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UEMO  continues to monitor matters right across continental Europe. The PA issue is now in the UK High Court and will go to the Supreme Court almost certainly. There are TWO court cases.</a:t>
            </a:r>
          </a:p>
          <a:p>
            <a:r>
              <a:rPr lang="en-US" sz="1800" dirty="0">
                <a:latin typeface="Calibri" panose="020F0502020204030204" pitchFamily="34" charset="0"/>
                <a:cs typeface="Calibri" panose="020F0502020204030204" pitchFamily="34" charset="0"/>
              </a:rPr>
              <a:t>The UK government has indicated that it will be dropping the medical degree by apprenticeship proposals</a:t>
            </a:r>
          </a:p>
          <a:p>
            <a:r>
              <a:rPr lang="en-US" sz="1800" dirty="0">
                <a:latin typeface="Calibri" panose="020F0502020204030204" pitchFamily="34" charset="0"/>
                <a:cs typeface="Calibri" panose="020F0502020204030204" pitchFamily="34" charset="0"/>
              </a:rPr>
              <a:t>PAs in General Practice/Family Medicine are likely to disappear</a:t>
            </a:r>
          </a:p>
          <a:p>
            <a:r>
              <a:rPr lang="en-US" sz="1800" dirty="0">
                <a:latin typeface="Calibri" panose="020F0502020204030204" pitchFamily="34" charset="0"/>
                <a:cs typeface="Calibri" panose="020F0502020204030204" pitchFamily="34" charset="0"/>
              </a:rPr>
              <a:t>Safe working levels and safe staffing proposals are beginning to be taken up in European countries</a:t>
            </a:r>
          </a:p>
          <a:p>
            <a:r>
              <a:rPr lang="en-US" sz="1800" dirty="0">
                <a:latin typeface="Calibri" panose="020F0502020204030204" pitchFamily="34" charset="0"/>
                <a:cs typeface="Calibri" panose="020F0502020204030204" pitchFamily="34" charset="0"/>
              </a:rPr>
              <a:t>UEMO monitors through its members the abuses – financial, contractual and professional of General Practitioners/Family </a:t>
            </a:r>
            <a:r>
              <a:rPr lang="en-US" sz="1800" dirty="0" err="1">
                <a:latin typeface="Calibri" panose="020F0502020204030204" pitchFamily="34" charset="0"/>
                <a:cs typeface="Calibri" panose="020F0502020204030204" pitchFamily="34" charset="0"/>
              </a:rPr>
              <a:t>Medicne</a:t>
            </a:r>
            <a:endParaRPr lang="en-US" sz="18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FC35F3A8-56ED-424E-47D6-DBDDF3BE860E}"/>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0FFE4F80-240B-1610-AB7C-03BCFFD3A105}"/>
              </a:ext>
            </a:extLst>
          </p:cNvPr>
          <p:cNvSpPr>
            <a:spLocks noGrp="1"/>
          </p:cNvSpPr>
          <p:nvPr>
            <p:ph type="sldNum" sz="quarter" idx="12"/>
          </p:nvPr>
        </p:nvSpPr>
        <p:spPr/>
        <p:txBody>
          <a:bodyPr/>
          <a:lstStyle/>
          <a:p>
            <a:fld id="{E5455C8C-243E-B844-939F-A3D7D7414336}" type="slidenum">
              <a:rPr lang="en-US" smtClean="0"/>
              <a:t>10</a:t>
            </a:fld>
            <a:endParaRPr lang="en-US"/>
          </a:p>
        </p:txBody>
      </p:sp>
    </p:spTree>
    <p:extLst>
      <p:ext uri="{BB962C8B-B14F-4D97-AF65-F5344CB8AC3E}">
        <p14:creationId xmlns:p14="http://schemas.microsoft.com/office/powerpoint/2010/main" val="370994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E527-36C4-3F57-243A-06C4E3D655A1}"/>
              </a:ext>
            </a:extLst>
          </p:cNvPr>
          <p:cNvSpPr>
            <a:spLocks noGrp="1"/>
          </p:cNvSpPr>
          <p:nvPr>
            <p:ph type="title"/>
          </p:nvPr>
        </p:nvSpPr>
        <p:spPr>
          <a:xfrm>
            <a:off x="843440" y="652308"/>
            <a:ext cx="10515600" cy="699414"/>
          </a:xfrm>
        </p:spPr>
        <p:txBody>
          <a:bodyPr>
            <a:normAutofit/>
          </a:bodyPr>
          <a:lstStyle/>
          <a:p>
            <a:r>
              <a:rPr lang="en-US" sz="3600" b="1" dirty="0">
                <a:latin typeface="Calibri" panose="020F0502020204030204" pitchFamily="34" charset="0"/>
                <a:cs typeface="Calibri" panose="020F0502020204030204" pitchFamily="34" charset="0"/>
              </a:rPr>
              <a:t>Physician Assistants - the continuing threat -1</a:t>
            </a:r>
          </a:p>
        </p:txBody>
      </p:sp>
      <p:sp>
        <p:nvSpPr>
          <p:cNvPr id="3" name="Content Placeholder 2">
            <a:extLst>
              <a:ext uri="{FF2B5EF4-FFF2-40B4-BE49-F238E27FC236}">
                <a16:creationId xmlns:a16="http://schemas.microsoft.com/office/drawing/2014/main" id="{B1BC7B0E-5FD2-2F85-C729-8237CC003F7F}"/>
              </a:ext>
            </a:extLst>
          </p:cNvPr>
          <p:cNvSpPr>
            <a:spLocks noGrp="1"/>
          </p:cNvSpPr>
          <p:nvPr>
            <p:ph idx="1"/>
          </p:nvPr>
        </p:nvSpPr>
        <p:spPr>
          <a:xfrm>
            <a:off x="397565" y="1351722"/>
            <a:ext cx="11449877" cy="5004628"/>
          </a:xfrm>
        </p:spPr>
        <p:txBody>
          <a:bodyPr>
            <a:normAutofit fontScale="92500"/>
          </a:bodyPr>
          <a:lstStyle/>
          <a:p>
            <a:pPr marL="0" indent="0">
              <a:buNone/>
            </a:pPr>
            <a:r>
              <a:rPr lang="en-US" sz="1800" dirty="0">
                <a:latin typeface="Calibri" panose="020F0502020204030204" pitchFamily="34" charset="0"/>
                <a:cs typeface="Calibri" panose="020F0502020204030204" pitchFamily="34" charset="0"/>
              </a:rPr>
              <a:t>Further to my report after the joint UEMS-UEMO meeting October 2024 -</a:t>
            </a:r>
          </a:p>
          <a:p>
            <a:pPr marL="0" indent="0">
              <a:buNone/>
            </a:pPr>
            <a:r>
              <a:rPr lang="en-US" sz="1800" dirty="0">
                <a:latin typeface="Calibri" panose="020F0502020204030204" pitchFamily="34" charset="0"/>
                <a:cs typeface="Calibri" panose="020F0502020204030204" pitchFamily="34" charset="0"/>
              </a:rPr>
              <a:t>Presented  cut down version at CPME and the Secretary General of WMA was present </a:t>
            </a:r>
          </a:p>
          <a:p>
            <a:pPr marL="0" indent="0">
              <a:buNone/>
            </a:pPr>
            <a:r>
              <a:rPr lang="en-US" sz="1800" dirty="0">
                <a:latin typeface="Calibri" panose="020F0502020204030204" pitchFamily="34" charset="0"/>
                <a:cs typeface="Calibri" panose="020F0502020204030204" pitchFamily="34" charset="0"/>
              </a:rPr>
              <a:t>The threat of </a:t>
            </a:r>
            <a:r>
              <a:rPr lang="en-US" sz="1800" b="1" u="sng" dirty="0">
                <a:solidFill>
                  <a:srgbClr val="FF0000"/>
                </a:solidFill>
                <a:latin typeface="Calibri" panose="020F0502020204030204" pitchFamily="34" charset="0"/>
                <a:cs typeface="Calibri" panose="020F0502020204030204" pitchFamily="34" charset="0"/>
              </a:rPr>
              <a:t>physician substitution </a:t>
            </a:r>
            <a:r>
              <a:rPr lang="en-US" sz="1800" dirty="0">
                <a:latin typeface="Calibri" panose="020F0502020204030204" pitchFamily="34" charset="0"/>
                <a:cs typeface="Calibri" panose="020F0502020204030204" pitchFamily="34" charset="0"/>
              </a:rPr>
              <a:t>rather than physician </a:t>
            </a:r>
            <a:r>
              <a:rPr lang="en-US" sz="1800" b="1" u="sng" dirty="0">
                <a:latin typeface="Calibri" panose="020F0502020204030204" pitchFamily="34" charset="0"/>
                <a:cs typeface="Calibri" panose="020F0502020204030204" pitchFamily="34" charset="0"/>
              </a:rPr>
              <a:t>assistance</a:t>
            </a:r>
            <a:r>
              <a:rPr lang="en-US" sz="1800" dirty="0">
                <a:latin typeface="Calibri" panose="020F0502020204030204" pitchFamily="34" charset="0"/>
                <a:cs typeface="Calibri" panose="020F0502020204030204" pitchFamily="34" charset="0"/>
              </a:rPr>
              <a:t> is growing with the UK leading the way resulting in  </a:t>
            </a:r>
          </a:p>
          <a:p>
            <a:pPr lvl="1"/>
            <a:r>
              <a:rPr lang="en-US" sz="1600" dirty="0">
                <a:latin typeface="Calibri" panose="020F0502020204030204" pitchFamily="34" charset="0"/>
                <a:cs typeface="Calibri" panose="020F0502020204030204" pitchFamily="34" charset="0"/>
              </a:rPr>
              <a:t>dangers for patients many examples from HM Coroner and </a:t>
            </a:r>
            <a:r>
              <a:rPr lang="en-US" sz="1600" b="1" dirty="0">
                <a:latin typeface="Calibri" panose="020F0502020204030204" pitchFamily="34" charset="0"/>
                <a:cs typeface="Calibri" panose="020F0502020204030204" pitchFamily="34" charset="0"/>
              </a:rPr>
              <a:t>the BMA dossier with over 600 reports of danger</a:t>
            </a:r>
            <a:r>
              <a:rPr lang="en-US" sz="1600" dirty="0">
                <a:latin typeface="Calibri" panose="020F0502020204030204" pitchFamily="34" charset="0"/>
                <a:cs typeface="Calibri" panose="020F0502020204030204" pitchFamily="34" charset="0"/>
              </a:rPr>
              <a:t>  </a:t>
            </a:r>
            <a:r>
              <a:rPr lang="en-US" sz="1600" b="1" dirty="0">
                <a:solidFill>
                  <a:srgbClr val="FF0000"/>
                </a:solidFill>
                <a:latin typeface="Calibri" panose="020F0502020204030204" pitchFamily="34" charset="0"/>
                <a:cs typeface="Calibri" panose="020F0502020204030204" pitchFamily="34" charset="0"/>
              </a:rPr>
              <a:t>example 29 January 2025</a:t>
            </a:r>
            <a:endParaRPr lang="en-US" sz="1600" dirty="0">
              <a:latin typeface="Calibri" panose="020F0502020204030204" pitchFamily="34" charset="0"/>
              <a:cs typeface="Calibri" panose="020F0502020204030204" pitchFamily="34" charset="0"/>
            </a:endParaRPr>
          </a:p>
          <a:p>
            <a:pPr lvl="1"/>
            <a:r>
              <a:rPr lang="en-US" sz="1600" dirty="0">
                <a:latin typeface="Calibri" panose="020F0502020204030204" pitchFamily="34" charset="0"/>
                <a:cs typeface="Calibri" panose="020F0502020204030204" pitchFamily="34" charset="0"/>
              </a:rPr>
              <a:t>dangers to our profession</a:t>
            </a:r>
          </a:p>
          <a:p>
            <a:pPr marL="0" indent="0">
              <a:buNone/>
            </a:pPr>
            <a:r>
              <a:rPr lang="en-US" sz="1800" b="1" dirty="0">
                <a:latin typeface="Calibri" panose="020F0502020204030204" pitchFamily="34" charset="0"/>
                <a:cs typeface="Calibri" panose="020F0502020204030204" pitchFamily="34" charset="0"/>
              </a:rPr>
              <a:t>WORLDWIDE</a:t>
            </a:r>
          </a:p>
          <a:p>
            <a:pPr marL="0" indent="0">
              <a:buNone/>
            </a:pPr>
            <a:r>
              <a:rPr lang="en-US" sz="2600" b="1" dirty="0">
                <a:solidFill>
                  <a:srgbClr val="FF0000"/>
                </a:solidFill>
                <a:latin typeface="Calibri" panose="020F0502020204030204" pitchFamily="34" charset="0"/>
                <a:cs typeface="Calibri" panose="020F0502020204030204" pitchFamily="34" charset="0"/>
              </a:rPr>
              <a:t>22/04/2025</a:t>
            </a:r>
            <a:r>
              <a:rPr lang="en-US" sz="1800" dirty="0">
                <a:solidFill>
                  <a:srgbClr val="FF0000"/>
                </a:solidFill>
                <a:latin typeface="Calibri" panose="020F0502020204030204" pitchFamily="34" charset="0"/>
                <a:cs typeface="Calibri" panose="020F0502020204030204" pitchFamily="34" charset="0"/>
              </a:rPr>
              <a:t> </a:t>
            </a:r>
            <a:r>
              <a:rPr lang="en-US" sz="1800" b="1" dirty="0">
                <a:solidFill>
                  <a:srgbClr val="FF0000"/>
                </a:solidFill>
                <a:latin typeface="Calibri" panose="020F0502020204030204" pitchFamily="34" charset="0"/>
                <a:cs typeface="Calibri" panose="020F0502020204030204" pitchFamily="34" charset="0"/>
              </a:rPr>
              <a:t>The World Medical Association</a:t>
            </a:r>
            <a:r>
              <a:rPr lang="en-US" sz="1800" dirty="0">
                <a:solidFill>
                  <a:srgbClr val="FF0000"/>
                </a:solidFill>
                <a:latin typeface="Calibri" panose="020F0502020204030204" pitchFamily="34" charset="0"/>
                <a:cs typeface="Calibri" panose="020F0502020204030204" pitchFamily="34" charset="0"/>
              </a:rPr>
              <a:t> meeting in Uruguay emergency resolution  on PAs </a:t>
            </a:r>
            <a:r>
              <a:rPr lang="en-US" sz="1800" b="1" dirty="0">
                <a:solidFill>
                  <a:srgbClr val="FF0000"/>
                </a:solidFill>
                <a:latin typeface="Calibri" panose="020F0502020204030204" pitchFamily="34" charset="0"/>
                <a:cs typeface="Calibri" panose="020F0502020204030204" pitchFamily="34" charset="0"/>
              </a:rPr>
              <a:t>you heard it here first!</a:t>
            </a:r>
            <a:endParaRPr lang="en-US" sz="1800" dirty="0">
              <a:solidFill>
                <a:srgbClr val="FF0000"/>
              </a:solidFill>
              <a:latin typeface="Calibri" panose="020F0502020204030204" pitchFamily="34" charset="0"/>
              <a:cs typeface="Calibri" panose="020F0502020204030204" pitchFamily="34" charset="0"/>
            </a:endParaRPr>
          </a:p>
          <a:p>
            <a:pPr marL="0" indent="0">
              <a:buNone/>
            </a:pPr>
            <a:r>
              <a:rPr lang="en-US" sz="1800" dirty="0">
                <a:solidFill>
                  <a:srgbClr val="FF000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 final wording being polished as I speak but if reflects almost exactly what we discussed last October</a:t>
            </a:r>
            <a:endParaRPr lang="en-US" sz="1800" b="1" dirty="0">
              <a:latin typeface="Calibri" panose="020F0502020204030204" pitchFamily="34" charset="0"/>
              <a:cs typeface="Calibri" panose="020F0502020204030204" pitchFamily="34" charset="0"/>
            </a:endParaRPr>
          </a:p>
          <a:p>
            <a:pPr marL="0" indent="0">
              <a:buNone/>
            </a:pPr>
            <a:r>
              <a:rPr lang="en-US" sz="1800" b="1" dirty="0">
                <a:latin typeface="Calibri" panose="020F0502020204030204" pitchFamily="34" charset="0"/>
                <a:cs typeface="Calibri" panose="020F0502020204030204" pitchFamily="34" charset="0"/>
              </a:rPr>
              <a:t>In the UK  </a:t>
            </a:r>
          </a:p>
          <a:p>
            <a:pPr marL="0" indent="0">
              <a:buNone/>
            </a:pPr>
            <a:r>
              <a:rPr lang="en-US" sz="1800" b="1" dirty="0">
                <a:latin typeface="Calibri" panose="020F0502020204030204" pitchFamily="34" charset="0"/>
                <a:cs typeface="Calibri" panose="020F0502020204030204" pitchFamily="34" charset="0"/>
              </a:rPr>
              <a:t>	- </a:t>
            </a:r>
            <a:r>
              <a:rPr lang="en-US" sz="1800" dirty="0">
                <a:latin typeface="Calibri" panose="020F0502020204030204" pitchFamily="34" charset="0"/>
                <a:cs typeface="Calibri" panose="020F0502020204030204" pitchFamily="34" charset="0"/>
              </a:rPr>
              <a:t>2 legal challenges before the High Court </a:t>
            </a:r>
          </a:p>
          <a:p>
            <a:pPr marL="0" indent="0">
              <a:buNone/>
            </a:pPr>
            <a:r>
              <a:rPr lang="en-US" sz="1800" b="1" dirty="0">
                <a:latin typeface="Calibri" panose="020F0502020204030204" pitchFamily="34" charset="0"/>
                <a:cs typeface="Calibri" panose="020F0502020204030204" pitchFamily="34" charset="0"/>
              </a:rPr>
              <a:t>	- </a:t>
            </a:r>
            <a:r>
              <a:rPr lang="en-US" sz="1800" dirty="0">
                <a:latin typeface="Calibri" panose="020F0502020204030204" pitchFamily="34" charset="0"/>
                <a:cs typeface="Calibri" panose="020F0502020204030204" pitchFamily="34" charset="0"/>
              </a:rPr>
              <a:t>The BMA on 17/04/2025 lost one on a legal technicality and are considering next steps</a:t>
            </a:r>
          </a:p>
          <a:p>
            <a:pPr marL="0" indent="0">
              <a:buNone/>
            </a:pPr>
            <a:r>
              <a:rPr lang="en-US" sz="1800" dirty="0">
                <a:latin typeface="Calibri" panose="020F0502020204030204" pitchFamily="34" charset="0"/>
                <a:cs typeface="Calibri" panose="020F0502020204030204" pitchFamily="34" charset="0"/>
              </a:rPr>
              <a:t>	- The other in the name of </a:t>
            </a:r>
            <a:r>
              <a:rPr lang="en-US" sz="1800" dirty="0" err="1">
                <a:latin typeface="Calibri" panose="020F0502020204030204" pitchFamily="34" charset="0"/>
                <a:cs typeface="Calibri" panose="020F0502020204030204" pitchFamily="34" charset="0"/>
              </a:rPr>
              <a:t>Anaesthetists</a:t>
            </a:r>
            <a:r>
              <a:rPr lang="en-US" sz="1800" dirty="0">
                <a:latin typeface="Calibri" panose="020F0502020204030204" pitchFamily="34" charset="0"/>
                <a:cs typeface="Calibri" panose="020F0502020204030204" pitchFamily="34" charset="0"/>
              </a:rPr>
              <a:t> United is bankrolled by the BMA and seeks to define the scope of practice of PAs/AAs </a:t>
            </a:r>
            <a:r>
              <a:rPr lang="en-US" sz="1800" b="1" dirty="0">
                <a:latin typeface="Calibri" panose="020F0502020204030204" pitchFamily="34" charset="0"/>
                <a:cs typeface="Calibri" panose="020F0502020204030204" pitchFamily="34" charset="0"/>
              </a:rPr>
              <a:t>judgement expected mid May 2025</a:t>
            </a:r>
            <a:endParaRPr lang="en-US" sz="1800" dirty="0">
              <a:latin typeface="Calibri" panose="020F0502020204030204" pitchFamily="34" charset="0"/>
              <a:cs typeface="Calibri" panose="020F0502020204030204" pitchFamily="34" charset="0"/>
            </a:endParaRPr>
          </a:p>
          <a:p>
            <a:pPr marL="0" indent="0" algn="ctr">
              <a:buNone/>
            </a:pPr>
            <a:r>
              <a:rPr lang="en-US" sz="1700" b="1" dirty="0">
                <a:latin typeface="Calibri" panose="020F0502020204030204" pitchFamily="34" charset="0"/>
                <a:cs typeface="Calibri" panose="020F0502020204030204" pitchFamily="34" charset="0"/>
              </a:rPr>
              <a:t>The medico-political will is to take these challenges all the way if necessary to our Supreme Court if legally permitted/advised</a:t>
            </a:r>
          </a:p>
          <a:p>
            <a:pPr marL="0" indent="0">
              <a:buNone/>
            </a:pPr>
            <a:endParaRPr lang="en-US" sz="1800" b="1" dirty="0">
              <a:latin typeface="Calibri" panose="020F0502020204030204" pitchFamily="34" charset="0"/>
              <a:cs typeface="Calibri" panose="020F0502020204030204" pitchFamily="34" charset="0"/>
            </a:endParaRPr>
          </a:p>
          <a:p>
            <a:pPr marL="0" indent="0">
              <a:buNone/>
            </a:pPr>
            <a:endParaRPr lang="en-US" sz="1800" b="1"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9F82E6C4-6BA8-27C2-1AFC-E832A11F7A90}"/>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B3BCF4BF-90CD-1E60-8A32-F95854FFAECA}"/>
              </a:ext>
            </a:extLst>
          </p:cNvPr>
          <p:cNvSpPr>
            <a:spLocks noGrp="1"/>
          </p:cNvSpPr>
          <p:nvPr>
            <p:ph type="sldNum" sz="quarter" idx="12"/>
          </p:nvPr>
        </p:nvSpPr>
        <p:spPr/>
        <p:txBody>
          <a:bodyPr/>
          <a:lstStyle/>
          <a:p>
            <a:fld id="{E5455C8C-243E-B844-939F-A3D7D7414336}" type="slidenum">
              <a:rPr lang="en-US" smtClean="0"/>
              <a:t>11</a:t>
            </a:fld>
            <a:endParaRPr lang="en-US"/>
          </a:p>
        </p:txBody>
      </p:sp>
    </p:spTree>
    <p:extLst>
      <p:ext uri="{BB962C8B-B14F-4D97-AF65-F5344CB8AC3E}">
        <p14:creationId xmlns:p14="http://schemas.microsoft.com/office/powerpoint/2010/main" val="742746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71811-47E7-66EE-9724-75C83753E2B0}"/>
              </a:ext>
            </a:extLst>
          </p:cNvPr>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Physician Assistants 2 </a:t>
            </a:r>
            <a:endParaRPr lang="en-US" dirty="0"/>
          </a:p>
        </p:txBody>
      </p:sp>
      <p:sp>
        <p:nvSpPr>
          <p:cNvPr id="3" name="Content Placeholder 2">
            <a:extLst>
              <a:ext uri="{FF2B5EF4-FFF2-40B4-BE49-F238E27FC236}">
                <a16:creationId xmlns:a16="http://schemas.microsoft.com/office/drawing/2014/main" id="{B1634D85-864C-EAAC-B6C5-007A85B94CDF}"/>
              </a:ext>
            </a:extLst>
          </p:cNvPr>
          <p:cNvSpPr>
            <a:spLocks noGrp="1"/>
          </p:cNvSpPr>
          <p:nvPr>
            <p:ph idx="1"/>
          </p:nvPr>
        </p:nvSpPr>
        <p:spPr/>
        <p:txBody>
          <a:bodyPr>
            <a:normAutofit lnSpcReduction="10000"/>
          </a:bodyPr>
          <a:lstStyle/>
          <a:p>
            <a:pPr marL="0" indent="0">
              <a:buNone/>
            </a:pPr>
            <a:r>
              <a:rPr lang="en-US" sz="2000" b="1" dirty="0">
                <a:latin typeface="Calibri" panose="020F0502020204030204" pitchFamily="34" charset="0"/>
                <a:cs typeface="Calibri" panose="020F0502020204030204" pitchFamily="34" charset="0"/>
              </a:rPr>
              <a:t>UK Regulator’s confused messaging - The General Medical Council states on its website </a:t>
            </a:r>
          </a:p>
          <a:p>
            <a:pPr lvl="1"/>
            <a:r>
              <a:rPr lang="en-US" sz="1800" i="1" dirty="0">
                <a:effectLst/>
                <a:latin typeface="Helvetica" pitchFamily="2" charset="0"/>
                <a:ea typeface="Helvetica" pitchFamily="2" charset="0"/>
                <a:cs typeface="Helvetica" pitchFamily="2" charset="0"/>
              </a:rPr>
              <a:t>'experienced PAs are able to work autonomously’ </a:t>
            </a:r>
          </a:p>
          <a:p>
            <a:pPr lvl="1"/>
            <a:r>
              <a:rPr lang="en-US" sz="1800" i="1" dirty="0">
                <a:effectLst/>
                <a:latin typeface="Helvetica" pitchFamily="2" charset="0"/>
                <a:ea typeface="Helvetica" pitchFamily="2" charset="0"/>
                <a:cs typeface="Helvetica" pitchFamily="2" charset="0"/>
              </a:rPr>
              <a:t>that is up to associates, doctors and employers </a:t>
            </a:r>
            <a:r>
              <a:rPr lang="en-US" sz="1800" i="1" dirty="0">
                <a:latin typeface="Helvetica" pitchFamily="2" charset="0"/>
                <a:ea typeface="Helvetica" pitchFamily="2" charset="0"/>
                <a:cs typeface="Helvetica" pitchFamily="2" charset="0"/>
              </a:rPr>
              <a:t>l</a:t>
            </a:r>
            <a:r>
              <a:rPr lang="en-US" sz="1800" i="1" dirty="0">
                <a:effectLst/>
                <a:latin typeface="Helvetica" pitchFamily="2" charset="0"/>
                <a:ea typeface="Helvetica" pitchFamily="2" charset="0"/>
                <a:cs typeface="Helvetica" pitchFamily="2" charset="0"/>
              </a:rPr>
              <a:t>ocally to decide on what PAs can and can't do.</a:t>
            </a:r>
          </a:p>
          <a:p>
            <a:pPr marL="0" indent="0">
              <a:buNone/>
            </a:pPr>
            <a:r>
              <a:rPr lang="en-US" sz="1800" dirty="0">
                <a:effectLst/>
                <a:latin typeface="Helvetica" pitchFamily="2" charset="0"/>
                <a:ea typeface="Helvetica" pitchFamily="2" charset="0"/>
                <a:cs typeface="Helvetica" pitchFamily="2" charset="0"/>
              </a:rPr>
              <a:t>Reading</a:t>
            </a:r>
            <a:r>
              <a:rPr lang="en-US" sz="1800" spc="-15" dirty="0">
                <a:effectLst/>
                <a:latin typeface="Helvetica" pitchFamily="2" charset="0"/>
                <a:ea typeface="Helvetica" pitchFamily="2" charset="0"/>
                <a:cs typeface="Helvetica" pitchFamily="2" charset="0"/>
              </a:rPr>
              <a:t> </a:t>
            </a:r>
            <a:r>
              <a:rPr lang="en-US" sz="1800" dirty="0">
                <a:effectLst/>
                <a:latin typeface="Helvetica" pitchFamily="2" charset="0"/>
                <a:ea typeface="Helvetica" pitchFamily="2" charset="0"/>
                <a:cs typeface="Helvetica" pitchFamily="2" charset="0"/>
              </a:rPr>
              <a:t>the GMC</a:t>
            </a:r>
            <a:r>
              <a:rPr lang="en-US" sz="1800" spc="-15" dirty="0">
                <a:effectLst/>
                <a:latin typeface="Helvetica" pitchFamily="2" charset="0"/>
                <a:ea typeface="Helvetica" pitchFamily="2" charset="0"/>
                <a:cs typeface="Helvetica" pitchFamily="2" charset="0"/>
              </a:rPr>
              <a:t> </a:t>
            </a:r>
            <a:r>
              <a:rPr lang="en-US" sz="1800" dirty="0">
                <a:effectLst/>
                <a:latin typeface="Helvetica" pitchFamily="2" charset="0"/>
                <a:ea typeface="Helvetica" pitchFamily="2" charset="0"/>
                <a:cs typeface="Helvetica" pitchFamily="2" charset="0"/>
              </a:rPr>
              <a:t>guidance,</a:t>
            </a:r>
            <a:r>
              <a:rPr lang="en-US" sz="1800" spc="-15" dirty="0">
                <a:effectLst/>
                <a:latin typeface="Helvetica" pitchFamily="2" charset="0"/>
                <a:ea typeface="Helvetica" pitchFamily="2" charset="0"/>
                <a:cs typeface="Helvetica" pitchFamily="2" charset="0"/>
              </a:rPr>
              <a:t> </a:t>
            </a:r>
            <a:r>
              <a:rPr lang="en-US" sz="1800" dirty="0">
                <a:effectLst/>
                <a:latin typeface="Helvetica" pitchFamily="2" charset="0"/>
                <a:ea typeface="Helvetica" pitchFamily="2" charset="0"/>
                <a:cs typeface="Helvetica" pitchFamily="2" charset="0"/>
              </a:rPr>
              <a:t>the GMC</a:t>
            </a:r>
            <a:r>
              <a:rPr lang="en-US" sz="1800" spc="-15" dirty="0">
                <a:effectLst/>
                <a:latin typeface="Helvetica" pitchFamily="2" charset="0"/>
                <a:ea typeface="Helvetica" pitchFamily="2" charset="0"/>
                <a:cs typeface="Helvetica" pitchFamily="2" charset="0"/>
              </a:rPr>
              <a:t> </a:t>
            </a:r>
            <a:r>
              <a:rPr lang="en-US" sz="1800" dirty="0">
                <a:effectLst/>
                <a:latin typeface="Helvetica" pitchFamily="2" charset="0"/>
                <a:ea typeface="Helvetica" pitchFamily="2" charset="0"/>
                <a:cs typeface="Helvetica" pitchFamily="2" charset="0"/>
              </a:rPr>
              <a:t>is</a:t>
            </a:r>
            <a:r>
              <a:rPr lang="en-US" sz="1800" spc="-15" dirty="0">
                <a:effectLst/>
                <a:latin typeface="Helvetica" pitchFamily="2" charset="0"/>
                <a:ea typeface="Helvetica" pitchFamily="2" charset="0"/>
                <a:cs typeface="Helvetica" pitchFamily="2" charset="0"/>
              </a:rPr>
              <a:t> </a:t>
            </a:r>
            <a:r>
              <a:rPr lang="en-US" sz="1800" dirty="0">
                <a:effectLst/>
                <a:latin typeface="Helvetica" pitchFamily="2" charset="0"/>
                <a:ea typeface="Helvetica" pitchFamily="2" charset="0"/>
                <a:cs typeface="Helvetica" pitchFamily="2" charset="0"/>
              </a:rPr>
              <a:t>suggesting</a:t>
            </a:r>
            <a:r>
              <a:rPr lang="en-US" sz="1800" spc="-15" dirty="0">
                <a:effectLst/>
                <a:latin typeface="Helvetica" pitchFamily="2" charset="0"/>
                <a:ea typeface="Helvetica" pitchFamily="2" charset="0"/>
                <a:cs typeface="Helvetica" pitchFamily="2" charset="0"/>
              </a:rPr>
              <a:t> </a:t>
            </a:r>
            <a:r>
              <a:rPr lang="en-US" sz="1800" dirty="0">
                <a:effectLst/>
                <a:latin typeface="Helvetica" pitchFamily="2" charset="0"/>
                <a:ea typeface="Helvetica" pitchFamily="2" charset="0"/>
                <a:cs typeface="Helvetica" pitchFamily="2" charset="0"/>
              </a:rPr>
              <a:t>that medicine takes only two years to study, stating that newly qualified PAs and AAs are able to make </a:t>
            </a:r>
            <a:r>
              <a:rPr lang="en-US" sz="1800" b="1" dirty="0">
                <a:effectLst/>
                <a:latin typeface="Helvetica" pitchFamily="2" charset="0"/>
                <a:ea typeface="Helvetica" pitchFamily="2" charset="0"/>
                <a:cs typeface="Helvetica" pitchFamily="2" charset="0"/>
              </a:rPr>
              <a:t>'competent clinical judgement decisions' </a:t>
            </a:r>
            <a:r>
              <a:rPr lang="en-US" sz="1800" dirty="0">
                <a:effectLst/>
                <a:latin typeface="Helvetica" pitchFamily="2" charset="0"/>
                <a:ea typeface="Helvetica" pitchFamily="2" charset="0"/>
                <a:cs typeface="Helvetica" pitchFamily="2" charset="0"/>
              </a:rPr>
              <a:t>and demonstrate that they </a:t>
            </a:r>
            <a:r>
              <a:rPr lang="en-US" sz="1800" b="1" dirty="0">
                <a:effectLst/>
                <a:latin typeface="Helvetica" pitchFamily="2" charset="0"/>
                <a:ea typeface="Helvetica" pitchFamily="2" charset="0"/>
                <a:cs typeface="Helvetica" pitchFamily="2" charset="0"/>
              </a:rPr>
              <a:t>'understand the relevant scientific processes underlying common and important disease processes</a:t>
            </a:r>
            <a:r>
              <a:rPr lang="en-US" sz="1800" dirty="0">
                <a:effectLst/>
                <a:latin typeface="Helvetica" pitchFamily="2" charset="0"/>
                <a:ea typeface="Helvetica" pitchFamily="2" charset="0"/>
                <a:cs typeface="Helvetica" pitchFamily="2" charset="0"/>
              </a:rPr>
              <a:t>' - and thus are capable of replacing doctors in the future.</a:t>
            </a:r>
          </a:p>
          <a:p>
            <a:pPr marL="0" indent="0">
              <a:spcBef>
                <a:spcPts val="400"/>
              </a:spcBef>
              <a:buNone/>
            </a:pPr>
            <a:endParaRPr lang="en-US" sz="1800" b="1" dirty="0">
              <a:latin typeface="Helvetica" pitchFamily="2" charset="0"/>
            </a:endParaRPr>
          </a:p>
          <a:p>
            <a:pPr marL="0" indent="0">
              <a:spcBef>
                <a:spcPts val="400"/>
              </a:spcBef>
              <a:buNone/>
            </a:pPr>
            <a:r>
              <a:rPr lang="en-US" sz="1800" b="1" dirty="0">
                <a:latin typeface="Helvetica" pitchFamily="2" charset="0"/>
              </a:rPr>
              <a:t>The BMA has stated </a:t>
            </a:r>
            <a:r>
              <a:rPr lang="en-US" sz="1800" dirty="0">
                <a:effectLst/>
                <a:latin typeface="Helvetica" pitchFamily="2" charset="0"/>
                <a:ea typeface="Helvetica" pitchFamily="2" charset="0"/>
                <a:cs typeface="Helvetica" pitchFamily="2" charset="0"/>
              </a:rPr>
              <a:t>"</a:t>
            </a:r>
            <a:r>
              <a:rPr lang="en-US" sz="1800" i="1" dirty="0">
                <a:effectLst/>
                <a:latin typeface="Helvetica" pitchFamily="2" charset="0"/>
                <a:ea typeface="Helvetica" pitchFamily="2" charset="0"/>
                <a:cs typeface="Helvetica" pitchFamily="2" charset="0"/>
              </a:rPr>
              <a:t>We have made clear repeatedly that it should only be consultants, GPs, and </a:t>
            </a:r>
          </a:p>
          <a:p>
            <a:pPr marL="0" indent="0">
              <a:spcBef>
                <a:spcPts val="400"/>
              </a:spcBef>
              <a:buNone/>
            </a:pPr>
            <a:r>
              <a:rPr lang="en-US" sz="1800" i="1" dirty="0">
                <a:effectLst/>
                <a:latin typeface="Helvetica" pitchFamily="2" charset="0"/>
                <a:ea typeface="Helvetica" pitchFamily="2" charset="0"/>
                <a:cs typeface="Helvetica" pitchFamily="2" charset="0"/>
              </a:rPr>
              <a:t>autonomously </a:t>
            </a:r>
            <a:r>
              <a:rPr lang="en-US" sz="1800" i="1" dirty="0" err="1">
                <a:effectLst/>
                <a:latin typeface="Helvetica" pitchFamily="2" charset="0"/>
                <a:ea typeface="Helvetica" pitchFamily="2" charset="0"/>
                <a:cs typeface="Helvetica" pitchFamily="2" charset="0"/>
              </a:rPr>
              <a:t>practising</a:t>
            </a:r>
            <a:r>
              <a:rPr lang="en-US" sz="1800" i="1" dirty="0">
                <a:effectLst/>
                <a:latin typeface="Helvetica" pitchFamily="2" charset="0"/>
                <a:ea typeface="Helvetica" pitchFamily="2" charset="0"/>
                <a:cs typeface="Helvetica" pitchFamily="2" charset="0"/>
              </a:rPr>
              <a:t> SAS doctors supervising PAs - not other healthcare professionals or resident as  this [GMC] guidance suggests</a:t>
            </a:r>
            <a:r>
              <a:rPr lang="en-GB" sz="1800" i="1" dirty="0">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Doctors have increasingly</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indicated</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that</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they</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are</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unwilling</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to</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take</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on</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the</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professional</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risk</a:t>
            </a:r>
            <a:r>
              <a:rPr lang="en-US" sz="1800" i="1" spc="-15" dirty="0">
                <a:effectLst/>
                <a:latin typeface="Helvetica" pitchFamily="2" charset="0"/>
                <a:ea typeface="Helvetica" pitchFamily="2" charset="0"/>
                <a:cs typeface="Helvetica" pitchFamily="2" charset="0"/>
              </a:rPr>
              <a:t> </a:t>
            </a:r>
            <a:r>
              <a:rPr lang="en-US" sz="1800" i="1" dirty="0">
                <a:effectLst/>
                <a:latin typeface="Helvetica" pitchFamily="2" charset="0"/>
                <a:ea typeface="Helvetica" pitchFamily="2" charset="0"/>
                <a:cs typeface="Helvetica" pitchFamily="2" charset="0"/>
              </a:rPr>
              <a:t>and liability to supervise PAs and AAs while there is no clarity on scope or on what supervision practically means</a:t>
            </a:r>
            <a:r>
              <a:rPr lang="en-US" sz="1800" dirty="0">
                <a:effectLst/>
                <a:latin typeface="Helvetica" pitchFamily="2" charset="0"/>
                <a:ea typeface="Helvetica" pitchFamily="2" charset="0"/>
                <a:cs typeface="Helvetica" pitchFamily="2" charset="0"/>
              </a:rPr>
              <a:t>………..”</a:t>
            </a:r>
          </a:p>
          <a:p>
            <a:pPr marL="0" indent="0">
              <a:spcBef>
                <a:spcPts val="400"/>
              </a:spcBef>
              <a:buNone/>
            </a:pPr>
            <a:endParaRPr lang="en-US" sz="1800" dirty="0">
              <a:latin typeface="Helvetica" pitchFamily="2" charset="0"/>
              <a:ea typeface="Helvetica" pitchFamily="2" charset="0"/>
              <a:cs typeface="Helvetica" pitchFamily="2" charset="0"/>
            </a:endParaRPr>
          </a:p>
          <a:p>
            <a:pPr marL="0" indent="0">
              <a:spcBef>
                <a:spcPts val="400"/>
              </a:spcBef>
              <a:buNone/>
            </a:pPr>
            <a:r>
              <a:rPr lang="en-US" sz="1800" dirty="0">
                <a:effectLst/>
                <a:latin typeface="Helvetica" pitchFamily="2" charset="0"/>
                <a:ea typeface="Helvetica" pitchFamily="2" charset="0"/>
                <a:cs typeface="Helvetica" pitchFamily="2" charset="0"/>
              </a:rPr>
              <a:t>The BMA has published robust straightforward guidance on scope of practice and supervision ( and there is an International version produced by Peter Holden available in English and French</a:t>
            </a:r>
            <a:endParaRPr lang="en-GB" sz="1800" dirty="0">
              <a:effectLst/>
              <a:latin typeface="Helvetica" pitchFamily="2" charset="0"/>
              <a:ea typeface="Helvetica" pitchFamily="2" charset="0"/>
              <a:cs typeface="Helvetica" pitchFamily="2" charset="0"/>
            </a:endParaRPr>
          </a:p>
          <a:p>
            <a:pPr marL="0" indent="0">
              <a:spcBef>
                <a:spcPts val="400"/>
              </a:spcBef>
              <a:buNone/>
            </a:pPr>
            <a:endParaRPr lang="en-US" b="1" dirty="0"/>
          </a:p>
        </p:txBody>
      </p:sp>
      <p:sp>
        <p:nvSpPr>
          <p:cNvPr id="4" name="Footer Placeholder 3">
            <a:extLst>
              <a:ext uri="{FF2B5EF4-FFF2-40B4-BE49-F238E27FC236}">
                <a16:creationId xmlns:a16="http://schemas.microsoft.com/office/drawing/2014/main" id="{366EB3C4-CDD3-AB85-0F0F-CD00FCF0AEBB}"/>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F323BAA0-33DA-CF6A-3CED-6BB8DC429880}"/>
              </a:ext>
            </a:extLst>
          </p:cNvPr>
          <p:cNvSpPr>
            <a:spLocks noGrp="1"/>
          </p:cNvSpPr>
          <p:nvPr>
            <p:ph type="sldNum" sz="quarter" idx="12"/>
          </p:nvPr>
        </p:nvSpPr>
        <p:spPr/>
        <p:txBody>
          <a:bodyPr/>
          <a:lstStyle/>
          <a:p>
            <a:fld id="{E5455C8C-243E-B844-939F-A3D7D7414336}" type="slidenum">
              <a:rPr lang="en-US" smtClean="0"/>
              <a:t>12</a:t>
            </a:fld>
            <a:endParaRPr lang="en-US"/>
          </a:p>
        </p:txBody>
      </p:sp>
    </p:spTree>
    <p:extLst>
      <p:ext uri="{BB962C8B-B14F-4D97-AF65-F5344CB8AC3E}">
        <p14:creationId xmlns:p14="http://schemas.microsoft.com/office/powerpoint/2010/main" val="44216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7D8CD-CD8F-B1DD-7627-B08130C44910}"/>
              </a:ext>
            </a:extLst>
          </p:cNvPr>
          <p:cNvSpPr>
            <a:spLocks noGrp="1"/>
          </p:cNvSpPr>
          <p:nvPr>
            <p:ph type="title"/>
          </p:nvPr>
        </p:nvSpPr>
        <p:spPr/>
        <p:txBody>
          <a:bodyPr>
            <a:normAutofit fontScale="90000"/>
          </a:bodyPr>
          <a:lstStyle/>
          <a:p>
            <a:r>
              <a:rPr lang="en-US" b="1" dirty="0">
                <a:latin typeface="Calibri" panose="020F0502020204030204" pitchFamily="34" charset="0"/>
                <a:cs typeface="Calibri" panose="020F0502020204030204" pitchFamily="34" charset="0"/>
              </a:rPr>
              <a:t>Physician Assistants 3 – WMA draft resolution</a:t>
            </a:r>
          </a:p>
        </p:txBody>
      </p:sp>
      <p:sp>
        <p:nvSpPr>
          <p:cNvPr id="3" name="Content Placeholder 2">
            <a:extLst>
              <a:ext uri="{FF2B5EF4-FFF2-40B4-BE49-F238E27FC236}">
                <a16:creationId xmlns:a16="http://schemas.microsoft.com/office/drawing/2014/main" id="{1C6947C2-2054-33A2-D648-86659FA8682C}"/>
              </a:ext>
            </a:extLst>
          </p:cNvPr>
          <p:cNvSpPr>
            <a:spLocks noGrp="1"/>
          </p:cNvSpPr>
          <p:nvPr>
            <p:ph idx="1"/>
          </p:nvPr>
        </p:nvSpPr>
        <p:spPr>
          <a:xfrm>
            <a:off x="838200" y="1563757"/>
            <a:ext cx="10515600" cy="4792592"/>
          </a:xfrm>
        </p:spPr>
        <p:txBody>
          <a:bodyPr>
            <a:normAutofit fontScale="92500" lnSpcReduction="10000"/>
          </a:bodyPr>
          <a:lstStyle/>
          <a:p>
            <a:pPr marL="0" indent="0">
              <a:buNone/>
            </a:pPr>
            <a:r>
              <a:rPr lang="en-US" sz="2000" spc="0" dirty="0">
                <a:effectLst/>
                <a:latin typeface="Calibri" panose="020F0502020204030204" pitchFamily="34" charset="0"/>
                <a:ea typeface="Times New Roman" panose="02020603050405020304" pitchFamily="18" charset="0"/>
                <a:cs typeface="Calibri" panose="020F0502020204030204" pitchFamily="34" charset="0"/>
              </a:rPr>
              <a:t>In</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the</a:t>
            </a:r>
            <a:r>
              <a:rPr lang="en-US" sz="20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interest</a:t>
            </a:r>
            <a:r>
              <a:rPr lang="en-US" sz="20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of</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patient</a:t>
            </a:r>
            <a:r>
              <a:rPr lang="en-US" sz="20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and</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clinician</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safety</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and</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to ensure</a:t>
            </a:r>
            <a:r>
              <a:rPr lang="en-US" sz="20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broad</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clarity</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of</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understanding,</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the WMA affirms that:</a:t>
            </a:r>
            <a:endParaRPr lang="en-GB" sz="2000" spc="0" dirty="0">
              <a:effectLst/>
              <a:latin typeface="Calibri" panose="020F0502020204030204" pitchFamily="34" charset="0"/>
              <a:ea typeface="Times New Roman" panose="02020603050405020304" pitchFamily="18" charset="0"/>
              <a:cs typeface="Calibri" panose="020F0502020204030204" pitchFamily="34" charset="0"/>
            </a:endParaRPr>
          </a:p>
          <a:p>
            <a:pPr marL="342900" lvl="1" indent="-342900">
              <a:spcBef>
                <a:spcPts val="1000"/>
              </a:spcBef>
              <a:buFont typeface="+mj-lt"/>
              <a:buAutoNum type="arabicPeriod"/>
            </a:pPr>
            <a:r>
              <a:rPr lang="en-US" sz="2000" dirty="0">
                <a:latin typeface="Calibri" panose="020F0502020204030204" pitchFamily="34" charset="0"/>
                <a:cs typeface="Calibri" panose="020F0502020204030204" pitchFamily="34" charset="0"/>
              </a:rPr>
              <a:t>The terminology used for physician associates and </a:t>
            </a:r>
            <a:r>
              <a:rPr lang="en-US" sz="2000" dirty="0" err="1">
                <a:latin typeface="Calibri" panose="020F0502020204030204" pitchFamily="34" charset="0"/>
                <a:cs typeface="Calibri" panose="020F0502020204030204" pitchFamily="34" charset="0"/>
              </a:rPr>
              <a:t>anaesthesia</a:t>
            </a:r>
            <a:r>
              <a:rPr lang="en-US" sz="2000" dirty="0">
                <a:latin typeface="Calibri" panose="020F0502020204030204" pitchFamily="34" charset="0"/>
                <a:cs typeface="Calibri" panose="020F0502020204030204" pitchFamily="34" charset="0"/>
              </a:rPr>
              <a:t> associates is confusing. These roles must be titled ‘assistants’ rather than ‘associates’ to make it clear that they assist physicians </a:t>
            </a:r>
          </a:p>
          <a:p>
            <a:pPr marL="342900" lvl="1" indent="-342900">
              <a:spcBef>
                <a:spcPts val="1000"/>
              </a:spcBef>
              <a:buFont typeface="+mj-lt"/>
              <a:buAutoNum type="arabicPeriod"/>
            </a:pPr>
            <a:r>
              <a:rPr lang="en-US" sz="2000" spc="0" dirty="0">
                <a:effectLst/>
                <a:latin typeface="Calibri" panose="020F0502020204030204" pitchFamily="34" charset="0"/>
                <a:ea typeface="Times New Roman" panose="02020603050405020304" pitchFamily="18" charset="0"/>
                <a:cs typeface="Calibri" panose="020F0502020204030204" pitchFamily="34" charset="0"/>
              </a:rPr>
              <a:t>Terms</a:t>
            </a:r>
            <a:r>
              <a:rPr lang="en-US" sz="20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previously</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used</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for</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physicians</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such</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as</a:t>
            </a:r>
            <a:r>
              <a:rPr lang="en-US" sz="20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‘medical</a:t>
            </a:r>
            <a:r>
              <a:rPr lang="en-US" sz="20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professionals’</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0" dirty="0">
                <a:effectLst/>
                <a:latin typeface="Calibri" panose="020F0502020204030204" pitchFamily="34" charset="0"/>
                <a:ea typeface="Times New Roman" panose="02020603050405020304" pitchFamily="18" charset="0"/>
                <a:cs typeface="Calibri" panose="020F0502020204030204" pitchFamily="34" charset="0"/>
              </a:rPr>
              <a:t>and</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spc="-10" dirty="0">
                <a:effectLst/>
                <a:latin typeface="Calibri" panose="020F0502020204030204" pitchFamily="34" charset="0"/>
                <a:ea typeface="Times New Roman" panose="02020603050405020304" pitchFamily="18" charset="0"/>
                <a:cs typeface="Calibri" panose="020F0502020204030204" pitchFamily="34" charset="0"/>
              </a:rPr>
              <a:t>‘medical </a:t>
            </a:r>
            <a:r>
              <a:rPr lang="en-US" sz="2000" dirty="0">
                <a:effectLst/>
                <a:latin typeface="Calibri" panose="020F0502020204030204" pitchFamily="34" charset="0"/>
                <a:ea typeface="Times New Roman" panose="02020603050405020304" pitchFamily="18" charset="0"/>
                <a:cs typeface="Calibri" panose="020F0502020204030204" pitchFamily="34" charset="0"/>
              </a:rPr>
              <a:t>practitioners’</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should</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not</a:t>
            </a:r>
            <a:r>
              <a:rPr lang="en-US" sz="2000" spc="-3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be</a:t>
            </a:r>
            <a:r>
              <a:rPr lang="en-US" sz="2000" spc="-3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expanded to</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include</a:t>
            </a:r>
            <a:r>
              <a:rPr lang="en-US" sz="2000" spc="-3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PAs</a:t>
            </a:r>
            <a:r>
              <a:rPr lang="en-US" sz="20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and</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AAs,</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nor</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should</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they</a:t>
            </a:r>
            <a:r>
              <a:rPr lang="en-US" sz="20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be</a:t>
            </a:r>
            <a:r>
              <a:rPr lang="en-US" sz="2000" spc="-3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described as being ‘medically trained’ or ‘trained to the medical model’. This is because it is proving to be confusing for the public and misleading for physician supervisors and other members of the multi-disciplinary team who may wrongly presume that assistants have the same knowledge, skills and expertise of a physician, with adverse consequences for patients.</a:t>
            </a:r>
          </a:p>
          <a:p>
            <a:pPr marL="342900" lvl="1" indent="-342900">
              <a:spcBef>
                <a:spcPts val="1000"/>
              </a:spcBef>
              <a:buFont typeface="+mj-lt"/>
              <a:buAutoNum type="arabicPeriod"/>
            </a:pPr>
            <a:r>
              <a:rPr lang="en-GB" sz="2000" dirty="0">
                <a:effectLst/>
                <a:latin typeface="Calibri" panose="020F0502020204030204" pitchFamily="34" charset="0"/>
                <a:ea typeface="Times New Roman" panose="02020603050405020304" pitchFamily="18" charset="0"/>
                <a:cs typeface="Calibri" panose="020F0502020204030204" pitchFamily="34" charset="0"/>
              </a:rPr>
              <a:t>PAs and AAs should work to a clearly defined, nationally agreed scopes of practice with clear limits, and should undergo regular quality assurance and appraisal. Physicians and their representative bodies should be properly consulted on any proposed changes to these scopes given such roles utilise a limited subset of skills and knowledge of physicians.</a:t>
            </a:r>
          </a:p>
          <a:p>
            <a:pPr marL="342900" lvl="1" indent="-342900">
              <a:spcBef>
                <a:spcPts val="1000"/>
              </a:spcBef>
              <a:buFont typeface="+mj-lt"/>
              <a:buAutoNum type="arabicPeriod"/>
            </a:pPr>
            <a:r>
              <a:rPr lang="en-GB" sz="2000" dirty="0">
                <a:effectLst/>
                <a:latin typeface="Calibri" panose="020F0502020204030204" pitchFamily="34" charset="0"/>
                <a:ea typeface="Times New Roman" panose="02020603050405020304" pitchFamily="18" charset="0"/>
                <a:cs typeface="Calibri" panose="020F0502020204030204" pitchFamily="34" charset="0"/>
              </a:rPr>
              <a:t> PAs and AAs should be deployed to assist rather than replace physicians.</a:t>
            </a:r>
          </a:p>
          <a:p>
            <a:pPr marL="342900" lvl="1" indent="-342900">
              <a:spcBef>
                <a:spcPts val="1000"/>
              </a:spcBef>
              <a:buFont typeface="+mj-lt"/>
              <a:buAutoNum type="arabicPeriod"/>
            </a:pPr>
            <a:r>
              <a:rPr lang="en-GB" sz="2000" dirty="0">
                <a:effectLst/>
                <a:latin typeface="Calibri" panose="020F0502020204030204" pitchFamily="34" charset="0"/>
                <a:ea typeface="Times New Roman" panose="02020603050405020304" pitchFamily="18" charset="0"/>
                <a:cs typeface="Calibri" panose="020F0502020204030204" pitchFamily="34" charset="0"/>
              </a:rPr>
              <a:t>The training of PAs and AAs should not be prioritised at the expense of training for physicians and medical students, including the funding for such training.</a:t>
            </a:r>
          </a:p>
          <a:p>
            <a:pPr marL="342900" lvl="1" indent="-342900">
              <a:spcBef>
                <a:spcPts val="1000"/>
              </a:spcBef>
              <a:buFont typeface="+mj-lt"/>
              <a:buAutoNum type="arabicPeriod"/>
            </a:pPr>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a:p>
            <a:pPr marL="342900" lvl="1" indent="-342900">
              <a:spcBef>
                <a:spcPts val="1000"/>
              </a:spcBef>
              <a:buFont typeface="+mj-lt"/>
              <a:buAutoNum type="arabicPeriod"/>
            </a:pPr>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a:p>
            <a:pPr marL="342900" lvl="1" indent="-342900">
              <a:spcBef>
                <a:spcPts val="1000"/>
              </a:spcBef>
              <a:buFont typeface="+mj-lt"/>
              <a:buAutoNum type="arabicPeriod"/>
            </a:pPr>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a:p>
            <a:pPr marL="342900" lvl="1" indent="-342900">
              <a:spcBef>
                <a:spcPts val="1000"/>
              </a:spcBef>
              <a:buFont typeface="+mj-lt"/>
              <a:buAutoNum type="arabicPeriod"/>
            </a:pPr>
            <a:endParaRPr lang="en-GB" sz="1800" spc="0" dirty="0">
              <a:effectLst/>
              <a:latin typeface="Times New Roman" panose="02020603050405020304" pitchFamily="18" charset="0"/>
              <a:ea typeface="Times New Roman" panose="02020603050405020304" pitchFamily="18" charset="0"/>
            </a:endParaRPr>
          </a:p>
          <a:p>
            <a:pPr marL="342900" lvl="1" indent="-342900">
              <a:spcBef>
                <a:spcPts val="1000"/>
              </a:spcBef>
              <a:buFont typeface="+mj-lt"/>
              <a:buAutoNum type="arabicPeriod"/>
            </a:pPr>
            <a:endParaRPr lang="en-US" sz="14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0A9B0EE9-AD63-B4E5-0AB4-CB2E8C4313BC}"/>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2D0B8C49-FD3F-43CE-D193-793A9D24632F}"/>
              </a:ext>
            </a:extLst>
          </p:cNvPr>
          <p:cNvSpPr>
            <a:spLocks noGrp="1"/>
          </p:cNvSpPr>
          <p:nvPr>
            <p:ph type="sldNum" sz="quarter" idx="12"/>
          </p:nvPr>
        </p:nvSpPr>
        <p:spPr/>
        <p:txBody>
          <a:bodyPr/>
          <a:lstStyle/>
          <a:p>
            <a:fld id="{E5455C8C-243E-B844-939F-A3D7D7414336}" type="slidenum">
              <a:rPr lang="en-US" smtClean="0"/>
              <a:t>13</a:t>
            </a:fld>
            <a:endParaRPr lang="en-US"/>
          </a:p>
        </p:txBody>
      </p:sp>
    </p:spTree>
    <p:extLst>
      <p:ext uri="{BB962C8B-B14F-4D97-AF65-F5344CB8AC3E}">
        <p14:creationId xmlns:p14="http://schemas.microsoft.com/office/powerpoint/2010/main" val="507647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0767-29CD-480E-4615-9B40DEA29090}"/>
              </a:ext>
            </a:extLst>
          </p:cNvPr>
          <p:cNvSpPr>
            <a:spLocks noGrp="1"/>
          </p:cNvSpPr>
          <p:nvPr>
            <p:ph type="title"/>
          </p:nvPr>
        </p:nvSpPr>
        <p:spPr>
          <a:xfrm>
            <a:off x="843440" y="652307"/>
            <a:ext cx="10515600" cy="911447"/>
          </a:xfrm>
        </p:spPr>
        <p:txBody>
          <a:bodyPr>
            <a:noAutofit/>
          </a:bodyPr>
          <a:lstStyle/>
          <a:p>
            <a:r>
              <a:rPr lang="en-US" b="1" dirty="0">
                <a:solidFill>
                  <a:srgbClr val="FF0000"/>
                </a:solidFill>
                <a:latin typeface="Calibri" panose="020F0502020204030204" pitchFamily="34" charset="0"/>
                <a:cs typeface="Calibri" panose="020F0502020204030204" pitchFamily="34" charset="0"/>
              </a:rPr>
              <a:t>Summary</a:t>
            </a:r>
          </a:p>
        </p:txBody>
      </p:sp>
      <p:sp>
        <p:nvSpPr>
          <p:cNvPr id="3" name="Content Placeholder 2">
            <a:extLst>
              <a:ext uri="{FF2B5EF4-FFF2-40B4-BE49-F238E27FC236}">
                <a16:creationId xmlns:a16="http://schemas.microsoft.com/office/drawing/2014/main" id="{B14A6C62-4DA0-6029-CB07-74246CCACB69}"/>
              </a:ext>
            </a:extLst>
          </p:cNvPr>
          <p:cNvSpPr>
            <a:spLocks noGrp="1"/>
          </p:cNvSpPr>
          <p:nvPr>
            <p:ph idx="1"/>
          </p:nvPr>
        </p:nvSpPr>
        <p:spPr>
          <a:xfrm>
            <a:off x="838200" y="1563756"/>
            <a:ext cx="10515600" cy="4792593"/>
          </a:xfrm>
        </p:spPr>
        <p:txBody>
          <a:bodyPr>
            <a:normAutofit/>
          </a:bodyPr>
          <a:lstStyle/>
          <a:p>
            <a:pPr marL="457200" indent="-457200">
              <a:buFont typeface="+mj-lt"/>
              <a:buAutoNum type="arabicPeriod"/>
            </a:pPr>
            <a:r>
              <a:rPr lang="en-GB" sz="2000" kern="100" dirty="0">
                <a:effectLst/>
                <a:latin typeface="Calibri" panose="020F0502020204030204" pitchFamily="34" charset="0"/>
                <a:ea typeface="Aptos" panose="020B0004020202020204" pitchFamily="34" charset="0"/>
                <a:cs typeface="Times New Roman" panose="02020603050405020304" pitchFamily="18" charset="0"/>
              </a:rPr>
              <a:t>Artificial Intelligence [in Primary Care] </a:t>
            </a:r>
            <a:r>
              <a:rPr lang="en-GB" sz="20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GB" sz="20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Should</a:t>
            </a:r>
            <a:r>
              <a:rPr lang="en-GB" sz="2000" b="1" kern="100" dirty="0">
                <a:solidFill>
                  <a:srgbClr val="FF0000"/>
                </a:solidFill>
                <a:latin typeface="Calibri" panose="020F0502020204030204" pitchFamily="34" charset="0"/>
                <a:ea typeface="Aptos" panose="020B0004020202020204" pitchFamily="34" charset="0"/>
                <a:cs typeface="Times New Roman" panose="02020603050405020304" pitchFamily="18" charset="0"/>
              </a:rPr>
              <a:t> not </a:t>
            </a:r>
            <a:r>
              <a:rPr lang="en-GB" sz="2000" b="1" kern="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UEMO and UEMS co-operate on this?</a:t>
            </a:r>
          </a:p>
          <a:p>
            <a:pPr marL="457200" indent="-457200">
              <a:buFont typeface="+mj-lt"/>
              <a:buAutoNum type="arabicPeriod"/>
            </a:pPr>
            <a:r>
              <a:rPr lang="en-GB" sz="2000" kern="100" dirty="0">
                <a:latin typeface="Calibri" panose="020F0502020204030204" pitchFamily="34" charset="0"/>
                <a:ea typeface="Aptos" panose="020B0004020202020204" pitchFamily="34" charset="0"/>
                <a:cs typeface="Times New Roman" panose="02020603050405020304" pitchFamily="18" charset="0"/>
              </a:rPr>
              <a:t>Continue UEMO campaign for GP/FM specialist recognition in Europe through lobbying at national and European levels</a:t>
            </a:r>
          </a:p>
          <a:p>
            <a:pPr marL="457200" indent="-457200">
              <a:buFont typeface="+mj-lt"/>
              <a:buAutoNum type="arabicPeriod"/>
            </a:pPr>
            <a:r>
              <a:rPr lang="en-GB" sz="2000" kern="100" dirty="0">
                <a:latin typeface="Calibri" panose="020F0502020204030204" pitchFamily="34" charset="0"/>
                <a:ea typeface="Aptos" panose="020B0004020202020204" pitchFamily="34" charset="0"/>
                <a:cs typeface="Times New Roman" panose="02020603050405020304" pitchFamily="18" charset="0"/>
              </a:rPr>
              <a:t>Build networks and relationships with MEPs , European Parliament and the Commission</a:t>
            </a:r>
          </a:p>
          <a:p>
            <a:pPr marL="457200" indent="-457200">
              <a:buFont typeface="+mj-lt"/>
              <a:buAutoNum type="arabicPeriod"/>
            </a:pPr>
            <a:r>
              <a:rPr lang="en-GB" sz="2000" kern="100" dirty="0">
                <a:latin typeface="Calibri" panose="020F0502020204030204" pitchFamily="34" charset="0"/>
                <a:ea typeface="Aptos" panose="020B0004020202020204" pitchFamily="34" charset="0"/>
                <a:cs typeface="Times New Roman" panose="02020603050405020304" pitchFamily="18" charset="0"/>
              </a:rPr>
              <a:t>Maintain and raise UEMO profile with other professional bodies and through the media grassroots GP/FMs and the public</a:t>
            </a:r>
          </a:p>
          <a:p>
            <a:pPr marL="457200" indent="-457200">
              <a:buFont typeface="+mj-lt"/>
              <a:buAutoNum type="arabicPeriod"/>
            </a:pPr>
            <a:r>
              <a:rPr lang="en-GB" sz="2000" kern="100" dirty="0">
                <a:latin typeface="Calibri" panose="020F0502020204030204" pitchFamily="34" charset="0"/>
                <a:ea typeface="Aptos" panose="020B0004020202020204" pitchFamily="34" charset="0"/>
                <a:cs typeface="Times New Roman" panose="02020603050405020304" pitchFamily="18" charset="0"/>
              </a:rPr>
              <a:t>L</a:t>
            </a:r>
            <a:r>
              <a:rPr lang="en-GB" sz="2000" kern="100" dirty="0">
                <a:effectLst/>
                <a:latin typeface="Calibri" panose="020F0502020204030204" pitchFamily="34" charset="0"/>
                <a:ea typeface="Aptos" panose="020B0004020202020204" pitchFamily="34" charset="0"/>
                <a:cs typeface="Times New Roman" panose="02020603050405020304" pitchFamily="18" charset="0"/>
              </a:rPr>
              <a:t>ength of training must be determined from a common starting point. </a:t>
            </a:r>
          </a:p>
          <a:p>
            <a:pPr marL="457200" indent="-457200">
              <a:buFont typeface="+mj-lt"/>
              <a:buAutoNum type="arabicPeriod"/>
            </a:pPr>
            <a:r>
              <a:rPr lang="en-US" sz="2000" dirty="0">
                <a:latin typeface="Calibri" panose="020F0502020204030204" pitchFamily="34" charset="0"/>
                <a:cs typeface="Calibri" panose="020F0502020204030204" pitchFamily="34" charset="0"/>
              </a:rPr>
              <a:t>DG EMPL has taken over the handling of Professional Qualifications Directive from DG GROW and they have a different approach regarding specialist recognition.</a:t>
            </a:r>
          </a:p>
          <a:p>
            <a:pPr marL="457200" indent="-457200">
              <a:buFont typeface="+mj-lt"/>
              <a:buAutoNum type="arabicPeriod"/>
            </a:pPr>
            <a:r>
              <a:rPr lang="en-US" sz="2000" dirty="0">
                <a:latin typeface="Calibri" panose="020F0502020204030204" pitchFamily="34" charset="0"/>
                <a:cs typeface="Calibri" panose="020F0502020204030204" pitchFamily="34" charset="0"/>
              </a:rPr>
              <a:t>Physician substitution</a:t>
            </a:r>
          </a:p>
          <a:p>
            <a:pPr marL="914400" lvl="1" indent="-457200">
              <a:buFont typeface="+mj-lt"/>
              <a:buAutoNum type="arabicPeriod"/>
            </a:pPr>
            <a:r>
              <a:rPr lang="en-US" sz="1600" dirty="0">
                <a:latin typeface="Calibri" panose="020F0502020204030204" pitchFamily="34" charset="0"/>
                <a:cs typeface="Calibri" panose="020F0502020204030204" pitchFamily="34" charset="0"/>
              </a:rPr>
              <a:t>Legal Actions continue</a:t>
            </a:r>
          </a:p>
          <a:p>
            <a:pPr marL="914400" lvl="1" indent="-457200">
              <a:buFont typeface="+mj-lt"/>
              <a:buAutoNum type="arabicPeriod"/>
            </a:pPr>
            <a:r>
              <a:rPr lang="en-US" sz="1600" dirty="0">
                <a:latin typeface="Calibri" panose="020F0502020204030204" pitchFamily="34" charset="0"/>
                <a:cs typeface="Calibri" panose="020F0502020204030204" pitchFamily="34" charset="0"/>
              </a:rPr>
              <a:t>World Medical Association statement</a:t>
            </a:r>
          </a:p>
          <a:p>
            <a:pPr marL="914400" lvl="1" indent="-457200">
              <a:buFont typeface="+mj-lt"/>
              <a:buAutoNum type="arabicPeriod"/>
            </a:pPr>
            <a:r>
              <a:rPr lang="en-US" sz="1600" dirty="0">
                <a:latin typeface="Calibri" panose="020F0502020204030204" pitchFamily="34" charset="0"/>
                <a:cs typeface="Calibri" panose="020F0502020204030204" pitchFamily="34" charset="0"/>
              </a:rPr>
              <a:t>Need for all medical </a:t>
            </a:r>
            <a:r>
              <a:rPr lang="en-US" sz="1600" dirty="0" err="1">
                <a:latin typeface="Calibri" panose="020F0502020204030204" pitchFamily="34" charset="0"/>
                <a:cs typeface="Calibri" panose="020F0502020204030204" pitchFamily="34" charset="0"/>
              </a:rPr>
              <a:t>organisations</a:t>
            </a:r>
            <a:r>
              <a:rPr lang="en-US" sz="1600" dirty="0">
                <a:latin typeface="Calibri" panose="020F0502020204030204" pitchFamily="34" charset="0"/>
                <a:cs typeface="Calibri" panose="020F0502020204030204" pitchFamily="34" charset="0"/>
              </a:rPr>
              <a:t> to come together on this issue</a:t>
            </a:r>
          </a:p>
          <a:p>
            <a:pPr marL="914400" lvl="1" indent="-457200">
              <a:buFont typeface="+mj-lt"/>
              <a:buAutoNum type="arabicPeriod"/>
            </a:pPr>
            <a:r>
              <a:rPr lang="en-US" sz="1800" b="1" dirty="0">
                <a:solidFill>
                  <a:srgbClr val="FF0000"/>
                </a:solidFill>
                <a:latin typeface="Calibri" panose="020F0502020204030204" pitchFamily="34" charset="0"/>
                <a:cs typeface="Calibri" panose="020F0502020204030204" pitchFamily="34" charset="0"/>
              </a:rPr>
              <a:t>Consider a boycott on physician participation in PA training and supervision until issues resolved?</a:t>
            </a:r>
          </a:p>
          <a:p>
            <a:pPr marL="914400" lvl="1" indent="-457200">
              <a:buFont typeface="+mj-lt"/>
              <a:buAutoNum type="arabicPeriod"/>
            </a:pPr>
            <a:endParaRPr lang="en-US" sz="1600" dirty="0">
              <a:solidFill>
                <a:srgbClr val="FF0000"/>
              </a:solidFill>
              <a:latin typeface="Calibri" panose="020F0502020204030204" pitchFamily="34" charset="0"/>
              <a:cs typeface="Calibri" panose="020F0502020204030204" pitchFamily="34" charset="0"/>
            </a:endParaRPr>
          </a:p>
          <a:p>
            <a:pPr marL="457200" indent="-457200">
              <a:buFont typeface="+mj-lt"/>
              <a:buAutoNum type="arabicPeriod"/>
            </a:pPr>
            <a:endParaRPr lang="en-US" sz="2000" dirty="0">
              <a:solidFill>
                <a:srgbClr val="FF0000"/>
              </a:solidFill>
              <a:latin typeface="Calibri" panose="020F0502020204030204" pitchFamily="34" charset="0"/>
              <a:cs typeface="Calibri" panose="020F0502020204030204" pitchFamily="34" charset="0"/>
            </a:endParaRPr>
          </a:p>
          <a:p>
            <a:pPr marL="457200" indent="-457200">
              <a:buFont typeface="+mj-lt"/>
              <a:buAutoNum type="arabicPeriod"/>
            </a:pPr>
            <a:endParaRPr lang="en-GB" sz="20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pPr marL="457200" indent="-457200">
              <a:buFont typeface="+mj-lt"/>
              <a:buAutoNum type="arabicPeriod"/>
            </a:pPr>
            <a:endParaRPr lang="en-GB" sz="2000" b="1"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GB" sz="2800" b="1" kern="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endParaRPr lang="en-GB" sz="3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endParaRPr lang="en-GB" sz="28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BA0C988A-C660-0F61-87DC-F8AF24C064A0}"/>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00E0308A-455D-BDE6-DA83-76D499E16D41}"/>
              </a:ext>
            </a:extLst>
          </p:cNvPr>
          <p:cNvSpPr>
            <a:spLocks noGrp="1"/>
          </p:cNvSpPr>
          <p:nvPr>
            <p:ph type="sldNum" sz="quarter" idx="12"/>
          </p:nvPr>
        </p:nvSpPr>
        <p:spPr/>
        <p:txBody>
          <a:bodyPr/>
          <a:lstStyle/>
          <a:p>
            <a:fld id="{E5455C8C-243E-B844-939F-A3D7D7414336}" type="slidenum">
              <a:rPr lang="en-US" smtClean="0"/>
              <a:t>14</a:t>
            </a:fld>
            <a:endParaRPr lang="en-US"/>
          </a:p>
        </p:txBody>
      </p:sp>
    </p:spTree>
    <p:extLst>
      <p:ext uri="{BB962C8B-B14F-4D97-AF65-F5344CB8AC3E}">
        <p14:creationId xmlns:p14="http://schemas.microsoft.com/office/powerpoint/2010/main" val="3938761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61FF-7AB1-D82F-0774-8959AB83D3AD}"/>
              </a:ext>
            </a:extLst>
          </p:cNvPr>
          <p:cNvSpPr>
            <a:spLocks noGrp="1"/>
          </p:cNvSpPr>
          <p:nvPr>
            <p:ph type="ctrTitle"/>
          </p:nvPr>
        </p:nvSpPr>
        <p:spPr/>
        <p:txBody>
          <a:bodyPr/>
          <a:lstStyle/>
          <a:p>
            <a:r>
              <a:rPr lang="en-US" b="1" dirty="0"/>
              <a:t>Peter Holden contact details</a:t>
            </a:r>
          </a:p>
        </p:txBody>
      </p:sp>
      <p:sp>
        <p:nvSpPr>
          <p:cNvPr id="3" name="Subtitle 2">
            <a:extLst>
              <a:ext uri="{FF2B5EF4-FFF2-40B4-BE49-F238E27FC236}">
                <a16:creationId xmlns:a16="http://schemas.microsoft.com/office/drawing/2014/main" id="{F768B3E2-2D6E-F6AA-8B00-EC008B36B5D9}"/>
              </a:ext>
            </a:extLst>
          </p:cNvPr>
          <p:cNvSpPr>
            <a:spLocks noGrp="1"/>
          </p:cNvSpPr>
          <p:nvPr>
            <p:ph type="subTitle" idx="1"/>
          </p:nvPr>
        </p:nvSpPr>
        <p:spPr/>
        <p:txBody>
          <a:bodyPr/>
          <a:lstStyle/>
          <a:p>
            <a:r>
              <a:rPr lang="en-US" b="1" dirty="0">
                <a:hlinkClick r:id="rId2"/>
              </a:rPr>
              <a:t>peter.holden28@btinternet.com</a:t>
            </a:r>
            <a:endParaRPr lang="en-US" b="1" dirty="0"/>
          </a:p>
          <a:p>
            <a:r>
              <a:rPr lang="en-US" b="1" dirty="0">
                <a:solidFill>
                  <a:schemeClr val="tx1"/>
                </a:solidFill>
              </a:rPr>
              <a:t>+44 7802 305335</a:t>
            </a:r>
          </a:p>
          <a:p>
            <a:endParaRPr lang="en-US" dirty="0"/>
          </a:p>
        </p:txBody>
      </p:sp>
      <p:sp>
        <p:nvSpPr>
          <p:cNvPr id="4" name="Footer Placeholder 3">
            <a:extLst>
              <a:ext uri="{FF2B5EF4-FFF2-40B4-BE49-F238E27FC236}">
                <a16:creationId xmlns:a16="http://schemas.microsoft.com/office/drawing/2014/main" id="{303BE6D4-BE9F-8F47-5C9D-2708411498FB}"/>
              </a:ext>
            </a:extLst>
          </p:cNvPr>
          <p:cNvSpPr>
            <a:spLocks noGrp="1"/>
          </p:cNvSpPr>
          <p:nvPr>
            <p:ph type="ftr" sz="quarter" idx="11"/>
          </p:nvPr>
        </p:nvSpPr>
        <p:spPr/>
        <p:txBody>
          <a:bodyPr/>
          <a:lstStyle/>
          <a:p>
            <a:r>
              <a:rPr lang="pt-PT"/>
              <a:t>20250426 report to UEMS www.uemo.eu    peter.holden28@btinternet.com</a:t>
            </a:r>
          </a:p>
        </p:txBody>
      </p:sp>
      <p:sp>
        <p:nvSpPr>
          <p:cNvPr id="5" name="Slide Number Placeholder 4">
            <a:extLst>
              <a:ext uri="{FF2B5EF4-FFF2-40B4-BE49-F238E27FC236}">
                <a16:creationId xmlns:a16="http://schemas.microsoft.com/office/drawing/2014/main" id="{2449F316-BFFD-25B3-22EA-6CAB9DD36013}"/>
              </a:ext>
            </a:extLst>
          </p:cNvPr>
          <p:cNvSpPr>
            <a:spLocks noGrp="1"/>
          </p:cNvSpPr>
          <p:nvPr>
            <p:ph type="sldNum" sz="quarter" idx="12"/>
          </p:nvPr>
        </p:nvSpPr>
        <p:spPr/>
        <p:txBody>
          <a:bodyPr/>
          <a:lstStyle/>
          <a:p>
            <a:fld id="{42A4304A-3FE8-485C-A183-548A6C4D5DB2}" type="slidenum">
              <a:rPr lang="pt-PT" smtClean="0"/>
              <a:t>15</a:t>
            </a:fld>
            <a:endParaRPr lang="pt-PT"/>
          </a:p>
        </p:txBody>
      </p:sp>
      <p:sp>
        <p:nvSpPr>
          <p:cNvPr id="7" name="Google Shape;184;p12">
            <a:extLst>
              <a:ext uri="{FF2B5EF4-FFF2-40B4-BE49-F238E27FC236}">
                <a16:creationId xmlns:a16="http://schemas.microsoft.com/office/drawing/2014/main" id="{9AAC7F67-6B69-14F4-0182-AA64B6E7E82E}"/>
              </a:ext>
            </a:extLst>
          </p:cNvPr>
          <p:cNvSpPr/>
          <p:nvPr/>
        </p:nvSpPr>
        <p:spPr>
          <a:xfrm>
            <a:off x="1" y="1"/>
            <a:ext cx="6890159" cy="767593"/>
          </a:xfrm>
          <a:prstGeom prst="rect">
            <a:avLst/>
          </a:prstGeom>
          <a:solidFill>
            <a:srgbClr val="96C9E8"/>
          </a:solidFill>
          <a:ln>
            <a:noFill/>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pic>
        <p:nvPicPr>
          <p:cNvPr id="8" name="Google Shape;185;p12">
            <a:extLst>
              <a:ext uri="{FF2B5EF4-FFF2-40B4-BE49-F238E27FC236}">
                <a16:creationId xmlns:a16="http://schemas.microsoft.com/office/drawing/2014/main" id="{7B196E60-8AFB-04A1-CEE2-A9993900E506}"/>
              </a:ext>
            </a:extLst>
          </p:cNvPr>
          <p:cNvPicPr preferRelativeResize="0"/>
          <p:nvPr/>
        </p:nvPicPr>
        <p:blipFill rotWithShape="1">
          <a:blip r:embed="rId3">
            <a:alphaModFix/>
          </a:blip>
          <a:srcRect/>
          <a:stretch/>
        </p:blipFill>
        <p:spPr>
          <a:xfrm>
            <a:off x="6873552" y="1"/>
            <a:ext cx="5318449" cy="765111"/>
          </a:xfrm>
          <a:prstGeom prst="rect">
            <a:avLst/>
          </a:prstGeom>
          <a:noFill/>
          <a:ln>
            <a:noFill/>
          </a:ln>
        </p:spPr>
      </p:pic>
    </p:spTree>
    <p:extLst>
      <p:ext uri="{BB962C8B-B14F-4D97-AF65-F5344CB8AC3E}">
        <p14:creationId xmlns:p14="http://schemas.microsoft.com/office/powerpoint/2010/main" val="1300883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1919291" y="790575"/>
            <a:ext cx="8497887" cy="622302"/>
          </a:xfrm>
        </p:spPr>
        <p:txBody>
          <a:bodyPr>
            <a:normAutofit fontScale="90000"/>
          </a:bodyPr>
          <a:lstStyle/>
          <a:p>
            <a:pPr eaLnBrk="1" hangingPunct="1">
              <a:defRPr/>
            </a:pPr>
            <a:r>
              <a:rPr lang="en-GB" sz="4800" b="1" dirty="0">
                <a:solidFill>
                  <a:srgbClr val="FFFF00"/>
                </a:solidFill>
                <a:effectLst>
                  <a:outerShdw blurRad="38100" dist="38100" dir="2700000" algn="tl">
                    <a:srgbClr val="000000"/>
                  </a:outerShdw>
                </a:effectLst>
                <a:latin typeface="Arial" charset="0"/>
                <a:cs typeface="Arial" charset="0"/>
              </a:rPr>
              <a:t>QUESTIONS</a:t>
            </a:r>
          </a:p>
        </p:txBody>
      </p:sp>
      <p:sp>
        <p:nvSpPr>
          <p:cNvPr id="297987" name="Rectangle 3"/>
          <p:cNvSpPr>
            <a:spLocks noGrp="1" noChangeArrowheads="1"/>
          </p:cNvSpPr>
          <p:nvPr>
            <p:ph type="body" idx="1"/>
          </p:nvPr>
        </p:nvSpPr>
        <p:spPr>
          <a:xfrm>
            <a:off x="2208213" y="1557337"/>
            <a:ext cx="7772400" cy="4032251"/>
          </a:xfrm>
        </p:spPr>
        <p:txBody>
          <a:bodyPr/>
          <a:lstStyle/>
          <a:p>
            <a:pPr eaLnBrk="1" hangingPunct="1"/>
            <a:r>
              <a:rPr lang="en-GB" sz="4000" b="1" dirty="0">
                <a:solidFill>
                  <a:srgbClr val="FFFF00"/>
                </a:solidFill>
                <a:latin typeface="Arial" charset="0"/>
                <a:ea typeface="ＭＳ Ｐゴシック" charset="0"/>
                <a:cs typeface="ＭＳ Ｐゴシック" charset="0"/>
              </a:rPr>
              <a:t>Questions?</a:t>
            </a:r>
          </a:p>
          <a:p>
            <a:pPr eaLnBrk="1" hangingPunct="1">
              <a:lnSpc>
                <a:spcPct val="60000"/>
              </a:lnSpc>
            </a:pPr>
            <a:r>
              <a:rPr lang="en-GB" sz="4800" b="1" dirty="0">
                <a:solidFill>
                  <a:srgbClr val="FFFF00"/>
                </a:solidFill>
                <a:latin typeface="Arial" charset="0"/>
                <a:ea typeface="ＭＳ Ｐゴシック" charset="0"/>
                <a:cs typeface="ＭＳ Ｐゴシック" charset="0"/>
              </a:rPr>
              <a:t>Questions?</a:t>
            </a:r>
          </a:p>
          <a:p>
            <a:pPr eaLnBrk="1" hangingPunct="1">
              <a:lnSpc>
                <a:spcPct val="60000"/>
              </a:lnSpc>
            </a:pPr>
            <a:r>
              <a:rPr lang="en-GB" sz="6000" b="1" dirty="0">
                <a:solidFill>
                  <a:srgbClr val="FFFF00"/>
                </a:solidFill>
                <a:latin typeface="Arial" charset="0"/>
                <a:ea typeface="ＭＳ Ｐゴシック" charset="0"/>
                <a:cs typeface="ＭＳ Ｐゴシック" charset="0"/>
              </a:rPr>
              <a:t>Questions?</a:t>
            </a:r>
          </a:p>
          <a:p>
            <a:pPr eaLnBrk="1" hangingPunct="1">
              <a:lnSpc>
                <a:spcPct val="60000"/>
              </a:lnSpc>
            </a:pPr>
            <a:r>
              <a:rPr lang="en-GB" sz="7200" b="1" dirty="0">
                <a:solidFill>
                  <a:srgbClr val="FFFF00"/>
                </a:solidFill>
                <a:latin typeface="Arial" charset="0"/>
                <a:ea typeface="ＭＳ Ｐゴシック" charset="0"/>
                <a:cs typeface="ＭＳ Ｐゴシック" charset="0"/>
              </a:rPr>
              <a:t>Questions?</a:t>
            </a:r>
          </a:p>
          <a:p>
            <a:pPr eaLnBrk="1" hangingPunct="1">
              <a:lnSpc>
                <a:spcPct val="60000"/>
              </a:lnSpc>
            </a:pPr>
            <a:r>
              <a:rPr lang="en-GB" sz="8800" b="1" dirty="0">
                <a:solidFill>
                  <a:srgbClr val="FFFF00"/>
                </a:solidFill>
                <a:latin typeface="Arial" charset="0"/>
                <a:ea typeface="ＭＳ Ｐゴシック" charset="0"/>
                <a:cs typeface="ＭＳ Ｐゴシック" charset="0"/>
              </a:rPr>
              <a:t>Questions?</a:t>
            </a:r>
          </a:p>
          <a:p>
            <a:pPr eaLnBrk="1" hangingPunct="1">
              <a:lnSpc>
                <a:spcPct val="60000"/>
              </a:lnSpc>
            </a:pPr>
            <a:endParaRPr lang="en-GB" sz="7200" b="1" dirty="0">
              <a:latin typeface="Arial" charset="0"/>
              <a:ea typeface="ＭＳ Ｐゴシック" charset="0"/>
              <a:cs typeface="ＭＳ Ｐゴシック" charset="0"/>
            </a:endParaRPr>
          </a:p>
          <a:p>
            <a:pPr algn="ctr" eaLnBrk="1" hangingPunct="1">
              <a:buFontTx/>
              <a:buNone/>
            </a:pPr>
            <a:endParaRPr lang="en-GB" sz="8000" b="1" dirty="0">
              <a:latin typeface="Arial" charset="0"/>
              <a:ea typeface="ＭＳ Ｐゴシック" charset="0"/>
              <a:cs typeface="ＭＳ Ｐゴシック" charset="0"/>
            </a:endParaRPr>
          </a:p>
        </p:txBody>
      </p:sp>
      <p:sp>
        <p:nvSpPr>
          <p:cNvPr id="29798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32" indent="-285744" eaLnBrk="0" hangingPunct="0">
              <a:defRPr sz="2400">
                <a:solidFill>
                  <a:schemeClr val="tx1"/>
                </a:solidFill>
                <a:latin typeface="Arial" charset="0"/>
                <a:ea typeface="ＭＳ Ｐゴシック" charset="0"/>
              </a:defRPr>
            </a:lvl2pPr>
            <a:lvl3pPr marL="1142971" indent="-228594" eaLnBrk="0" hangingPunct="0">
              <a:defRPr sz="2400">
                <a:solidFill>
                  <a:schemeClr val="tx1"/>
                </a:solidFill>
                <a:latin typeface="Arial" charset="0"/>
                <a:ea typeface="ＭＳ Ｐゴシック" charset="0"/>
              </a:defRPr>
            </a:lvl3pPr>
            <a:lvl4pPr marL="1600160" indent="-228594" eaLnBrk="0" hangingPunct="0">
              <a:defRPr sz="2400">
                <a:solidFill>
                  <a:schemeClr val="tx1"/>
                </a:solidFill>
                <a:latin typeface="Arial" charset="0"/>
                <a:ea typeface="ＭＳ Ｐゴシック" charset="0"/>
              </a:defRPr>
            </a:lvl4pPr>
            <a:lvl5pPr marL="2057349" indent="-228594" eaLnBrk="0" hangingPunct="0">
              <a:defRPr sz="2400">
                <a:solidFill>
                  <a:schemeClr val="tx1"/>
                </a:solidFill>
                <a:latin typeface="Arial" charset="0"/>
                <a:ea typeface="ＭＳ Ｐゴシック" charset="0"/>
              </a:defRPr>
            </a:lvl5pPr>
            <a:lvl6pPr marL="2514537" indent="-228594" eaLnBrk="0" fontAlgn="base" hangingPunct="0">
              <a:spcBef>
                <a:spcPct val="0"/>
              </a:spcBef>
              <a:spcAft>
                <a:spcPct val="0"/>
              </a:spcAft>
              <a:defRPr sz="2400">
                <a:solidFill>
                  <a:schemeClr val="tx1"/>
                </a:solidFill>
                <a:latin typeface="Arial" charset="0"/>
                <a:ea typeface="ＭＳ Ｐゴシック" charset="0"/>
              </a:defRPr>
            </a:lvl6pPr>
            <a:lvl7pPr marL="2971726" indent="-228594" eaLnBrk="0" fontAlgn="base" hangingPunct="0">
              <a:spcBef>
                <a:spcPct val="0"/>
              </a:spcBef>
              <a:spcAft>
                <a:spcPct val="0"/>
              </a:spcAft>
              <a:defRPr sz="2400">
                <a:solidFill>
                  <a:schemeClr val="tx1"/>
                </a:solidFill>
                <a:latin typeface="Arial" charset="0"/>
                <a:ea typeface="ＭＳ Ｐゴシック" charset="0"/>
              </a:defRPr>
            </a:lvl7pPr>
            <a:lvl8pPr marL="3428914" indent="-228594" eaLnBrk="0" fontAlgn="base" hangingPunct="0">
              <a:spcBef>
                <a:spcPct val="0"/>
              </a:spcBef>
              <a:spcAft>
                <a:spcPct val="0"/>
              </a:spcAft>
              <a:defRPr sz="2400">
                <a:solidFill>
                  <a:schemeClr val="tx1"/>
                </a:solidFill>
                <a:latin typeface="Arial" charset="0"/>
                <a:ea typeface="ＭＳ Ｐゴシック" charset="0"/>
              </a:defRPr>
            </a:lvl8pPr>
            <a:lvl9pPr marL="3886103" indent="-228594" eaLnBrk="0" fontAlgn="base" hangingPunct="0">
              <a:spcBef>
                <a:spcPct val="0"/>
              </a:spcBef>
              <a:spcAft>
                <a:spcPct val="0"/>
              </a:spcAft>
              <a:defRPr sz="2400">
                <a:solidFill>
                  <a:schemeClr val="tx1"/>
                </a:solidFill>
                <a:latin typeface="Arial" charset="0"/>
                <a:ea typeface="ＭＳ Ｐゴシック" charset="0"/>
              </a:defRPr>
            </a:lvl9pPr>
          </a:lstStyle>
          <a:p>
            <a:fld id="{693643CE-64DE-F94D-8B41-7A683E4CDF10}" type="slidenum">
              <a:rPr lang="en-GB" sz="1400">
                <a:solidFill>
                  <a:prstClr val="black"/>
                </a:solidFill>
                <a:cs typeface="Arial" charset="0"/>
              </a:rPr>
              <a:pPr/>
              <a:t>16</a:t>
            </a:fld>
            <a:endParaRPr lang="en-GB" sz="1400">
              <a:solidFill>
                <a:prstClr val="black"/>
              </a:solidFill>
              <a:cs typeface="Arial" charset="0"/>
            </a:endParaRPr>
          </a:p>
        </p:txBody>
      </p:sp>
      <p:sp>
        <p:nvSpPr>
          <p:cNvPr id="3" name="Footer Placeholder 2"/>
          <p:cNvSpPr>
            <a:spLocks noGrp="1"/>
          </p:cNvSpPr>
          <p:nvPr>
            <p:ph type="ftr" sz="quarter" idx="11"/>
          </p:nvPr>
        </p:nvSpPr>
        <p:spPr/>
        <p:txBody>
          <a:bodyPr/>
          <a:lstStyle/>
          <a:p>
            <a:pPr>
              <a:defRPr/>
            </a:pPr>
            <a:r>
              <a:rPr lang="en-US"/>
              <a:t>20250426 report to UEMS www.uemo.eu    peter.holden28@btinternet.com</a:t>
            </a:r>
            <a:endParaRPr lang="en-GB"/>
          </a:p>
        </p:txBody>
      </p:sp>
    </p:spTree>
    <p:extLst>
      <p:ext uri="{BB962C8B-B14F-4D97-AF65-F5344CB8AC3E}">
        <p14:creationId xmlns:p14="http://schemas.microsoft.com/office/powerpoint/2010/main" val="29241847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D9894-FFCB-2BC3-73C1-6B389D648CEF}"/>
              </a:ext>
            </a:extLst>
          </p:cNvPr>
          <p:cNvSpPr>
            <a:spLocks noGrp="1"/>
          </p:cNvSpPr>
          <p:nvPr>
            <p:ph type="ctrTitle"/>
          </p:nvPr>
        </p:nvSpPr>
        <p:spPr>
          <a:xfrm>
            <a:off x="1524000" y="1122363"/>
            <a:ext cx="9144000" cy="1120775"/>
          </a:xfrm>
        </p:spPr>
        <p:txBody>
          <a:bodyPr>
            <a:normAutofit/>
          </a:bodyPr>
          <a:lstStyle/>
          <a:p>
            <a:r>
              <a:rPr lang="en-US" sz="7200" b="1" dirty="0">
                <a:latin typeface="Calibri" panose="020F0502020204030204" pitchFamily="34" charset="0"/>
                <a:cs typeface="Calibri" panose="020F0502020204030204" pitchFamily="34" charset="0"/>
              </a:rPr>
              <a:t>UEMO report to UEMS </a:t>
            </a:r>
          </a:p>
        </p:txBody>
      </p:sp>
      <p:sp>
        <p:nvSpPr>
          <p:cNvPr id="3" name="Subtitle 2">
            <a:extLst>
              <a:ext uri="{FF2B5EF4-FFF2-40B4-BE49-F238E27FC236}">
                <a16:creationId xmlns:a16="http://schemas.microsoft.com/office/drawing/2014/main" id="{26B68509-2678-0D2B-D1C2-8E416C4D2729}"/>
              </a:ext>
            </a:extLst>
          </p:cNvPr>
          <p:cNvSpPr>
            <a:spLocks noGrp="1"/>
          </p:cNvSpPr>
          <p:nvPr>
            <p:ph type="subTitle" idx="1"/>
          </p:nvPr>
        </p:nvSpPr>
        <p:spPr>
          <a:xfrm>
            <a:off x="914400" y="2571751"/>
            <a:ext cx="10363200" cy="3763102"/>
          </a:xfrm>
        </p:spPr>
        <p:txBody>
          <a:bodyPr>
            <a:normAutofit lnSpcReduction="10000"/>
          </a:bodyPr>
          <a:lstStyle/>
          <a:p>
            <a:r>
              <a:rPr lang="en-US" sz="5400" b="1" dirty="0">
                <a:solidFill>
                  <a:schemeClr val="tx1"/>
                </a:solidFill>
                <a:latin typeface="Calibri" panose="020F0502020204030204" pitchFamily="34" charset="0"/>
                <a:cs typeface="Calibri" panose="020F0502020204030204" pitchFamily="34" charset="0"/>
              </a:rPr>
              <a:t>Dr Peter J P  Holden </a:t>
            </a:r>
          </a:p>
          <a:p>
            <a:r>
              <a:rPr lang="en-US" sz="1600" b="1" dirty="0">
                <a:solidFill>
                  <a:schemeClr val="tx1"/>
                </a:solidFill>
                <a:latin typeface="Calibri" panose="020F0502020204030204" pitchFamily="34" charset="0"/>
                <a:cs typeface="Calibri" panose="020F0502020204030204" pitchFamily="34" charset="0"/>
              </a:rPr>
              <a:t>MB ChB FIMCRCSEd FRCGP DRCOG</a:t>
            </a:r>
            <a:endParaRPr lang="en-US" sz="2800" b="1" dirty="0">
              <a:solidFill>
                <a:schemeClr val="tx1"/>
              </a:solidFill>
              <a:latin typeface="Calibri" panose="020F0502020204030204" pitchFamily="34" charset="0"/>
              <a:cs typeface="Calibri" panose="020F0502020204030204" pitchFamily="34" charset="0"/>
            </a:endParaRPr>
          </a:p>
          <a:p>
            <a:r>
              <a:rPr lang="en-US" b="1" dirty="0">
                <a:solidFill>
                  <a:schemeClr val="tx1"/>
                </a:solidFill>
                <a:latin typeface="Calibri" panose="020F0502020204030204" pitchFamily="34" charset="0"/>
                <a:cs typeface="Calibri" panose="020F0502020204030204" pitchFamily="34" charset="0"/>
              </a:rPr>
              <a:t>General Practitioner &amp; Consultant in PreHospital Emergency Medicine</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Vice-President UEMO</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endPar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b="1" dirty="0">
                <a:solidFill>
                  <a:srgbClr val="FF0000"/>
                </a:solidFill>
                <a:latin typeface="Calibri" panose="020F0502020204030204" pitchFamily="34" charset="0"/>
                <a:cs typeface="Calibri" panose="020F0502020204030204" pitchFamily="34" charset="0"/>
              </a:rPr>
              <a:t>These slides will </a:t>
            </a:r>
            <a:r>
              <a:rPr lang="en-US" b="1">
                <a:solidFill>
                  <a:srgbClr val="FF0000"/>
                </a:solidFill>
                <a:latin typeface="Calibri" panose="020F0502020204030204" pitchFamily="34" charset="0"/>
                <a:cs typeface="Calibri" panose="020F0502020204030204" pitchFamily="34" charset="0"/>
              </a:rPr>
              <a:t>be available </a:t>
            </a:r>
            <a:r>
              <a:rPr lang="en-US" b="1" dirty="0">
                <a:solidFill>
                  <a:srgbClr val="FF0000"/>
                </a:solidFill>
                <a:latin typeface="Calibri" panose="020F0502020204030204" pitchFamily="34" charset="0"/>
                <a:cs typeface="Calibri" panose="020F0502020204030204" pitchFamily="34" charset="0"/>
              </a:rPr>
              <a:t>in a few days time</a:t>
            </a:r>
            <a:endParaRPr kumimoji="0" lang="en-US" sz="20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endParaRPr>
          </a:p>
          <a:p>
            <a:endParaRPr lang="en-US" sz="1600" b="1" dirty="0">
              <a:solidFill>
                <a:schemeClr val="tx1"/>
              </a:solidFill>
              <a:latin typeface="Calibri" panose="020F0502020204030204" pitchFamily="34" charset="0"/>
              <a:cs typeface="Calibri" panose="020F0502020204030204" pitchFamily="34" charset="0"/>
            </a:endParaRPr>
          </a:p>
        </p:txBody>
      </p:sp>
      <p:sp>
        <p:nvSpPr>
          <p:cNvPr id="5" name="Rectangle 5">
            <a:extLst>
              <a:ext uri="{FF2B5EF4-FFF2-40B4-BE49-F238E27FC236}">
                <a16:creationId xmlns:a16="http://schemas.microsoft.com/office/drawing/2014/main" id="{86A258E5-078E-F63D-AB1D-35575C5663B6}"/>
              </a:ext>
            </a:extLst>
          </p:cNvPr>
          <p:cNvSpPr/>
          <p:nvPr/>
        </p:nvSpPr>
        <p:spPr>
          <a:xfrm>
            <a:off x="0" y="0"/>
            <a:ext cx="6804248" cy="939114"/>
          </a:xfrm>
          <a:prstGeom prst="rect">
            <a:avLst/>
          </a:prstGeom>
          <a:solidFill>
            <a:srgbClr val="96C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P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PT"/>
          </a:p>
        </p:txBody>
      </p:sp>
      <p:pic>
        <p:nvPicPr>
          <p:cNvPr id="6" name="Picture 2">
            <a:extLst>
              <a:ext uri="{FF2B5EF4-FFF2-40B4-BE49-F238E27FC236}">
                <a16:creationId xmlns:a16="http://schemas.microsoft.com/office/drawing/2014/main" id="{354465CB-3E07-F25D-5E78-CBD5ABEBD0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0"/>
            <a:ext cx="5387751" cy="960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Footer Placeholder 7">
            <a:extLst>
              <a:ext uri="{FF2B5EF4-FFF2-40B4-BE49-F238E27FC236}">
                <a16:creationId xmlns:a16="http://schemas.microsoft.com/office/drawing/2014/main" id="{DA4F1DFE-EB67-02A7-27F6-DEEF62CABC44}"/>
              </a:ext>
            </a:extLst>
          </p:cNvPr>
          <p:cNvSpPr>
            <a:spLocks noGrp="1"/>
          </p:cNvSpPr>
          <p:nvPr>
            <p:ph type="ftr" sz="quarter" idx="11"/>
          </p:nvPr>
        </p:nvSpPr>
        <p:spPr/>
        <p:txBody>
          <a:bodyPr/>
          <a:lstStyle/>
          <a:p>
            <a:r>
              <a:rPr lang="en-US"/>
              <a:t>20250426 report to UEMS www.uemo.eu    peter.holden28@btinternet.com</a:t>
            </a:r>
            <a:endParaRPr lang="en-US" dirty="0"/>
          </a:p>
        </p:txBody>
      </p:sp>
      <p:sp>
        <p:nvSpPr>
          <p:cNvPr id="9" name="Slide Number Placeholder 8">
            <a:extLst>
              <a:ext uri="{FF2B5EF4-FFF2-40B4-BE49-F238E27FC236}">
                <a16:creationId xmlns:a16="http://schemas.microsoft.com/office/drawing/2014/main" id="{846F998F-5A44-CB5C-BEC4-7E4CC09F6022}"/>
              </a:ext>
            </a:extLst>
          </p:cNvPr>
          <p:cNvSpPr>
            <a:spLocks noGrp="1"/>
          </p:cNvSpPr>
          <p:nvPr>
            <p:ph type="sldNum" sz="quarter" idx="12"/>
          </p:nvPr>
        </p:nvSpPr>
        <p:spPr/>
        <p:txBody>
          <a:bodyPr/>
          <a:lstStyle/>
          <a:p>
            <a:fld id="{304EEB42-D4E7-2643-840E-3F00CE73A812}" type="slidenum">
              <a:rPr lang="en-US" smtClean="0"/>
              <a:t>2</a:t>
            </a:fld>
            <a:endParaRPr lang="en-US"/>
          </a:p>
        </p:txBody>
      </p:sp>
    </p:spTree>
    <p:extLst>
      <p:ext uri="{BB962C8B-B14F-4D97-AF65-F5344CB8AC3E}">
        <p14:creationId xmlns:p14="http://schemas.microsoft.com/office/powerpoint/2010/main" val="300865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BB83A-BB54-93A4-1E88-2ADB5BFEFC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3009FA-AC26-2A88-53F7-E4BC471A048F}"/>
              </a:ext>
            </a:extLst>
          </p:cNvPr>
          <p:cNvSpPr>
            <a:spLocks noGrp="1"/>
          </p:cNvSpPr>
          <p:nvPr>
            <p:ph type="ctrTitle"/>
          </p:nvPr>
        </p:nvSpPr>
        <p:spPr>
          <a:xfrm>
            <a:off x="914400" y="955274"/>
            <a:ext cx="10363200" cy="722888"/>
          </a:xfrm>
        </p:spPr>
        <p:txBody>
          <a:bodyPr>
            <a:normAutofit fontScale="90000"/>
          </a:bodyPr>
          <a:lstStyle/>
          <a:p>
            <a:r>
              <a:rPr lang="en-US" b="1" dirty="0"/>
              <a:t>Progress report</a:t>
            </a:r>
          </a:p>
        </p:txBody>
      </p:sp>
      <p:sp>
        <p:nvSpPr>
          <p:cNvPr id="3" name="Subtitle 2">
            <a:extLst>
              <a:ext uri="{FF2B5EF4-FFF2-40B4-BE49-F238E27FC236}">
                <a16:creationId xmlns:a16="http://schemas.microsoft.com/office/drawing/2014/main" id="{F845867C-2A9A-730B-A306-3F2DE5B5DFF1}"/>
              </a:ext>
            </a:extLst>
          </p:cNvPr>
          <p:cNvSpPr>
            <a:spLocks noGrp="1"/>
          </p:cNvSpPr>
          <p:nvPr>
            <p:ph type="subTitle" idx="1"/>
          </p:nvPr>
        </p:nvSpPr>
        <p:spPr>
          <a:xfrm>
            <a:off x="914399" y="1678161"/>
            <a:ext cx="10363199" cy="4457595"/>
          </a:xfrm>
        </p:spPr>
        <p:txBody>
          <a:bodyPr>
            <a:normAutofit fontScale="92500" lnSpcReduction="10000"/>
          </a:bodyPr>
          <a:lstStyle/>
          <a:p>
            <a:pPr marL="342900" indent="-342900" algn="just">
              <a:buFont typeface="Arial" panose="020B0604020202020204" pitchFamily="34" charset="0"/>
              <a:buChar char="•"/>
            </a:pPr>
            <a:r>
              <a:rPr lang="en-US" sz="3200" dirty="0">
                <a:solidFill>
                  <a:schemeClr val="tx1"/>
                </a:solidFill>
                <a:latin typeface="Calibri" panose="020F0502020204030204" pitchFamily="34" charset="0"/>
                <a:cs typeface="Calibri" panose="020F0502020204030204" pitchFamily="34" charset="0"/>
              </a:rPr>
              <a:t>No General Assemblies since last report</a:t>
            </a:r>
          </a:p>
          <a:p>
            <a:pPr marL="342900" indent="-342900" algn="just">
              <a:buFont typeface="Arial" panose="020B0604020202020204" pitchFamily="34" charset="0"/>
              <a:buChar char="•"/>
            </a:pPr>
            <a:r>
              <a:rPr lang="en-US" sz="3200" dirty="0">
                <a:latin typeface="Calibri" panose="020F0502020204030204" pitchFamily="34" charset="0"/>
                <a:cs typeface="Calibri" panose="020F0502020204030204" pitchFamily="34" charset="0"/>
              </a:rPr>
              <a:t>Next GA is Helsinki 6/7 June</a:t>
            </a:r>
            <a:endParaRPr lang="en-US" sz="3200" dirty="0">
              <a:solidFill>
                <a:schemeClr val="tx1"/>
              </a:solidFill>
              <a:latin typeface="Calibri" panose="020F0502020204030204" pitchFamily="34" charset="0"/>
              <a:cs typeface="Calibri" panose="020F0502020204030204" pitchFamily="34" charset="0"/>
            </a:endParaRPr>
          </a:p>
          <a:p>
            <a:pPr marL="342900" indent="-342900" algn="l">
              <a:buFont typeface="Arial" panose="020B0604020202020204" pitchFamily="34" charset="0"/>
              <a:buChar char="•"/>
            </a:pPr>
            <a:r>
              <a:rPr lang="en-US" sz="3200" dirty="0">
                <a:solidFill>
                  <a:schemeClr val="tx1"/>
                </a:solidFill>
                <a:latin typeface="Calibri" panose="020F0502020204030204" pitchFamily="34" charset="0"/>
                <a:cs typeface="Calibri" panose="020F0502020204030204" pitchFamily="34" charset="0"/>
              </a:rPr>
              <a:t>Great deal of follow up work since the Autumn GA held jointly with UEMS</a:t>
            </a:r>
          </a:p>
          <a:p>
            <a:pPr algn="l"/>
            <a:r>
              <a:rPr lang="en-US" sz="3200" b="1" dirty="0">
                <a:solidFill>
                  <a:schemeClr val="tx1"/>
                </a:solidFill>
                <a:latin typeface="Calibri" panose="020F0502020204030204" pitchFamily="34" charset="0"/>
                <a:cs typeface="Calibri" panose="020F0502020204030204" pitchFamily="34" charset="0"/>
              </a:rPr>
              <a:t>New UEMO Website launched end of March 2025</a:t>
            </a:r>
          </a:p>
          <a:p>
            <a:pPr marL="342900" indent="-342900" algn="l">
              <a:buFont typeface="Arial" panose="020B0604020202020204" pitchFamily="34" charset="0"/>
              <a:buChar char="•"/>
            </a:pPr>
            <a:r>
              <a:rPr lang="en-US" sz="3200" dirty="0">
                <a:latin typeface="Calibri" panose="020F0502020204030204" pitchFamily="34" charset="0"/>
                <a:cs typeface="Calibri" panose="020F0502020204030204" pitchFamily="34" charset="0"/>
                <a:hlinkClick r:id="rId2"/>
              </a:rPr>
              <a:t>https://uemo.be/</a:t>
            </a:r>
            <a:r>
              <a:rPr lang="en-US" sz="3200" dirty="0">
                <a:latin typeface="Calibri" panose="020F0502020204030204" pitchFamily="34" charset="0"/>
                <a:cs typeface="Calibri" panose="020F0502020204030204" pitchFamily="34" charset="0"/>
              </a:rPr>
              <a:t>   </a:t>
            </a:r>
            <a:r>
              <a:rPr lang="en-US" sz="2100" b="1" dirty="0">
                <a:latin typeface="Calibri" panose="020F0502020204030204" pitchFamily="34" charset="0"/>
                <a:cs typeface="Calibri" panose="020F0502020204030204" pitchFamily="34" charset="0"/>
              </a:rPr>
              <a:t>TEMPORARILY A  dot BE address will revert to .</a:t>
            </a:r>
            <a:r>
              <a:rPr lang="en-US" sz="2100" b="1" dirty="0" err="1">
                <a:latin typeface="Calibri" panose="020F0502020204030204" pitchFamily="34" charset="0"/>
                <a:cs typeface="Calibri" panose="020F0502020204030204" pitchFamily="34" charset="0"/>
              </a:rPr>
              <a:t>eu</a:t>
            </a:r>
            <a:r>
              <a:rPr lang="en-US" sz="2100" b="1" dirty="0">
                <a:latin typeface="Calibri" panose="020F0502020204030204" pitchFamily="34" charset="0"/>
                <a:cs typeface="Calibri" panose="020F0502020204030204" pitchFamily="34" charset="0"/>
              </a:rPr>
              <a:t> shortly</a:t>
            </a:r>
            <a:endParaRPr lang="en-US" sz="3200" b="1" dirty="0">
              <a:latin typeface="Calibri" panose="020F0502020204030204" pitchFamily="34" charset="0"/>
              <a:cs typeface="Calibri" panose="020F0502020204030204" pitchFamily="34" charset="0"/>
            </a:endParaRPr>
          </a:p>
          <a:p>
            <a:pPr marL="342900" indent="-342900" algn="l">
              <a:buFont typeface="Arial" panose="020B0604020202020204" pitchFamily="34" charset="0"/>
              <a:buChar char="•"/>
            </a:pPr>
            <a:r>
              <a:rPr lang="en-US" sz="3200" dirty="0">
                <a:latin typeface="Calibri" panose="020F0502020204030204" pitchFamily="34" charset="0"/>
                <a:cs typeface="Calibri" panose="020F0502020204030204" pitchFamily="34" charset="0"/>
              </a:rPr>
              <a:t>Not yet fully functional but will be within a few weeks</a:t>
            </a:r>
          </a:p>
          <a:p>
            <a:pPr marL="342900" indent="-342900" algn="l">
              <a:buFont typeface="Arial" panose="020B0604020202020204" pitchFamily="34" charset="0"/>
              <a:buChar char="•"/>
            </a:pPr>
            <a:r>
              <a:rPr lang="en-US" sz="3200" dirty="0">
                <a:latin typeface="Calibri" panose="020F0502020204030204" pitchFamily="34" charset="0"/>
                <a:cs typeface="Calibri" panose="020F0502020204030204" pitchFamily="34" charset="0"/>
              </a:rPr>
              <a:t>Our policy statements will be there </a:t>
            </a:r>
            <a:r>
              <a:rPr lang="en-US" sz="2800" b="1" dirty="0">
                <a:solidFill>
                  <a:schemeClr val="tx1"/>
                </a:solidFill>
                <a:latin typeface="Calibri" panose="020F0502020204030204" pitchFamily="34" charset="0"/>
                <a:cs typeface="Calibri" panose="020F0502020204030204" pitchFamily="34" charset="0"/>
              </a:rPr>
              <a:t>UEMO statements will be at </a:t>
            </a:r>
            <a:r>
              <a:rPr lang="en-US" sz="2800" b="1" dirty="0">
                <a:solidFill>
                  <a:schemeClr val="tx1"/>
                </a:solidFill>
                <a:latin typeface="Calibri" panose="020F0502020204030204" pitchFamily="34" charset="0"/>
                <a:cs typeface="Calibri" panose="020F0502020204030204" pitchFamily="34" charset="0"/>
                <a:hlinkClick r:id="rId3"/>
              </a:rPr>
              <a:t>www.uemo.eu</a:t>
            </a:r>
            <a:endParaRPr lang="en-US" sz="2800" b="1" dirty="0">
              <a:solidFill>
                <a:schemeClr val="tx1"/>
              </a:solidFill>
              <a:latin typeface="Calibri" panose="020F0502020204030204" pitchFamily="34" charset="0"/>
              <a:cs typeface="Calibri" panose="020F0502020204030204" pitchFamily="34" charset="0"/>
            </a:endParaRPr>
          </a:p>
        </p:txBody>
      </p:sp>
      <p:sp>
        <p:nvSpPr>
          <p:cNvPr id="5" name="Rectangle 5">
            <a:extLst>
              <a:ext uri="{FF2B5EF4-FFF2-40B4-BE49-F238E27FC236}">
                <a16:creationId xmlns:a16="http://schemas.microsoft.com/office/drawing/2014/main" id="{2854D683-056E-C3F1-0184-FBC7BD5ABBC8}"/>
              </a:ext>
            </a:extLst>
          </p:cNvPr>
          <p:cNvSpPr/>
          <p:nvPr/>
        </p:nvSpPr>
        <p:spPr>
          <a:xfrm>
            <a:off x="0" y="21498"/>
            <a:ext cx="6804248" cy="939114"/>
          </a:xfrm>
          <a:prstGeom prst="rect">
            <a:avLst/>
          </a:prstGeom>
          <a:solidFill>
            <a:srgbClr val="96C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P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PT"/>
          </a:p>
        </p:txBody>
      </p:sp>
      <p:pic>
        <p:nvPicPr>
          <p:cNvPr id="6" name="Picture 2">
            <a:extLst>
              <a:ext uri="{FF2B5EF4-FFF2-40B4-BE49-F238E27FC236}">
                <a16:creationId xmlns:a16="http://schemas.microsoft.com/office/drawing/2014/main" id="{BA62C873-481E-2630-15AA-D89DE76AD7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0"/>
            <a:ext cx="5387751" cy="960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Footer Placeholder 7">
            <a:extLst>
              <a:ext uri="{FF2B5EF4-FFF2-40B4-BE49-F238E27FC236}">
                <a16:creationId xmlns:a16="http://schemas.microsoft.com/office/drawing/2014/main" id="{EF33B13F-E63D-17D8-AD4C-00B2E1BF0970}"/>
              </a:ext>
            </a:extLst>
          </p:cNvPr>
          <p:cNvSpPr>
            <a:spLocks noGrp="1"/>
          </p:cNvSpPr>
          <p:nvPr>
            <p:ph type="ftr" sz="quarter" idx="11"/>
          </p:nvPr>
        </p:nvSpPr>
        <p:spPr/>
        <p:txBody>
          <a:bodyPr/>
          <a:lstStyle/>
          <a:p>
            <a:r>
              <a:rPr lang="en-US"/>
              <a:t>20250426 report to UEMS www.uemo.eu    peter.holden28@btinternet.com</a:t>
            </a:r>
          </a:p>
        </p:txBody>
      </p:sp>
      <p:sp>
        <p:nvSpPr>
          <p:cNvPr id="9" name="Slide Number Placeholder 8">
            <a:extLst>
              <a:ext uri="{FF2B5EF4-FFF2-40B4-BE49-F238E27FC236}">
                <a16:creationId xmlns:a16="http://schemas.microsoft.com/office/drawing/2014/main" id="{21FEAD99-C81F-BFA6-7A37-6E0E145D5DA0}"/>
              </a:ext>
            </a:extLst>
          </p:cNvPr>
          <p:cNvSpPr>
            <a:spLocks noGrp="1"/>
          </p:cNvSpPr>
          <p:nvPr>
            <p:ph type="sldNum" sz="quarter" idx="12"/>
          </p:nvPr>
        </p:nvSpPr>
        <p:spPr/>
        <p:txBody>
          <a:bodyPr/>
          <a:lstStyle/>
          <a:p>
            <a:fld id="{304EEB42-D4E7-2643-840E-3F00CE73A812}" type="slidenum">
              <a:rPr lang="en-US" smtClean="0"/>
              <a:t>3</a:t>
            </a:fld>
            <a:endParaRPr lang="en-US"/>
          </a:p>
        </p:txBody>
      </p:sp>
    </p:spTree>
    <p:extLst>
      <p:ext uri="{BB962C8B-B14F-4D97-AF65-F5344CB8AC3E}">
        <p14:creationId xmlns:p14="http://schemas.microsoft.com/office/powerpoint/2010/main" val="509554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F376AC-2BA3-E2DE-9829-B43B92D8A8D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8EE8610-2598-4D93-94B9-F1E75733D482}"/>
              </a:ext>
            </a:extLst>
          </p:cNvPr>
          <p:cNvSpPr>
            <a:spLocks noGrp="1"/>
          </p:cNvSpPr>
          <p:nvPr>
            <p:ph type="subTitle" idx="1"/>
          </p:nvPr>
        </p:nvSpPr>
        <p:spPr>
          <a:xfrm>
            <a:off x="420413" y="945931"/>
            <a:ext cx="11267089" cy="5580993"/>
          </a:xfrm>
        </p:spPr>
        <p:txBody>
          <a:bodyPr>
            <a:normAutofit fontScale="25000" lnSpcReduction="20000"/>
          </a:bodyPr>
          <a:lstStyle/>
          <a:p>
            <a:r>
              <a:rPr lang="en-US" sz="11200" b="1" dirty="0">
                <a:solidFill>
                  <a:schemeClr val="tx1"/>
                </a:solidFill>
                <a:latin typeface="Calibri" panose="020F0502020204030204" pitchFamily="34" charset="0"/>
                <a:cs typeface="Calibri" panose="020F0502020204030204" pitchFamily="34" charset="0"/>
              </a:rPr>
              <a:t>Outputs GA Brussels </a:t>
            </a:r>
            <a:endParaRPr lang="en-GB" sz="9600" b="1"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914400" indent="-914400" algn="l">
              <a:lnSpc>
                <a:spcPct val="120000"/>
              </a:lnSpc>
              <a:buFont typeface="+mj-lt"/>
              <a:buAutoNum type="arabicPeriod"/>
            </a:pPr>
            <a:r>
              <a:rPr lang="en-GB" sz="7200" b="1" kern="100" dirty="0">
                <a:latin typeface="Calibri" panose="020F0502020204030204" pitchFamily="34" charset="0"/>
                <a:ea typeface="Aptos" panose="020B0004020202020204" pitchFamily="34" charset="0"/>
                <a:cs typeface="Calibri" panose="020F0502020204030204" pitchFamily="34" charset="0"/>
              </a:rPr>
              <a:t>Single Specialist Register</a:t>
            </a:r>
            <a:r>
              <a:rPr lang="en-GB" sz="7200" kern="100" dirty="0">
                <a:latin typeface="Calibri" panose="020F0502020204030204" pitchFamily="34" charset="0"/>
                <a:ea typeface="Aptos" panose="020B0004020202020204" pitchFamily="34" charset="0"/>
                <a:cs typeface="Calibri" panose="020F0502020204030204" pitchFamily="34" charset="0"/>
              </a:rPr>
              <a:t>. </a:t>
            </a:r>
            <a:r>
              <a:rPr lang="en-GB" sz="68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Restatement of UEMO policy</a:t>
            </a:r>
            <a:r>
              <a:rPr lang="en-GB" sz="6800" b="1"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a:t>
            </a:r>
            <a:r>
              <a:rPr lang="en-GB" sz="6800" kern="100" dirty="0">
                <a:solidFill>
                  <a:schemeClr val="tx1"/>
                </a:solidFill>
                <a:latin typeface="Calibri" panose="020F0502020204030204" pitchFamily="34" charset="0"/>
                <a:ea typeface="Aptos" panose="020B0004020202020204" pitchFamily="34" charset="0"/>
                <a:cs typeface="Calibri" panose="020F0502020204030204" pitchFamily="34" charset="0"/>
              </a:rPr>
              <a:t>T</a:t>
            </a:r>
            <a:r>
              <a:rPr lang="en-GB" sz="68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hat the specialty of </a:t>
            </a:r>
            <a:r>
              <a:rPr lang="en-GB" sz="6800" kern="100" dirty="0">
                <a:effectLst/>
                <a:latin typeface="Calibri" panose="020F0502020204030204" pitchFamily="34" charset="0"/>
                <a:ea typeface="Aptos" panose="020B0004020202020204" pitchFamily="34" charset="0"/>
                <a:cs typeface="Calibri" panose="020F0502020204030204" pitchFamily="34" charset="0"/>
              </a:rPr>
              <a:t>General Practice/Family Medicine be listed on the same single register of accredited specialists as all other specialties </a:t>
            </a:r>
            <a:r>
              <a:rPr lang="en-GB" sz="68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with parity of esteem and recognition as enjoyed by all other specialties</a:t>
            </a:r>
          </a:p>
          <a:p>
            <a:pPr marL="914400" indent="-914400" algn="l">
              <a:lnSpc>
                <a:spcPct val="120000"/>
              </a:lnSpc>
              <a:buFont typeface="+mj-lt"/>
              <a:buAutoNum type="arabicPeriod"/>
            </a:pPr>
            <a:r>
              <a:rPr lang="en-GB" sz="7200" b="1" dirty="0">
                <a:effectLst/>
                <a:latin typeface="Calibri" panose="020F0502020204030204" pitchFamily="34" charset="0"/>
                <a:ea typeface="Times New Roman" panose="02020603050405020304" pitchFamily="18" charset="0"/>
                <a:cs typeface="Calibri" panose="020F0502020204030204" pitchFamily="34" charset="0"/>
              </a:rPr>
              <a:t>Primary registrable medical </a:t>
            </a:r>
            <a:r>
              <a:rPr lang="en-GB" sz="7200" b="1" dirty="0">
                <a:latin typeface="Calibri" panose="020F0502020204030204" pitchFamily="34" charset="0"/>
                <a:ea typeface="Times New Roman" panose="02020603050405020304" pitchFamily="18" charset="0"/>
                <a:cs typeface="Calibri" panose="020F0502020204030204" pitchFamily="34" charset="0"/>
              </a:rPr>
              <a:t>q</a:t>
            </a:r>
            <a:r>
              <a:rPr lang="en-GB" sz="7200" b="1" dirty="0">
                <a:effectLst/>
                <a:latin typeface="Calibri" panose="020F0502020204030204" pitchFamily="34" charset="0"/>
                <a:ea typeface="Times New Roman" panose="02020603050405020304" pitchFamily="18" charset="0"/>
                <a:cs typeface="Calibri" panose="020F0502020204030204" pitchFamily="34" charset="0"/>
              </a:rPr>
              <a:t>ualification</a:t>
            </a:r>
            <a:r>
              <a:rPr lang="en-GB" sz="7200" dirty="0">
                <a:effectLst/>
                <a:latin typeface="Calibri" panose="020F0502020204030204" pitchFamily="34" charset="0"/>
                <a:ea typeface="Times New Roman" panose="02020603050405020304" pitchFamily="18" charset="0"/>
                <a:cs typeface="Calibri" panose="020F0502020204030204" pitchFamily="34" charset="0"/>
              </a:rPr>
              <a:t>. UEMO demands that governments and medical regulators within Europe publicly commit to the continuation of the minimum 5500-hour university and associated teaching hospital centred undergraduate training time and environment as the sole educational route to achievement of the primary registrable medical qualification.  </a:t>
            </a:r>
          </a:p>
          <a:p>
            <a:pPr marL="914400" lvl="0" indent="-914400" algn="just">
              <a:buFont typeface="+mj-lt"/>
              <a:buAutoNum type="arabicPeriod"/>
            </a:pPr>
            <a:r>
              <a:rPr lang="en-GB" sz="7200" b="1" dirty="0">
                <a:effectLst/>
                <a:latin typeface="Calibri" panose="020F0502020204030204" pitchFamily="34" charset="0"/>
                <a:ea typeface="Times New Roman" panose="02020603050405020304" pitchFamily="18" charset="0"/>
                <a:cs typeface="Calibri" panose="020F0502020204030204" pitchFamily="34" charset="0"/>
              </a:rPr>
              <a:t>Physician assistants/Associates </a:t>
            </a:r>
            <a:r>
              <a:rPr lang="en-GB" sz="7200" dirty="0">
                <a:effectLst/>
                <a:latin typeface="Calibri" panose="020F0502020204030204" pitchFamily="34" charset="0"/>
                <a:ea typeface="Times New Roman" panose="02020603050405020304" pitchFamily="18" charset="0"/>
                <a:cs typeface="Calibri" panose="020F0502020204030204" pitchFamily="34" charset="0"/>
              </a:rPr>
              <a:t>To protect patient care and avoid patient harm, UEMO calls upon all governments to legislate prohibiting the unsupervised initial assessment, unverified diagnosis, treatment, and discharge of the undifferentiated patient by Physician Assistants/Physician Associates. </a:t>
            </a:r>
            <a:r>
              <a:rPr lang="en-GB" sz="7200" kern="100" dirty="0">
                <a:effectLst/>
                <a:latin typeface="Calibri" panose="020F0502020204030204" pitchFamily="34" charset="0"/>
                <a:ea typeface="Aptos" panose="020B0004020202020204" pitchFamily="34" charset="0"/>
                <a:cs typeface="Calibri" panose="020F0502020204030204" pitchFamily="34" charset="0"/>
              </a:rPr>
              <a:t> </a:t>
            </a:r>
          </a:p>
          <a:p>
            <a:pPr marL="914400" lvl="0" indent="-914400" algn="just">
              <a:buFont typeface="+mj-lt"/>
              <a:buAutoNum type="arabicPeriod"/>
            </a:pPr>
            <a:r>
              <a:rPr lang="en-GB" sz="7200" b="1" dirty="0">
                <a:effectLst/>
                <a:latin typeface="Calibri" panose="020F0502020204030204" pitchFamily="34" charset="0"/>
                <a:ea typeface="Times New Roman" panose="02020603050405020304" pitchFamily="18" charset="0"/>
                <a:cs typeface="Calibri" panose="020F0502020204030204" pitchFamily="34" charset="0"/>
              </a:rPr>
              <a:t>Cost effectiveness of GP/FM. </a:t>
            </a:r>
            <a:r>
              <a:rPr lang="en-GB" sz="7200" dirty="0">
                <a:effectLst/>
                <a:latin typeface="Calibri" panose="020F0502020204030204" pitchFamily="34" charset="0"/>
                <a:ea typeface="Times New Roman" panose="02020603050405020304" pitchFamily="18" charset="0"/>
                <a:cs typeface="Calibri" panose="020F0502020204030204" pitchFamily="34" charset="0"/>
              </a:rPr>
              <a:t>UEMO unequivocally supports the ethos that holistic cost-effective Family Medicine requires continuity of care primarily delivered by substantively appointed generalist professionals in (small and locally based) organisations acting as the first point of contact for patients, and which holds the patient’s lifetime record of care and draws in specialist skills as judged clinically necessary. </a:t>
            </a:r>
          </a:p>
          <a:p>
            <a:pPr marL="914400" lvl="0" indent="-914400" algn="just">
              <a:buFont typeface="+mj-lt"/>
              <a:buAutoNum type="arabicPeriod"/>
            </a:pPr>
            <a:r>
              <a:rPr lang="en-GB" sz="7200" b="1" dirty="0">
                <a:effectLst/>
                <a:latin typeface="Calibri" panose="020F0502020204030204" pitchFamily="34" charset="0"/>
                <a:ea typeface="Times New Roman" panose="02020603050405020304" pitchFamily="18" charset="0"/>
                <a:cs typeface="Calibri" panose="020F0502020204030204" pitchFamily="34" charset="0"/>
              </a:rPr>
              <a:t>Continuity of care benefits. </a:t>
            </a:r>
            <a:r>
              <a:rPr lang="en-GB" sz="7200" dirty="0">
                <a:effectLst/>
                <a:latin typeface="Calibri" panose="020F0502020204030204" pitchFamily="34" charset="0"/>
                <a:ea typeface="Times New Roman" panose="02020603050405020304" pitchFamily="18" charset="0"/>
                <a:cs typeface="Calibri" panose="020F0502020204030204" pitchFamily="34" charset="0"/>
              </a:rPr>
              <a:t>UEMO reminds and re-emphasises the thoroughly researched international literature that a robust, well resourced, expertly staffed General Practice/Family Medicine system is the foundation of cost- effective healthcare systems and a significant contributor to preventing overmedicalisation and under diagnosis. </a:t>
            </a:r>
            <a:r>
              <a:rPr lang="en-GB" sz="7200" kern="100" dirty="0">
                <a:effectLst/>
                <a:latin typeface="Calibri" panose="020F0502020204030204" pitchFamily="34" charset="0"/>
                <a:ea typeface="Aptos" panose="020B0004020202020204" pitchFamily="34" charset="0"/>
                <a:cs typeface="Calibri" panose="020F0502020204030204" pitchFamily="34" charset="0"/>
              </a:rPr>
              <a:t> </a:t>
            </a: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1257300" lvl="2" indent="-342900" algn="l">
              <a:buFont typeface="Arial" panose="020B0604020202020204" pitchFamily="34" charset="0"/>
              <a:buChar char="•"/>
            </a:pPr>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lvl="2" algn="l"/>
            <a:endParaRPr lang="en-GB" sz="16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algn="l"/>
            <a:r>
              <a:rPr lang="en-GB" sz="1800" b="1" kern="100" dirty="0">
                <a:solidFill>
                  <a:schemeClr val="tx1"/>
                </a:solidFill>
                <a:latin typeface="Calibri" panose="020F0502020204030204" pitchFamily="34" charset="0"/>
                <a:ea typeface="Aptos" panose="020B0004020202020204" pitchFamily="34" charset="0"/>
                <a:cs typeface="Calibri" panose="020F0502020204030204" pitchFamily="34" charset="0"/>
              </a:rPr>
              <a:t>4</a:t>
            </a:r>
            <a:endParaRPr lang="en-US" sz="2000" dirty="0"/>
          </a:p>
        </p:txBody>
      </p:sp>
      <p:sp>
        <p:nvSpPr>
          <p:cNvPr id="4" name="Rectangle 5">
            <a:extLst>
              <a:ext uri="{FF2B5EF4-FFF2-40B4-BE49-F238E27FC236}">
                <a16:creationId xmlns:a16="http://schemas.microsoft.com/office/drawing/2014/main" id="{2B07C3AE-543E-70EA-246B-D74FE982BCD3}"/>
              </a:ext>
            </a:extLst>
          </p:cNvPr>
          <p:cNvSpPr>
            <a:spLocks noGrp="1"/>
          </p:cNvSpPr>
          <p:nvPr>
            <p:ph type="ctrTitle"/>
          </p:nvPr>
        </p:nvSpPr>
        <p:spPr>
          <a:xfrm>
            <a:off x="-1" y="0"/>
            <a:ext cx="12192000" cy="945931"/>
          </a:xfrm>
          <a:prstGeom prst="rect">
            <a:avLst/>
          </a:prstGeom>
          <a:solidFill>
            <a:srgbClr val="96C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p:txBody>
      </p:sp>
      <p:pic>
        <p:nvPicPr>
          <p:cNvPr id="5" name="Picture 2">
            <a:extLst>
              <a:ext uri="{FF2B5EF4-FFF2-40B4-BE49-F238E27FC236}">
                <a16:creationId xmlns:a16="http://schemas.microsoft.com/office/drawing/2014/main" id="{6B79F866-70D0-82F7-A62C-7CED3419A2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0"/>
            <a:ext cx="5387751" cy="945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ooter Placeholder 6">
            <a:extLst>
              <a:ext uri="{FF2B5EF4-FFF2-40B4-BE49-F238E27FC236}">
                <a16:creationId xmlns:a16="http://schemas.microsoft.com/office/drawing/2014/main" id="{D33FEC79-9730-CBFB-B0C0-79B2DE683544}"/>
              </a:ext>
            </a:extLst>
          </p:cNvPr>
          <p:cNvSpPr>
            <a:spLocks noGrp="1"/>
          </p:cNvSpPr>
          <p:nvPr>
            <p:ph type="ftr" sz="quarter" idx="11"/>
          </p:nvPr>
        </p:nvSpPr>
        <p:spPr/>
        <p:txBody>
          <a:bodyPr/>
          <a:lstStyle/>
          <a:p>
            <a:r>
              <a:rPr lang="en-US"/>
              <a:t>20250426 report to UEMS www.uemo.eu    peter.holden28@btinternet.com</a:t>
            </a:r>
            <a:endParaRPr lang="en-US" dirty="0"/>
          </a:p>
        </p:txBody>
      </p:sp>
      <p:sp>
        <p:nvSpPr>
          <p:cNvPr id="8" name="Slide Number Placeholder 7">
            <a:extLst>
              <a:ext uri="{FF2B5EF4-FFF2-40B4-BE49-F238E27FC236}">
                <a16:creationId xmlns:a16="http://schemas.microsoft.com/office/drawing/2014/main" id="{BEF28F69-90C2-823E-DEB8-96E1C048DD9B}"/>
              </a:ext>
            </a:extLst>
          </p:cNvPr>
          <p:cNvSpPr>
            <a:spLocks noGrp="1"/>
          </p:cNvSpPr>
          <p:nvPr>
            <p:ph type="sldNum" sz="quarter" idx="12"/>
          </p:nvPr>
        </p:nvSpPr>
        <p:spPr/>
        <p:txBody>
          <a:bodyPr/>
          <a:lstStyle/>
          <a:p>
            <a:fld id="{304EEB42-D4E7-2643-840E-3F00CE73A812}" type="slidenum">
              <a:rPr lang="en-US" smtClean="0"/>
              <a:t>4</a:t>
            </a:fld>
            <a:endParaRPr lang="en-US" dirty="0"/>
          </a:p>
        </p:txBody>
      </p:sp>
    </p:spTree>
    <p:extLst>
      <p:ext uri="{BB962C8B-B14F-4D97-AF65-F5344CB8AC3E}">
        <p14:creationId xmlns:p14="http://schemas.microsoft.com/office/powerpoint/2010/main" val="2321359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890C9-53AE-81CD-5A1C-0FDAE43FE6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9E2D4-934B-4C7F-5F0E-B37CA548EAA0}"/>
              </a:ext>
            </a:extLst>
          </p:cNvPr>
          <p:cNvSpPr>
            <a:spLocks noGrp="1"/>
          </p:cNvSpPr>
          <p:nvPr>
            <p:ph type="ctrTitle"/>
          </p:nvPr>
        </p:nvSpPr>
        <p:spPr>
          <a:xfrm>
            <a:off x="571500" y="1045030"/>
            <a:ext cx="10706100" cy="458962"/>
          </a:xfrm>
        </p:spPr>
        <p:txBody>
          <a:bodyPr>
            <a:normAutofit fontScale="90000"/>
          </a:bodyPr>
          <a:lstStyle/>
          <a:p>
            <a:pPr algn="l"/>
            <a:r>
              <a:rPr lang="en-US" sz="3200" b="1" dirty="0">
                <a:latin typeface="Calibri" panose="020F0502020204030204" pitchFamily="34" charset="0"/>
                <a:cs typeface="Calibri" panose="020F0502020204030204" pitchFamily="34" charset="0"/>
              </a:rPr>
              <a:t>Reminder of current UEMO work themes</a:t>
            </a:r>
          </a:p>
        </p:txBody>
      </p:sp>
      <p:sp>
        <p:nvSpPr>
          <p:cNvPr id="3" name="Subtitle 2">
            <a:extLst>
              <a:ext uri="{FF2B5EF4-FFF2-40B4-BE49-F238E27FC236}">
                <a16:creationId xmlns:a16="http://schemas.microsoft.com/office/drawing/2014/main" id="{DBE01288-ACD8-72CB-0FFF-D1466F2832BC}"/>
              </a:ext>
            </a:extLst>
          </p:cNvPr>
          <p:cNvSpPr>
            <a:spLocks noGrp="1"/>
          </p:cNvSpPr>
          <p:nvPr>
            <p:ph type="subTitle" idx="1"/>
          </p:nvPr>
        </p:nvSpPr>
        <p:spPr>
          <a:xfrm>
            <a:off x="428625" y="1588410"/>
            <a:ext cx="11387138" cy="4767940"/>
          </a:xfrm>
        </p:spPr>
        <p:txBody>
          <a:bodyPr>
            <a:normAutofit fontScale="47500" lnSpcReduction="20000"/>
          </a:bodyPr>
          <a:lstStyle/>
          <a:p>
            <a:pPr marL="342900" indent="-342900" algn="l">
              <a:buFont typeface="+mj-lt"/>
              <a:buAutoNum type="arabicPeriod"/>
            </a:pPr>
            <a:r>
              <a:rPr lang="en-US" sz="3800" b="1" dirty="0">
                <a:latin typeface="Calibri" panose="020F0502020204030204" pitchFamily="34" charset="0"/>
                <a:cs typeface="Calibri" panose="020F0502020204030204" pitchFamily="34" charset="0"/>
              </a:rPr>
              <a:t>R</a:t>
            </a:r>
            <a:r>
              <a:rPr lang="en-US" sz="3800" b="1" dirty="0">
                <a:solidFill>
                  <a:schemeClr val="tx1"/>
                </a:solidFill>
                <a:latin typeface="Calibri" panose="020F0502020204030204" pitchFamily="34" charset="0"/>
                <a:cs typeface="Calibri" panose="020F0502020204030204" pitchFamily="34" charset="0"/>
              </a:rPr>
              <a:t>ecognition of General Practice/Family Medicine as a specialty </a:t>
            </a:r>
            <a:r>
              <a:rPr lang="en-US" sz="3800" b="1" dirty="0">
                <a:latin typeface="Calibri" panose="020F0502020204030204" pitchFamily="34" charset="0"/>
                <a:cs typeface="Calibri" panose="020F0502020204030204" pitchFamily="34" charset="0"/>
              </a:rPr>
              <a:t>throughout</a:t>
            </a:r>
            <a:r>
              <a:rPr lang="en-US" sz="3800" b="1" dirty="0">
                <a:solidFill>
                  <a:schemeClr val="tx1"/>
                </a:solidFill>
                <a:latin typeface="Calibri" panose="020F0502020204030204" pitchFamily="34" charset="0"/>
                <a:cs typeface="Calibri" panose="020F0502020204030204" pitchFamily="34" charset="0"/>
              </a:rPr>
              <a:t> Europe</a:t>
            </a:r>
          </a:p>
          <a:p>
            <a:pPr marL="342900" indent="-342900" algn="l">
              <a:buFont typeface="+mj-lt"/>
              <a:buAutoNum type="arabicPeriod"/>
            </a:pPr>
            <a:r>
              <a:rPr lang="en-US" sz="3800" b="1" dirty="0">
                <a:solidFill>
                  <a:schemeClr val="tx1"/>
                </a:solidFill>
                <a:latin typeface="Calibri" panose="020F0502020204030204" pitchFamily="34" charset="0"/>
                <a:cs typeface="Calibri" panose="020F0502020204030204" pitchFamily="34" charset="0"/>
              </a:rPr>
              <a:t>The need to maintain the highest standards of education and training for all physicians</a:t>
            </a:r>
          </a:p>
          <a:p>
            <a:pPr marL="342900" indent="-342900" algn="l">
              <a:buFont typeface="+mj-lt"/>
              <a:buAutoNum type="arabicPeriod"/>
            </a:pPr>
            <a:r>
              <a:rPr lang="en-US" sz="3800" b="1" dirty="0">
                <a:latin typeface="Calibri" panose="020F0502020204030204" pitchFamily="34" charset="0"/>
                <a:cs typeface="Calibri" panose="020F0502020204030204" pitchFamily="34" charset="0"/>
              </a:rPr>
              <a:t>R</a:t>
            </a:r>
            <a:r>
              <a:rPr lang="en-US" sz="3800" b="1" dirty="0">
                <a:solidFill>
                  <a:schemeClr val="tx1"/>
                </a:solidFill>
                <a:latin typeface="Calibri" panose="020F0502020204030204" pitchFamily="34" charset="0"/>
                <a:cs typeface="Calibri" panose="020F0502020204030204" pitchFamily="34" charset="0"/>
              </a:rPr>
              <a:t>e-establishment of physician primacy within the healthcare team</a:t>
            </a:r>
            <a:r>
              <a:rPr lang="en-GB" sz="3800" b="1" dirty="0">
                <a:solidFill>
                  <a:srgbClr val="FFFFFF"/>
                </a:solidFill>
                <a:effectLst/>
                <a:latin typeface="Calibri" panose="020F0502020204030204" pitchFamily="34" charset="0"/>
                <a:cs typeface="Calibri" panose="020F0502020204030204" pitchFamily="34" charset="0"/>
              </a:rPr>
              <a:t> </a:t>
            </a:r>
          </a:p>
          <a:p>
            <a:pPr marL="342900" indent="-342900" algn="l">
              <a:buFont typeface="+mj-lt"/>
              <a:buAutoNum type="arabicPeriod"/>
            </a:pPr>
            <a:r>
              <a:rPr lang="en-US" sz="3800" b="1" dirty="0">
                <a:solidFill>
                  <a:schemeClr val="tx1"/>
                </a:solidFill>
                <a:latin typeface="Calibri" panose="020F0502020204030204" pitchFamily="34" charset="0"/>
                <a:cs typeface="Calibri" panose="020F0502020204030204" pitchFamily="34" charset="0"/>
              </a:rPr>
              <a:t>Highlighting the </a:t>
            </a:r>
            <a:r>
              <a:rPr lang="en-US" sz="3800" b="1" dirty="0" err="1">
                <a:solidFill>
                  <a:schemeClr val="tx1"/>
                </a:solidFill>
                <a:latin typeface="Calibri" panose="020F0502020204030204" pitchFamily="34" charset="0"/>
                <a:cs typeface="Calibri" panose="020F0502020204030204" pitchFamily="34" charset="0"/>
              </a:rPr>
              <a:t>destabilisation</a:t>
            </a:r>
            <a:r>
              <a:rPr lang="en-US" sz="3800" b="1" dirty="0">
                <a:solidFill>
                  <a:schemeClr val="tx1"/>
                </a:solidFill>
                <a:latin typeface="Calibri" panose="020F0502020204030204" pitchFamily="34" charset="0"/>
                <a:cs typeface="Calibri" panose="020F0502020204030204" pitchFamily="34" charset="0"/>
              </a:rPr>
              <a:t> of General Practice/Family Medicine </a:t>
            </a:r>
          </a:p>
          <a:p>
            <a:pPr marL="800100" lvl="1" indent="-342900" algn="l">
              <a:buFont typeface="Arial" panose="020B0604020202020204" pitchFamily="34" charset="0"/>
              <a:buChar char="•"/>
            </a:pPr>
            <a:r>
              <a:rPr lang="en-US" sz="3300" dirty="0">
                <a:solidFill>
                  <a:schemeClr val="tx1"/>
                </a:solidFill>
                <a:latin typeface="Calibri" panose="020F0502020204030204" pitchFamily="34" charset="0"/>
                <a:cs typeface="Calibri" panose="020F0502020204030204" pitchFamily="34" charset="0"/>
              </a:rPr>
              <a:t>Through economic manipulation, operational burdens and adverse media briefings against the profession  </a:t>
            </a:r>
          </a:p>
          <a:p>
            <a:pPr marL="800100" lvl="1" indent="-342900" algn="l">
              <a:buFont typeface="Arial" panose="020B0604020202020204" pitchFamily="34" charset="0"/>
              <a:buChar char="•"/>
            </a:pPr>
            <a:r>
              <a:rPr lang="en-US" sz="3300" dirty="0">
                <a:solidFill>
                  <a:schemeClr val="tx1"/>
                </a:solidFill>
                <a:latin typeface="Calibri" panose="020F0502020204030204" pitchFamily="34" charset="0"/>
                <a:cs typeface="Calibri" panose="020F0502020204030204" pitchFamily="34" charset="0"/>
              </a:rPr>
              <a:t>Enforced and inappropriate skill mixing</a:t>
            </a:r>
          </a:p>
          <a:p>
            <a:pPr marL="800100" lvl="1" indent="-342900" algn="l">
              <a:buFont typeface="Arial" panose="020B0604020202020204" pitchFamily="34" charset="0"/>
              <a:buChar char="•"/>
            </a:pPr>
            <a:r>
              <a:rPr lang="en-US" sz="3300" dirty="0">
                <a:solidFill>
                  <a:schemeClr val="tx1"/>
                </a:solidFill>
                <a:latin typeface="Calibri" panose="020F0502020204030204" pitchFamily="34" charset="0"/>
                <a:cs typeface="Calibri" panose="020F0502020204030204" pitchFamily="34" charset="0"/>
              </a:rPr>
              <a:t>With consequent  legal and professional jeopardies</a:t>
            </a:r>
          </a:p>
          <a:p>
            <a:pPr marL="514350" indent="-514350" algn="l">
              <a:buFont typeface="+mj-lt"/>
              <a:buAutoNum type="arabicPeriod"/>
            </a:pPr>
            <a:r>
              <a:rPr lang="en-US" sz="3800" b="1" dirty="0">
                <a:solidFill>
                  <a:schemeClr val="tx1"/>
                </a:solidFill>
                <a:latin typeface="Calibri" panose="020F0502020204030204" pitchFamily="34" charset="0"/>
                <a:cs typeface="Calibri" panose="020F0502020204030204" pitchFamily="34" charset="0"/>
              </a:rPr>
              <a:t>Reinforcing the internationally evidence-based position that</a:t>
            </a:r>
          </a:p>
          <a:p>
            <a:pPr marL="800100" lvl="1" indent="-342900" algn="l">
              <a:buFont typeface="Arial" panose="020B0604020202020204" pitchFamily="34" charset="0"/>
              <a:buChar char="•"/>
            </a:pPr>
            <a:r>
              <a:rPr lang="en-GB" sz="33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a robust, well resourced, expertly staffed General Practice/Family Medicine system is </a:t>
            </a:r>
            <a:endParaRPr lang="en-GB" sz="3300" kern="100" dirty="0">
              <a:solidFill>
                <a:schemeClr val="tx1"/>
              </a:solidFill>
              <a:latin typeface="Calibri" panose="020F0502020204030204" pitchFamily="34" charset="0"/>
              <a:ea typeface="Aptos" panose="020B0004020202020204" pitchFamily="34" charset="0"/>
              <a:cs typeface="Calibri" panose="020F0502020204030204" pitchFamily="34" charset="0"/>
            </a:endParaRPr>
          </a:p>
          <a:p>
            <a:pPr marL="800100" lvl="1" indent="-342900" algn="l">
              <a:buFont typeface="Arial" panose="020B0604020202020204" pitchFamily="34" charset="0"/>
              <a:buChar char="•"/>
            </a:pPr>
            <a:r>
              <a:rPr lang="en-GB" sz="33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the foundation of cost-effective healthcare system</a:t>
            </a:r>
          </a:p>
          <a:p>
            <a:pPr marL="800100" lvl="1" indent="-342900" algn="l">
              <a:buFont typeface="Arial" panose="020B0604020202020204" pitchFamily="34" charset="0"/>
              <a:buChar char="•"/>
            </a:pPr>
            <a:r>
              <a:rPr lang="en-GB" sz="33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a significant contributor to preventing overmedicalisation and under diagnosis.</a:t>
            </a:r>
          </a:p>
          <a:p>
            <a:pPr marL="514350" indent="-514350" algn="l">
              <a:buFont typeface="+mj-lt"/>
              <a:buAutoNum type="arabicPeriod"/>
            </a:pPr>
            <a:r>
              <a:rPr lang="en-GB" sz="3800" b="1"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Increase activity liaison  and outreach with EU institutions</a:t>
            </a:r>
          </a:p>
          <a:p>
            <a:pPr marL="514350" indent="-514350" algn="l">
              <a:buFont typeface="+mj-lt"/>
              <a:buAutoNum type="arabicPeriod"/>
            </a:pPr>
            <a:r>
              <a:rPr lang="en-GB" sz="3800" b="1"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Maintaining the campaign regarding Physician Assistants</a:t>
            </a:r>
          </a:p>
          <a:p>
            <a:pPr marL="342900" indent="-342900" algn="l">
              <a:buFont typeface="+mj-lt"/>
              <a:buAutoNum type="arabicPeriod"/>
            </a:pPr>
            <a:endParaRPr lang="en-GB" sz="4500" dirty="0">
              <a:solidFill>
                <a:srgbClr val="FFFFFF"/>
              </a:solidFill>
              <a:effectLst/>
            </a:endParaRPr>
          </a:p>
          <a:p>
            <a:pPr marL="342900" indent="-342900" algn="l">
              <a:buFont typeface="+mj-lt"/>
              <a:buAutoNum type="arabicPeriod"/>
            </a:pPr>
            <a:r>
              <a:rPr lang="en-GB" sz="4500" dirty="0">
                <a:solidFill>
                  <a:srgbClr val="FFFFFF"/>
                </a:solidFill>
                <a:effectLst/>
              </a:rPr>
              <a:t> </a:t>
            </a:r>
            <a:r>
              <a:rPr lang="en-GB" sz="1000" dirty="0">
                <a:solidFill>
                  <a:srgbClr val="FFFFFF"/>
                </a:solidFill>
                <a:effectLst/>
                <a:latin typeface="Helvetica" pitchFamily="2" charset="0"/>
              </a:rPr>
              <a:t>Tiago Villanueva (UEMO) Dr Tiago Villanueva (UEMO) Dr Tiago Villanueva (UEMO) Dr Tiago Villanueva (UEMO) Dr Tiago Villanueva (UEMO) Dr Tiago Villanueva (UEMO) Dr Tiago Villanueva (UEMO) Dr Tiago Villanueva (UEMO) Dr Tiago Villanueva (UEMO) Dr Tiago Villanueva (UEMO) Dr Tiago Villanueva (UEMO) Dr Tiago Villanueva (UEMO) Dr Tiago Villanueva (UEMO) Dr Tiago Villanueva (UEMO) Dr Tiago Villanueva (UEMO) Dr Tiago Vil</a:t>
            </a:r>
            <a:endParaRPr lang="en-US" sz="2400" dirty="0">
              <a:solidFill>
                <a:schemeClr val="tx1"/>
              </a:solidFill>
              <a:latin typeface="Calibri" panose="020F0502020204030204" pitchFamily="34" charset="0"/>
              <a:cs typeface="Calibri" panose="020F0502020204030204" pitchFamily="34" charset="0"/>
            </a:endParaRPr>
          </a:p>
          <a:p>
            <a:endParaRPr lang="en-US" sz="7200" dirty="0">
              <a:solidFill>
                <a:schemeClr val="tx1"/>
              </a:solidFill>
              <a:latin typeface="Calibri" panose="020F0502020204030204" pitchFamily="34" charset="0"/>
              <a:cs typeface="Calibri" panose="020F0502020204030204" pitchFamily="34" charset="0"/>
            </a:endParaRPr>
          </a:p>
        </p:txBody>
      </p:sp>
      <p:sp>
        <p:nvSpPr>
          <p:cNvPr id="5" name="Rectangle 5">
            <a:extLst>
              <a:ext uri="{FF2B5EF4-FFF2-40B4-BE49-F238E27FC236}">
                <a16:creationId xmlns:a16="http://schemas.microsoft.com/office/drawing/2014/main" id="{BCD69CBC-BFD4-7A2D-7FAE-2A4C4390914C}"/>
              </a:ext>
            </a:extLst>
          </p:cNvPr>
          <p:cNvSpPr/>
          <p:nvPr/>
        </p:nvSpPr>
        <p:spPr>
          <a:xfrm>
            <a:off x="0" y="21498"/>
            <a:ext cx="6804248" cy="939114"/>
          </a:xfrm>
          <a:prstGeom prst="rect">
            <a:avLst/>
          </a:prstGeom>
          <a:solidFill>
            <a:srgbClr val="96C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P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PT"/>
          </a:p>
        </p:txBody>
      </p:sp>
      <p:pic>
        <p:nvPicPr>
          <p:cNvPr id="6" name="Picture 2">
            <a:extLst>
              <a:ext uri="{FF2B5EF4-FFF2-40B4-BE49-F238E27FC236}">
                <a16:creationId xmlns:a16="http://schemas.microsoft.com/office/drawing/2014/main" id="{CB42937A-2C6E-D960-0E58-0B249DF2C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0"/>
            <a:ext cx="5387751" cy="960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Footer Placeholder 7">
            <a:extLst>
              <a:ext uri="{FF2B5EF4-FFF2-40B4-BE49-F238E27FC236}">
                <a16:creationId xmlns:a16="http://schemas.microsoft.com/office/drawing/2014/main" id="{8B36B1A0-D64A-554E-9588-14D33CFC7041}"/>
              </a:ext>
            </a:extLst>
          </p:cNvPr>
          <p:cNvSpPr>
            <a:spLocks noGrp="1"/>
          </p:cNvSpPr>
          <p:nvPr>
            <p:ph type="ftr" sz="quarter" idx="11"/>
          </p:nvPr>
        </p:nvSpPr>
        <p:spPr/>
        <p:txBody>
          <a:bodyPr/>
          <a:lstStyle/>
          <a:p>
            <a:r>
              <a:rPr lang="en-US"/>
              <a:t>20250426 report to UEMS www.uemo.eu    peter.holden28@btinternet.com</a:t>
            </a:r>
          </a:p>
        </p:txBody>
      </p:sp>
      <p:sp>
        <p:nvSpPr>
          <p:cNvPr id="9" name="Slide Number Placeholder 8">
            <a:extLst>
              <a:ext uri="{FF2B5EF4-FFF2-40B4-BE49-F238E27FC236}">
                <a16:creationId xmlns:a16="http://schemas.microsoft.com/office/drawing/2014/main" id="{7A929150-3D80-11E8-8585-5E98ECFF61C0}"/>
              </a:ext>
            </a:extLst>
          </p:cNvPr>
          <p:cNvSpPr>
            <a:spLocks noGrp="1"/>
          </p:cNvSpPr>
          <p:nvPr>
            <p:ph type="sldNum" sz="quarter" idx="12"/>
          </p:nvPr>
        </p:nvSpPr>
        <p:spPr/>
        <p:txBody>
          <a:bodyPr/>
          <a:lstStyle/>
          <a:p>
            <a:fld id="{304EEB42-D4E7-2643-840E-3F00CE73A812}" type="slidenum">
              <a:rPr lang="en-US" smtClean="0"/>
              <a:t>5</a:t>
            </a:fld>
            <a:endParaRPr lang="en-US"/>
          </a:p>
        </p:txBody>
      </p:sp>
    </p:spTree>
    <p:extLst>
      <p:ext uri="{BB962C8B-B14F-4D97-AF65-F5344CB8AC3E}">
        <p14:creationId xmlns:p14="http://schemas.microsoft.com/office/powerpoint/2010/main" val="355846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05D94-4D08-9F9E-A39F-B2D2E4E59860}"/>
              </a:ext>
            </a:extLst>
          </p:cNvPr>
          <p:cNvSpPr>
            <a:spLocks noGrp="1"/>
          </p:cNvSpPr>
          <p:nvPr>
            <p:ph type="title"/>
          </p:nvPr>
        </p:nvSpPr>
        <p:spPr/>
        <p:txBody>
          <a:bodyPr/>
          <a:lstStyle/>
          <a:p>
            <a:r>
              <a:rPr lang="en-US" dirty="0"/>
              <a:t>Actions post GA - 1</a:t>
            </a:r>
          </a:p>
        </p:txBody>
      </p:sp>
      <p:sp>
        <p:nvSpPr>
          <p:cNvPr id="3" name="Content Placeholder 2">
            <a:extLst>
              <a:ext uri="{FF2B5EF4-FFF2-40B4-BE49-F238E27FC236}">
                <a16:creationId xmlns:a16="http://schemas.microsoft.com/office/drawing/2014/main" id="{AA6313AB-84DA-740D-47A4-C66157AA4896}"/>
              </a:ext>
            </a:extLst>
          </p:cNvPr>
          <p:cNvSpPr>
            <a:spLocks noGrp="1"/>
          </p:cNvSpPr>
          <p:nvPr>
            <p:ph idx="1"/>
          </p:nvPr>
        </p:nvSpPr>
        <p:spPr>
          <a:xfrm>
            <a:off x="838200" y="1475232"/>
            <a:ext cx="10515600" cy="5047488"/>
          </a:xfrm>
        </p:spPr>
        <p:txBody>
          <a:bodyPr>
            <a:normAutofit/>
          </a:bodyPr>
          <a:lstStyle/>
          <a:p>
            <a:pPr marL="0" indent="0">
              <a:spcBef>
                <a:spcPts val="400"/>
              </a:spcBef>
              <a:buNone/>
            </a:pPr>
            <a:r>
              <a:rPr lang="en-GB" sz="28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21/10/2024 Artificial Intelligence in Primary Care</a:t>
            </a:r>
          </a:p>
          <a:p>
            <a:pPr marL="0" indent="0">
              <a:lnSpc>
                <a:spcPct val="100000"/>
              </a:lnSpc>
              <a:spcBef>
                <a:spcPts val="400"/>
              </a:spcBef>
              <a:buNone/>
            </a:pPr>
            <a:r>
              <a:rPr lang="en-GB" sz="1200" kern="100" dirty="0">
                <a:latin typeface="Calibri" panose="020F0502020204030204" pitchFamily="34" charset="0"/>
                <a:ea typeface="Aptos" panose="020B0004020202020204" pitchFamily="34" charset="0"/>
                <a:cs typeface="Times New Roman" panose="02020603050405020304" pitchFamily="18" charset="0"/>
              </a:rPr>
              <a:t>Primary care - the largest healthcare delivery platform globally and is challenged by </a:t>
            </a:r>
            <a:r>
              <a:rPr lang="en-GB" sz="1200" kern="100" dirty="0">
                <a:effectLst/>
                <a:latin typeface="Calibri" panose="020F0502020204030204" pitchFamily="34" charset="0"/>
                <a:ea typeface="Aptos" panose="020B0004020202020204" pitchFamily="34" charset="0"/>
                <a:cs typeface="Times New Roman" panose="02020603050405020304" pitchFamily="18" charset="0"/>
              </a:rPr>
              <a:t>workforce shortages, burnout, increasingly complex care, and a lack of integration.  </a:t>
            </a:r>
          </a:p>
          <a:p>
            <a:pPr marL="0" indent="0">
              <a:lnSpc>
                <a:spcPct val="100000"/>
              </a:lnSpc>
              <a:spcBef>
                <a:spcPts val="400"/>
              </a:spcBef>
              <a:buNone/>
            </a:pPr>
            <a:r>
              <a:rPr lang="en-GB"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AI has the potential to address these challenges but remains largely unexplored, especially concerning its implementation and assessment at individual, organisational and societal levels. </a:t>
            </a:r>
          </a:p>
          <a:p>
            <a:pPr marL="0" indent="0">
              <a:lnSpc>
                <a:spcPct val="100000"/>
              </a:lnSpc>
              <a:spcBef>
                <a:spcPts val="400"/>
              </a:spcBef>
              <a:buNone/>
            </a:pPr>
            <a:r>
              <a:rPr lang="en-GB" sz="1200" b="1" kern="0" dirty="0">
                <a:solidFill>
                  <a:srgbClr val="000000"/>
                </a:solidFill>
                <a:latin typeface="Calibri" panose="020F0502020204030204" pitchFamily="34" charset="0"/>
                <a:ea typeface="Aptos" panose="020B0004020202020204" pitchFamily="34" charset="0"/>
                <a:cs typeface="Calibri" panose="020F0502020204030204" pitchFamily="34" charset="0"/>
              </a:rPr>
              <a:t>EU proposes 5 WGs for AI</a:t>
            </a:r>
            <a:endParaRPr lang="en-GB" sz="1200" b="1" kern="100" dirty="0">
              <a:effectLst/>
              <a:latin typeface="Calibri" panose="020F0502020204030204" pitchFamily="34" charset="0"/>
              <a:ea typeface="Aptos" panose="020B0004020202020204" pitchFamily="34" charset="0"/>
              <a:cs typeface="Calibri" panose="020F0502020204030204" pitchFamily="34" charset="0"/>
            </a:endParaRPr>
          </a:p>
          <a:p>
            <a:pPr marL="800100" lvl="1" indent="-342900">
              <a:buFont typeface="+mj-lt"/>
              <a:buAutoNum type="arabicPeriod"/>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WG1 </a:t>
            </a:r>
            <a:r>
              <a:rPr lang="en-GB" sz="1100" kern="100" dirty="0">
                <a:latin typeface="Calibri" panose="020F0502020204030204" pitchFamily="34" charset="0"/>
                <a:ea typeface="Aptos" panose="020B0004020202020204" pitchFamily="34" charset="0"/>
                <a:cs typeface="Times New Roman" panose="02020603050405020304" pitchFamily="18" charset="0"/>
              </a:rPr>
              <a:t>to </a:t>
            </a:r>
            <a:r>
              <a:rPr lang="en-GB" sz="1100" kern="100" dirty="0">
                <a:effectLst/>
                <a:latin typeface="Calibri" panose="020F0502020204030204" pitchFamily="34" charset="0"/>
                <a:ea typeface="Aptos" panose="020B0004020202020204" pitchFamily="34" charset="0"/>
                <a:cs typeface="Times New Roman" panose="02020603050405020304" pitchFamily="18" charset="0"/>
              </a:rPr>
              <a:t>map the current evidence; </a:t>
            </a:r>
          </a:p>
          <a:p>
            <a:pPr marL="800100" lvl="1" indent="-342900">
              <a:buFont typeface="+mj-lt"/>
              <a:buAutoNum type="arabicPeriod"/>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WG2 </a:t>
            </a:r>
            <a:r>
              <a:rPr lang="en-GB" sz="1100" kern="100" dirty="0">
                <a:latin typeface="Calibri" panose="020F0502020204030204" pitchFamily="34" charset="0"/>
                <a:ea typeface="Aptos" panose="020B0004020202020204" pitchFamily="34" charset="0"/>
                <a:cs typeface="Times New Roman" panose="02020603050405020304" pitchFamily="18" charset="0"/>
              </a:rPr>
              <a:t>to </a:t>
            </a:r>
            <a:r>
              <a:rPr lang="en-GB" sz="1100" kern="100" dirty="0">
                <a:effectLst/>
                <a:latin typeface="Calibri" panose="020F0502020204030204" pitchFamily="34" charset="0"/>
                <a:ea typeface="Aptos" panose="020B0004020202020204" pitchFamily="34" charset="0"/>
                <a:cs typeface="Times New Roman" panose="02020603050405020304" pitchFamily="18" charset="0"/>
              </a:rPr>
              <a:t>research the main barriers and drivers producing a framework for successful implementation; </a:t>
            </a:r>
          </a:p>
          <a:p>
            <a:pPr marL="800100" lvl="1" indent="-342900">
              <a:buFont typeface="+mj-lt"/>
              <a:buAutoNum type="arabicPeriod"/>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WG3 </a:t>
            </a:r>
            <a:r>
              <a:rPr lang="en-GB" sz="1100" kern="100" dirty="0">
                <a:latin typeface="Calibri" panose="020F0502020204030204" pitchFamily="34" charset="0"/>
                <a:ea typeface="Aptos" panose="020B0004020202020204" pitchFamily="34" charset="0"/>
                <a:cs typeface="Times New Roman" panose="02020603050405020304" pitchFamily="18" charset="0"/>
              </a:rPr>
              <a:t>to </a:t>
            </a:r>
            <a:r>
              <a:rPr lang="en-GB" sz="1100" kern="100" dirty="0">
                <a:effectLst/>
                <a:latin typeface="Calibri" panose="020F0502020204030204" pitchFamily="34" charset="0"/>
                <a:ea typeface="Aptos" panose="020B0004020202020204" pitchFamily="34" charset="0"/>
                <a:cs typeface="Times New Roman" panose="02020603050405020304" pitchFamily="18" charset="0"/>
              </a:rPr>
              <a:t>develop an agenda of research priorities and strategies; </a:t>
            </a:r>
          </a:p>
          <a:p>
            <a:pPr marL="800100" lvl="1" indent="-342900">
              <a:buFont typeface="+mj-lt"/>
              <a:buAutoNum type="arabicPeriod"/>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WG4 to focus on community-driven approaches to shift short-term behaviours</a:t>
            </a:r>
          </a:p>
          <a:p>
            <a:pPr marL="800100" lvl="1" indent="-342900">
              <a:buFont typeface="+mj-lt"/>
              <a:buAutoNum type="arabicPeriod"/>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WG5 to develop longer-term strategies for sustainable implementation. </a:t>
            </a:r>
          </a:p>
          <a:p>
            <a:pPr marL="0" indent="0">
              <a:spcBef>
                <a:spcPts val="600"/>
              </a:spcBef>
              <a:buNone/>
            </a:pPr>
            <a:r>
              <a:rPr lang="en-GB" sz="1200" b="1" kern="100" dirty="0">
                <a:effectLst/>
                <a:latin typeface="Calibri" panose="020F0502020204030204" pitchFamily="34" charset="0"/>
                <a:ea typeface="Times New Roman" panose="02020603050405020304" pitchFamily="18" charset="0"/>
                <a:cs typeface="Times New Roman" panose="02020603050405020304" pitchFamily="18" charset="0"/>
              </a:rPr>
              <a:t>A</a:t>
            </a:r>
            <a:r>
              <a:rPr lang="en-GB" sz="1200" b="1" kern="0" dirty="0">
                <a:effectLst/>
                <a:latin typeface="Calibri" panose="020F0502020204030204" pitchFamily="34" charset="0"/>
                <a:ea typeface="Times New Roman" panose="02020603050405020304" pitchFamily="18" charset="0"/>
                <a:cs typeface="Times New Roman" panose="02020603050405020304" pitchFamily="18" charset="0"/>
              </a:rPr>
              <a:t>nticipated outcomes </a:t>
            </a:r>
          </a:p>
          <a:p>
            <a:pPr>
              <a:spcBef>
                <a:spcPts val="600"/>
              </a:spcBef>
            </a:pPr>
            <a:r>
              <a:rPr lang="en-GB" sz="12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Likely to be diverse and far-reaching</a:t>
            </a:r>
          </a:p>
          <a:p>
            <a:pPr>
              <a:spcBef>
                <a:spcPts val="600"/>
              </a:spcBef>
            </a:pPr>
            <a:r>
              <a:rPr lang="en-GB" sz="12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Aim to consolidate scientific evidence, and support career development</a:t>
            </a:r>
          </a:p>
          <a:p>
            <a:pPr>
              <a:spcBef>
                <a:spcPts val="600"/>
              </a:spcBef>
            </a:pPr>
            <a:r>
              <a:rPr lang="en-GB" sz="12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empowerment of citizens, educators, and policymakers</a:t>
            </a:r>
          </a:p>
          <a:p>
            <a:pPr>
              <a:spcBef>
                <a:spcPts val="600"/>
              </a:spcBef>
            </a:pPr>
            <a:r>
              <a:rPr lang="en-GB" sz="1200" kern="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Develop </a:t>
            </a:r>
            <a:r>
              <a:rPr lang="en-GB" sz="12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Communities of Practice focused on the intersection of digital innovation and healthcare. </a:t>
            </a:r>
          </a:p>
          <a:p>
            <a:pPr>
              <a:spcBef>
                <a:spcPts val="600"/>
              </a:spcBef>
            </a:pPr>
            <a:r>
              <a:rPr lang="en-GB" sz="12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AI4PC will help Europe harness and optimise the potential of AI integration whilst addressing the challenges faced by modern Primary Care services.</a:t>
            </a:r>
          </a:p>
          <a:p>
            <a:pPr>
              <a:spcBef>
                <a:spcPts val="600"/>
              </a:spcBef>
            </a:pPr>
            <a:endParaRPr lang="en-GB" sz="1200" kern="0" dirty="0">
              <a:solidFill>
                <a:srgbClr val="000000"/>
              </a:solidFill>
              <a:latin typeface="Calibri" panose="020F0502020204030204" pitchFamily="34" charset="0"/>
              <a:ea typeface="Aptos" panose="020B0004020202020204" pitchFamily="34" charset="0"/>
              <a:cs typeface="Times New Roman" panose="02020603050405020304" pitchFamily="18" charset="0"/>
            </a:endParaRPr>
          </a:p>
          <a:p>
            <a:pPr marL="0" indent="0" algn="ctr">
              <a:spcBef>
                <a:spcPts val="600"/>
              </a:spcBef>
              <a:buNone/>
            </a:pPr>
            <a:r>
              <a:rPr lang="en-GB" sz="3600" b="1" kern="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UEMO and UEMS need to co-operate on this?</a:t>
            </a:r>
            <a:endParaRPr lang="en-GB" sz="40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EE65F578-B5D0-AECD-5E15-E02329EBECEA}"/>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7FBC9E91-5FA1-FEC0-3D41-5A5C75A1BF48}"/>
              </a:ext>
            </a:extLst>
          </p:cNvPr>
          <p:cNvSpPr>
            <a:spLocks noGrp="1"/>
          </p:cNvSpPr>
          <p:nvPr>
            <p:ph type="sldNum" sz="quarter" idx="12"/>
          </p:nvPr>
        </p:nvSpPr>
        <p:spPr/>
        <p:txBody>
          <a:bodyPr/>
          <a:lstStyle/>
          <a:p>
            <a:fld id="{E5455C8C-243E-B844-939F-A3D7D7414336}" type="slidenum">
              <a:rPr lang="en-US" smtClean="0"/>
              <a:t>6</a:t>
            </a:fld>
            <a:endParaRPr lang="en-US"/>
          </a:p>
        </p:txBody>
      </p:sp>
    </p:spTree>
    <p:extLst>
      <p:ext uri="{BB962C8B-B14F-4D97-AF65-F5344CB8AC3E}">
        <p14:creationId xmlns:p14="http://schemas.microsoft.com/office/powerpoint/2010/main" val="883383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7274C-052F-937E-7DE5-2E53E7206A67}"/>
              </a:ext>
            </a:extLst>
          </p:cNvPr>
          <p:cNvSpPr>
            <a:spLocks noGrp="1"/>
          </p:cNvSpPr>
          <p:nvPr>
            <p:ph type="title"/>
          </p:nvPr>
        </p:nvSpPr>
        <p:spPr/>
        <p:txBody>
          <a:bodyPr/>
          <a:lstStyle/>
          <a:p>
            <a:r>
              <a:rPr lang="en-US" b="1" dirty="0"/>
              <a:t>Actions Post GA - 2</a:t>
            </a:r>
          </a:p>
        </p:txBody>
      </p:sp>
      <p:sp>
        <p:nvSpPr>
          <p:cNvPr id="3" name="Content Placeholder 2">
            <a:extLst>
              <a:ext uri="{FF2B5EF4-FFF2-40B4-BE49-F238E27FC236}">
                <a16:creationId xmlns:a16="http://schemas.microsoft.com/office/drawing/2014/main" id="{E6F27668-EF7B-44C0-0EF1-C827B31CC789}"/>
              </a:ext>
            </a:extLst>
          </p:cNvPr>
          <p:cNvSpPr>
            <a:spLocks noGrp="1"/>
          </p:cNvSpPr>
          <p:nvPr>
            <p:ph idx="1"/>
          </p:nvPr>
        </p:nvSpPr>
        <p:spPr/>
        <p:txBody>
          <a:bodyPr>
            <a:normAutofit fontScale="92500" lnSpcReduction="20000"/>
          </a:bodyPr>
          <a:lstStyle/>
          <a:p>
            <a:pPr marL="0" indent="0">
              <a:buNone/>
            </a:pPr>
            <a:r>
              <a:rPr lang="en-GB" sz="1800" b="1" kern="100" dirty="0">
                <a:solidFill>
                  <a:srgbClr val="FF0000"/>
                </a:solidFill>
                <a:latin typeface="Calibri" panose="020F0502020204030204" pitchFamily="34" charset="0"/>
                <a:ea typeface="Aptos" panose="020B0004020202020204" pitchFamily="34" charset="0"/>
                <a:cs typeface="Times New Roman" panose="02020603050405020304" pitchFamily="18" charset="0"/>
              </a:rPr>
              <a:t>Main Themes</a:t>
            </a:r>
          </a:p>
          <a:p>
            <a:pPr marL="342900" indent="-342900">
              <a:buFont typeface="+mj-lt"/>
              <a:buAutoNum type="arabicPeriod"/>
            </a:pPr>
            <a:r>
              <a:rPr lang="en-GB" sz="1800" b="1" kern="100" dirty="0">
                <a:solidFill>
                  <a:srgbClr val="FF0000"/>
                </a:solidFill>
                <a:latin typeface="Calibri" panose="020F0502020204030204" pitchFamily="34" charset="0"/>
                <a:ea typeface="Aptos" panose="020B0004020202020204" pitchFamily="34" charset="0"/>
                <a:cs typeface="Times New Roman" panose="02020603050405020304" pitchFamily="18" charset="0"/>
              </a:rPr>
              <a:t>Continuing UEMO campaign for GP/FM specialist recognition throughout Europe by lobbying at national and European levels</a:t>
            </a:r>
          </a:p>
          <a:p>
            <a:pPr marL="342900" indent="-342900">
              <a:buFont typeface="+mj-lt"/>
              <a:buAutoNum type="arabicPeriod"/>
            </a:pPr>
            <a:r>
              <a:rPr lang="en-GB" sz="1800" b="1" kern="100" dirty="0">
                <a:solidFill>
                  <a:srgbClr val="FF0000"/>
                </a:solidFill>
                <a:latin typeface="Calibri" panose="020F0502020204030204" pitchFamily="34" charset="0"/>
                <a:ea typeface="Aptos" panose="020B0004020202020204" pitchFamily="34" charset="0"/>
                <a:cs typeface="Times New Roman" panose="02020603050405020304" pitchFamily="18" charset="0"/>
              </a:rPr>
              <a:t>Building networks and relationships with MEPs , European Parliament and the European Commission</a:t>
            </a:r>
          </a:p>
          <a:p>
            <a:pPr marL="342900" indent="-342900">
              <a:buFont typeface="+mj-lt"/>
              <a:buAutoNum type="arabicPeriod"/>
            </a:pPr>
            <a:r>
              <a:rPr lang="en-GB" sz="1800" b="1" kern="100" dirty="0">
                <a:solidFill>
                  <a:srgbClr val="FF0000"/>
                </a:solidFill>
                <a:latin typeface="Calibri" panose="020F0502020204030204" pitchFamily="34" charset="0"/>
                <a:ea typeface="Aptos" panose="020B0004020202020204" pitchFamily="34" charset="0"/>
                <a:cs typeface="Times New Roman" panose="02020603050405020304" pitchFamily="18" charset="0"/>
              </a:rPr>
              <a:t>Maintaining and raising UEMO profile with other professional bodies and through the media,  communications with grassroots GP/FMs and the public</a:t>
            </a:r>
            <a:endParaRPr lang="en-GB" sz="18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buNone/>
            </a:pPr>
            <a:r>
              <a:rPr lang="en-GB" sz="1800" b="1" kern="100" dirty="0">
                <a:effectLst/>
                <a:latin typeface="Calibri" panose="020F0502020204030204" pitchFamily="34" charset="0"/>
                <a:ea typeface="Aptos" panose="020B0004020202020204" pitchFamily="34" charset="0"/>
                <a:cs typeface="Times New Roman" panose="02020603050405020304" pitchFamily="18" charset="0"/>
              </a:rPr>
              <a:t>23/11/2024 </a:t>
            </a:r>
            <a:r>
              <a:rPr lang="en-GB" sz="1800" kern="100" dirty="0">
                <a:effectLst/>
                <a:latin typeface="Calibri" panose="020F0502020204030204" pitchFamily="34" charset="0"/>
                <a:ea typeface="Aptos" panose="020B0004020202020204" pitchFamily="34" charset="0"/>
                <a:cs typeface="Times New Roman" panose="02020603050405020304" pitchFamily="18" charset="0"/>
              </a:rPr>
              <a:t>EMO presidents meeting</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06/12/2025</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Germany leaves UEMO</a:t>
            </a:r>
          </a:p>
          <a:p>
            <a:pPr marL="0" indent="0">
              <a:buNone/>
            </a:pPr>
            <a:r>
              <a:rPr lang="en-GB" sz="1800" b="1" kern="100" dirty="0">
                <a:effectLst/>
                <a:latin typeface="Calibri" panose="020F0502020204030204" pitchFamily="34" charset="0"/>
                <a:ea typeface="Aptos" panose="020B0004020202020204" pitchFamily="34" charset="0"/>
                <a:cs typeface="Times New Roman" panose="02020603050405020304" pitchFamily="18" charset="0"/>
              </a:rPr>
              <a:t>13/12/2024</a:t>
            </a:r>
            <a:r>
              <a:rPr lang="en-GB" sz="1800" kern="100" dirty="0">
                <a:effectLst/>
                <a:latin typeface="Calibri" panose="020F0502020204030204" pitchFamily="34" charset="0"/>
                <a:ea typeface="Aptos" panose="020B0004020202020204" pitchFamily="34" charset="0"/>
                <a:cs typeface="Times New Roman" panose="02020603050405020304" pitchFamily="18" charset="0"/>
              </a:rPr>
              <a:t> Interview of Peter Holden concerning PAs in the Swedish journal for GPs, Google translate can help you read it.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lvl="1" indent="0" algn="just">
              <a:lnSpc>
                <a:spcPct val="115000"/>
              </a:lnSpc>
              <a:spcAft>
                <a:spcPts val="800"/>
              </a:spcAft>
              <a:buNone/>
            </a:pPr>
            <a:r>
              <a:rPr lang="en-GB" sz="14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2"/>
              </a:rPr>
              <a:t>https://etidning.distriktslakaren.se/p/distriktslakaren/nr-4-2024/r/21/40/1735/1757427</a:t>
            </a:r>
            <a:endParaRPr lang="en-GB" sz="14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endParaRPr>
          </a:p>
          <a:p>
            <a:pPr marL="0" indent="0">
              <a:buNone/>
            </a:pPr>
            <a:r>
              <a:rPr lang="en-US" sz="1800" b="1" dirty="0"/>
              <a:t>14/01/2025 </a:t>
            </a:r>
            <a:r>
              <a:rPr lang="en-GB" sz="1800" b="1" dirty="0">
                <a:effectLst/>
                <a:latin typeface="Calibri" panose="020F0502020204030204" pitchFamily="34" charset="0"/>
                <a:ea typeface="Aptos" panose="020B0004020202020204" pitchFamily="34" charset="0"/>
              </a:rPr>
              <a:t> </a:t>
            </a:r>
            <a:r>
              <a:rPr lang="en-GB" sz="1400" dirty="0">
                <a:effectLst/>
                <a:latin typeface="Calibri" panose="020F0502020204030204" pitchFamily="34" charset="0"/>
                <a:ea typeface="Aptos" panose="020B0004020202020204" pitchFamily="34" charset="0"/>
                <a:cs typeface="Calibri" panose="020F0502020204030204" pitchFamily="34" charset="0"/>
              </a:rPr>
              <a:t>Interview Dr </a:t>
            </a:r>
            <a:r>
              <a:rPr lang="en-GB" sz="1400" dirty="0" err="1">
                <a:effectLst/>
                <a:latin typeface="Calibri" panose="020F0502020204030204" pitchFamily="34" charset="0"/>
                <a:ea typeface="Aptos" panose="020B0004020202020204" pitchFamily="34" charset="0"/>
                <a:cs typeface="Calibri" panose="020F0502020204030204" pitchFamily="34" charset="0"/>
              </a:rPr>
              <a:t>Hermenegiildo</a:t>
            </a:r>
            <a:r>
              <a:rPr lang="en-GB" sz="1400" dirty="0">
                <a:effectLst/>
                <a:latin typeface="Calibri" panose="020F0502020204030204" pitchFamily="34" charset="0"/>
                <a:ea typeface="Aptos" panose="020B0004020202020204" pitchFamily="34" charset="0"/>
                <a:cs typeface="Calibri" panose="020F0502020204030204" pitchFamily="34" charset="0"/>
              </a:rPr>
              <a:t> Marcos UEMO VP on the state of General Practice in Europe and on the GP workforce crisis </a:t>
            </a:r>
          </a:p>
          <a:p>
            <a:pPr marL="914400" lvl="2" indent="0" algn="just">
              <a:lnSpc>
                <a:spcPct val="100000"/>
              </a:lnSpc>
              <a:spcAft>
                <a:spcPts val="800"/>
              </a:spcAft>
              <a:buNone/>
            </a:pPr>
            <a:r>
              <a:rPr lang="en-GB" sz="14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3"/>
              </a:rPr>
              <a:t>https://www.medscape.co.uk/viewarticle/voice-family-doctors-europe-interview-uemos-vp-2025a1000098</a:t>
            </a:r>
            <a:endParaRPr lang="en-GB" sz="1400" kern="100" dirty="0">
              <a:effectLst/>
              <a:latin typeface="Calibri" panose="020F0502020204030204" pitchFamily="34" charset="0"/>
              <a:ea typeface="Aptos" panose="020B0004020202020204" pitchFamily="34" charset="0"/>
              <a:cs typeface="Calibri" panose="020F0502020204030204" pitchFamily="34" charset="0"/>
            </a:endParaRPr>
          </a:p>
          <a:p>
            <a:pPr marL="457200" lvl="1" indent="0" algn="just">
              <a:lnSpc>
                <a:spcPct val="100000"/>
              </a:lnSpc>
              <a:spcAft>
                <a:spcPts val="800"/>
              </a:spcAft>
              <a:buNone/>
            </a:pPr>
            <a:r>
              <a:rPr lang="en-GB" sz="1800" kern="100" dirty="0">
                <a:effectLst/>
                <a:latin typeface="Calibri" panose="020F0502020204030204" pitchFamily="34" charset="0"/>
                <a:ea typeface="Aptos" panose="020B0004020202020204" pitchFamily="34" charset="0"/>
                <a:cs typeface="Calibri" panose="020F0502020204030204" pitchFamily="34" charset="0"/>
              </a:rPr>
              <a:t>	</a:t>
            </a:r>
            <a:r>
              <a:rPr lang="en-GB" sz="1400" kern="100" dirty="0">
                <a:effectLst/>
                <a:latin typeface="Calibri" panose="020F0502020204030204" pitchFamily="34" charset="0"/>
                <a:ea typeface="Aptos" panose="020B0004020202020204" pitchFamily="34" charset="0"/>
                <a:cs typeface="Calibri" panose="020F0502020204030204" pitchFamily="34" charset="0"/>
              </a:rPr>
              <a:t>Las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Organizaciones</a:t>
            </a:r>
            <a:r>
              <a:rPr lang="en-GB" sz="1400" kern="100" dirty="0">
                <a:effectLst/>
                <a:latin typeface="Calibri" panose="020F0502020204030204" pitchFamily="34" charset="0"/>
                <a:ea typeface="Aptos" panose="020B0004020202020204" pitchFamily="34" charset="0"/>
                <a:cs typeface="Calibri" panose="020F0502020204030204" pitchFamily="34" charset="0"/>
              </a:rPr>
              <a:t>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Médicas</a:t>
            </a:r>
            <a:r>
              <a:rPr lang="en-GB" sz="1400" kern="100" dirty="0">
                <a:effectLst/>
                <a:latin typeface="Calibri" panose="020F0502020204030204" pitchFamily="34" charset="0"/>
                <a:ea typeface="Aptos" panose="020B0004020202020204" pitchFamily="34" charset="0"/>
                <a:cs typeface="Calibri" panose="020F0502020204030204" pitchFamily="34" charset="0"/>
              </a:rPr>
              <a:t>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Europeas</a:t>
            </a:r>
            <a:r>
              <a:rPr lang="en-GB" sz="1400" kern="100" dirty="0">
                <a:effectLst/>
                <a:latin typeface="Calibri" panose="020F0502020204030204" pitchFamily="34" charset="0"/>
                <a:ea typeface="Aptos" panose="020B0004020202020204" pitchFamily="34" charset="0"/>
                <a:cs typeface="Calibri" panose="020F0502020204030204" pitchFamily="34" charset="0"/>
              </a:rPr>
              <a:t>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instan</a:t>
            </a:r>
            <a:r>
              <a:rPr lang="en-GB" sz="1400" kern="100" dirty="0">
                <a:effectLst/>
                <a:latin typeface="Calibri" panose="020F0502020204030204" pitchFamily="34" charset="0"/>
                <a:ea typeface="Aptos" panose="020B0004020202020204" pitchFamily="34" charset="0"/>
                <a:cs typeface="Calibri" panose="020F0502020204030204" pitchFamily="34" charset="0"/>
              </a:rPr>
              <a:t> a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una</a:t>
            </a:r>
            <a:r>
              <a:rPr lang="en-GB" sz="1400" kern="100" dirty="0">
                <a:effectLst/>
                <a:latin typeface="Calibri" panose="020F0502020204030204" pitchFamily="34" charset="0"/>
                <a:ea typeface="Aptos" panose="020B0004020202020204" pitchFamily="34" charset="0"/>
                <a:cs typeface="Calibri" panose="020F0502020204030204" pitchFamily="34" charset="0"/>
              </a:rPr>
              <a:t>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acción</a:t>
            </a:r>
            <a:r>
              <a:rPr lang="en-GB" sz="1400" kern="100" dirty="0">
                <a:effectLst/>
                <a:latin typeface="Calibri" panose="020F0502020204030204" pitchFamily="34" charset="0"/>
                <a:ea typeface="Aptos" panose="020B0004020202020204" pitchFamily="34" charset="0"/>
                <a:cs typeface="Calibri" panose="020F0502020204030204" pitchFamily="34" charset="0"/>
              </a:rPr>
              <a:t>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inmediata</a:t>
            </a:r>
            <a:r>
              <a:rPr lang="en-GB" sz="1400" kern="100" dirty="0">
                <a:effectLst/>
                <a:latin typeface="Calibri" panose="020F0502020204030204" pitchFamily="34" charset="0"/>
                <a:ea typeface="Aptos" panose="020B0004020202020204" pitchFamily="34" charset="0"/>
                <a:cs typeface="Calibri" panose="020F0502020204030204" pitchFamily="34" charset="0"/>
              </a:rPr>
              <a:t> y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coordinada</a:t>
            </a:r>
            <a:r>
              <a:rPr lang="en-GB" sz="1400" kern="100" dirty="0">
                <a:effectLst/>
                <a:latin typeface="Calibri" panose="020F0502020204030204" pitchFamily="34" charset="0"/>
                <a:ea typeface="Aptos" panose="020B0004020202020204" pitchFamily="34" charset="0"/>
                <a:cs typeface="Calibri" panose="020F0502020204030204" pitchFamily="34" charset="0"/>
              </a:rPr>
              <a:t> para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abordar</a:t>
            </a:r>
            <a:r>
              <a:rPr lang="en-GB" sz="1400" kern="100" dirty="0">
                <a:effectLst/>
                <a:latin typeface="Calibri" panose="020F0502020204030204" pitchFamily="34" charset="0"/>
                <a:ea typeface="Aptos" panose="020B0004020202020204" pitchFamily="34" charset="0"/>
                <a:cs typeface="Calibri" panose="020F0502020204030204" pitchFamily="34" charset="0"/>
              </a:rPr>
              <a:t> la crisis del personal </a:t>
            </a:r>
            <a:r>
              <a:rPr lang="en-GB" sz="1400" kern="100" dirty="0" err="1">
                <a:effectLst/>
                <a:latin typeface="Calibri" panose="020F0502020204030204" pitchFamily="34" charset="0"/>
                <a:ea typeface="Aptos" panose="020B0004020202020204" pitchFamily="34" charset="0"/>
                <a:cs typeface="Calibri" panose="020F0502020204030204" pitchFamily="34" charset="0"/>
              </a:rPr>
              <a:t>sanitario</a:t>
            </a:r>
            <a:r>
              <a:rPr lang="en-GB" sz="1400" kern="100" dirty="0">
                <a:effectLst/>
                <a:latin typeface="Calibri" panose="020F0502020204030204" pitchFamily="34" charset="0"/>
                <a:ea typeface="Aptos" panose="020B0004020202020204" pitchFamily="34" charset="0"/>
                <a:cs typeface="Calibri" panose="020F0502020204030204" pitchFamily="34" charset="0"/>
              </a:rPr>
              <a:t> </a:t>
            </a:r>
            <a:r>
              <a:rPr lang="en-GB" sz="14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4"/>
              </a:rPr>
              <a:t>https://www.medicosypacientes.com/articulo/medicos-europeos-instan-abordar-crisis-personal-sanitario/</a:t>
            </a:r>
            <a:endParaRPr lang="en-GB" sz="1400" kern="100" dirty="0">
              <a:effectLst/>
              <a:latin typeface="Calibri" panose="020F0502020204030204" pitchFamily="34" charset="0"/>
              <a:ea typeface="Aptos" panose="020B0004020202020204" pitchFamily="34" charset="0"/>
              <a:cs typeface="Calibri" panose="020F0502020204030204" pitchFamily="34" charset="0"/>
            </a:endParaRPr>
          </a:p>
          <a:p>
            <a:pPr lvl="1"/>
            <a:endParaRPr lang="en-US" sz="1400" dirty="0"/>
          </a:p>
        </p:txBody>
      </p:sp>
      <p:sp>
        <p:nvSpPr>
          <p:cNvPr id="4" name="Footer Placeholder 3">
            <a:extLst>
              <a:ext uri="{FF2B5EF4-FFF2-40B4-BE49-F238E27FC236}">
                <a16:creationId xmlns:a16="http://schemas.microsoft.com/office/drawing/2014/main" id="{42C46ABD-88D4-2A25-E324-94953CAEA9A3}"/>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597A2A93-494D-8212-DB4B-620D6CAE5505}"/>
              </a:ext>
            </a:extLst>
          </p:cNvPr>
          <p:cNvSpPr>
            <a:spLocks noGrp="1"/>
          </p:cNvSpPr>
          <p:nvPr>
            <p:ph type="sldNum" sz="quarter" idx="12"/>
          </p:nvPr>
        </p:nvSpPr>
        <p:spPr/>
        <p:txBody>
          <a:bodyPr/>
          <a:lstStyle/>
          <a:p>
            <a:fld id="{E5455C8C-243E-B844-939F-A3D7D7414336}" type="slidenum">
              <a:rPr lang="en-US" smtClean="0"/>
              <a:t>7</a:t>
            </a:fld>
            <a:endParaRPr lang="en-US" dirty="0"/>
          </a:p>
        </p:txBody>
      </p:sp>
    </p:spTree>
    <p:extLst>
      <p:ext uri="{BB962C8B-B14F-4D97-AF65-F5344CB8AC3E}">
        <p14:creationId xmlns:p14="http://schemas.microsoft.com/office/powerpoint/2010/main" val="802974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FE34C-F844-4BCA-BFBC-256EA54B8F49}"/>
              </a:ext>
            </a:extLst>
          </p:cNvPr>
          <p:cNvSpPr>
            <a:spLocks noGrp="1"/>
          </p:cNvSpPr>
          <p:nvPr>
            <p:ph type="title"/>
          </p:nvPr>
        </p:nvSpPr>
        <p:spPr/>
        <p:txBody>
          <a:bodyPr/>
          <a:lstStyle/>
          <a:p>
            <a:r>
              <a:rPr lang="en-US" b="1" dirty="0"/>
              <a:t>Actions Post GA - 3</a:t>
            </a:r>
          </a:p>
        </p:txBody>
      </p:sp>
      <p:sp>
        <p:nvSpPr>
          <p:cNvPr id="3" name="Content Placeholder 2">
            <a:extLst>
              <a:ext uri="{FF2B5EF4-FFF2-40B4-BE49-F238E27FC236}">
                <a16:creationId xmlns:a16="http://schemas.microsoft.com/office/drawing/2014/main" id="{BF71903B-B189-5FFA-14CF-B0AFED206A79}"/>
              </a:ext>
            </a:extLst>
          </p:cNvPr>
          <p:cNvSpPr>
            <a:spLocks noGrp="1"/>
          </p:cNvSpPr>
          <p:nvPr>
            <p:ph idx="1"/>
          </p:nvPr>
        </p:nvSpPr>
        <p:spPr>
          <a:xfrm>
            <a:off x="838200" y="1487424"/>
            <a:ext cx="10515600" cy="4689539"/>
          </a:xfrm>
        </p:spPr>
        <p:txBody>
          <a:bodyPr>
            <a:normAutofit fontScale="92500" lnSpcReduction="10000"/>
          </a:bodyPr>
          <a:lstStyle/>
          <a:p>
            <a:pPr marL="0" indent="0">
              <a:buNone/>
            </a:pPr>
            <a:r>
              <a:rPr lang="en-GB" sz="1700" b="1" kern="100" dirty="0">
                <a:effectLst/>
                <a:latin typeface="Calibri" panose="020F0502020204030204" pitchFamily="34" charset="0"/>
                <a:ea typeface="Aptos" panose="020B0004020202020204" pitchFamily="34" charset="0"/>
                <a:cs typeface="Times New Roman" panose="02020603050405020304" pitchFamily="18" charset="0"/>
              </a:rPr>
              <a:t>16/01/2025</a:t>
            </a:r>
          </a:p>
          <a:p>
            <a:pPr marL="0" indent="0">
              <a:buNone/>
            </a:pPr>
            <a:r>
              <a:rPr lang="en-GB" sz="17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UEMO President and Secretary-General met  DG Santé and MEP vice chair of SANT committee leading to</a:t>
            </a:r>
          </a:p>
          <a:p>
            <a:pPr lvl="1"/>
            <a:r>
              <a:rPr lang="en-GB" sz="1500" b="1" kern="100" dirty="0">
                <a:latin typeface="Calibri" panose="020F0502020204030204" pitchFamily="34" charset="0"/>
                <a:ea typeface="Aptos" panose="020B0004020202020204" pitchFamily="34" charset="0"/>
                <a:cs typeface="Times New Roman" panose="02020603050405020304" pitchFamily="18" charset="0"/>
              </a:rPr>
              <a:t>A Conference in the European Parliament involving parliamentarians and the Commission (18/03/2025)</a:t>
            </a:r>
          </a:p>
          <a:p>
            <a:pPr lvl="1"/>
            <a:r>
              <a:rPr lang="en-GB" sz="1500" b="1" kern="100" dirty="0">
                <a:effectLst/>
                <a:latin typeface="Calibri" panose="020F0502020204030204" pitchFamily="34" charset="0"/>
                <a:ea typeface="Aptos" panose="020B0004020202020204" pitchFamily="34" charset="0"/>
                <a:cs typeface="Times New Roman" panose="02020603050405020304" pitchFamily="18" charset="0"/>
              </a:rPr>
              <a:t>A meeting with the SANT chair</a:t>
            </a:r>
          </a:p>
          <a:p>
            <a:pPr lvl="1"/>
            <a:r>
              <a:rPr lang="en-GB" sz="1500" b="1" kern="100" dirty="0">
                <a:latin typeface="Calibri" panose="020F0502020204030204" pitchFamily="34" charset="0"/>
                <a:ea typeface="Aptos" panose="020B0004020202020204" pitchFamily="34" charset="0"/>
                <a:cs typeface="Times New Roman" panose="02020603050405020304" pitchFamily="18" charset="0"/>
              </a:rPr>
              <a:t>An invitation  for the UEMO president to speak at SANT Committee meeting</a:t>
            </a:r>
          </a:p>
          <a:p>
            <a:pPr lvl="1"/>
            <a:r>
              <a:rPr lang="en-GB" sz="1500" b="1" kern="100" dirty="0">
                <a:latin typeface="Calibri" panose="020F0502020204030204" pitchFamily="34" charset="0"/>
                <a:ea typeface="Aptos" panose="020B0004020202020204" pitchFamily="34" charset="0"/>
                <a:cs typeface="Times New Roman" panose="02020603050405020304" pitchFamily="18" charset="0"/>
              </a:rPr>
              <a:t>Dedicated</a:t>
            </a:r>
            <a:r>
              <a:rPr lang="en-GB" sz="1500" b="1" kern="100" dirty="0">
                <a:effectLst/>
                <a:latin typeface="Calibri" panose="020F0502020204030204" pitchFamily="34" charset="0"/>
                <a:ea typeface="Aptos" panose="020B0004020202020204" pitchFamily="34" charset="0"/>
                <a:cs typeface="Times New Roman" panose="02020603050405020304" pitchFamily="18" charset="0"/>
              </a:rPr>
              <a:t> meeting set up with Vice Chair of SANT Committee</a:t>
            </a:r>
          </a:p>
          <a:p>
            <a:pPr marL="0" indent="0" algn="just">
              <a:lnSpc>
                <a:spcPct val="115000"/>
              </a:lnSpc>
              <a:spcAft>
                <a:spcPts val="800"/>
              </a:spcAft>
              <a:buNone/>
            </a:pPr>
            <a:r>
              <a:rPr lang="en-GB" sz="1700" b="1" kern="100" dirty="0">
                <a:latin typeface="Calibri" panose="020F0502020204030204" pitchFamily="34" charset="0"/>
                <a:ea typeface="Aptos" panose="020B0004020202020204" pitchFamily="34" charset="0"/>
                <a:cs typeface="Calibri" panose="020F0502020204030204" pitchFamily="34" charset="0"/>
              </a:rPr>
              <a:t>27/01/2025 UEMO </a:t>
            </a:r>
            <a:r>
              <a:rPr lang="en-GB" sz="1700" kern="100" dirty="0">
                <a:effectLst/>
                <a:latin typeface="Calibri" panose="020F0502020204030204" pitchFamily="34" charset="0"/>
                <a:ea typeface="Aptos" panose="020B0004020202020204" pitchFamily="34" charset="0"/>
                <a:cs typeface="Calibri" panose="020F0502020204030204" pitchFamily="34" charset="0"/>
              </a:rPr>
              <a:t>UEMO president interviewed today by </a:t>
            </a:r>
            <a:r>
              <a:rPr lang="en-GB" sz="17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2"/>
              </a:rPr>
              <a:t>https://voxeurop.eu/en/</a:t>
            </a:r>
            <a:r>
              <a:rPr lang="en-GB" sz="1700" kern="100" dirty="0">
                <a:effectLst/>
                <a:latin typeface="Calibri" panose="020F0502020204030204" pitchFamily="34" charset="0"/>
                <a:ea typeface="Aptos" panose="020B0004020202020204" pitchFamily="34" charset="0"/>
                <a:cs typeface="Calibri" panose="020F0502020204030204" pitchFamily="34" charset="0"/>
              </a:rPr>
              <a:t>  concerning  shortage of GP published on 19 February 2025. Arising from the interview, Vox Europe will be undertaking a deep dive journalistic investigation on the shortage of GP</a:t>
            </a:r>
            <a:r>
              <a:rPr lang="en-GB" sz="1700" kern="100" dirty="0">
                <a:latin typeface="Calibri" panose="020F0502020204030204" pitchFamily="34" charset="0"/>
                <a:ea typeface="Aptos" panose="020B0004020202020204" pitchFamily="34" charset="0"/>
                <a:cs typeface="Calibri" panose="020F0502020204030204" pitchFamily="34" charset="0"/>
              </a:rPr>
              <a:t>/FM</a:t>
            </a:r>
            <a:r>
              <a:rPr lang="en-GB" sz="1700" kern="100" dirty="0">
                <a:effectLst/>
                <a:latin typeface="Calibri" panose="020F0502020204030204" pitchFamily="34" charset="0"/>
                <a:ea typeface="Aptos" panose="020B0004020202020204" pitchFamily="34" charset="0"/>
                <a:cs typeface="Calibri" panose="020F0502020204030204" pitchFamily="34" charset="0"/>
              </a:rPr>
              <a:t> in Europe</a:t>
            </a:r>
            <a:r>
              <a:rPr lang="en-GB" sz="1700" b="1" kern="100" dirty="0">
                <a:solidFill>
                  <a:srgbClr val="FF0000"/>
                </a:solidFill>
                <a:latin typeface="Calibri" panose="020F0502020204030204" pitchFamily="34" charset="0"/>
                <a:ea typeface="Aptos" panose="020B0004020202020204" pitchFamily="34" charset="0"/>
                <a:cs typeface="Calibri" panose="020F0502020204030204" pitchFamily="34" charset="0"/>
              </a:rPr>
              <a:t>.</a:t>
            </a:r>
          </a:p>
          <a:p>
            <a:pPr marL="0" indent="0" algn="just">
              <a:lnSpc>
                <a:spcPct val="115000"/>
              </a:lnSpc>
              <a:spcAft>
                <a:spcPts val="800"/>
              </a:spcAft>
              <a:buNone/>
            </a:pPr>
            <a:r>
              <a:rPr lang="en-GB" sz="1700" b="1" kern="100" dirty="0">
                <a:effectLst/>
                <a:latin typeface="Calibri" panose="020F0502020204030204" pitchFamily="34" charset="0"/>
                <a:ea typeface="Aptos" panose="020B0004020202020204" pitchFamily="34" charset="0"/>
                <a:cs typeface="Calibri" panose="020F0502020204030204" pitchFamily="34" charset="0"/>
              </a:rPr>
              <a:t>27/01/2025 </a:t>
            </a:r>
            <a:r>
              <a:rPr lang="en-GB" sz="1700" kern="100" dirty="0">
                <a:effectLst/>
                <a:latin typeface="Calibri" panose="020F0502020204030204" pitchFamily="34" charset="0"/>
                <a:ea typeface="Aptos" panose="020B0004020202020204" pitchFamily="34" charset="0"/>
                <a:cs typeface="Calibri" panose="020F0502020204030204" pitchFamily="34" charset="0"/>
              </a:rPr>
              <a:t>Meeting with MEP </a:t>
            </a:r>
            <a:r>
              <a:rPr lang="en-GB" sz="1700" kern="100" dirty="0">
                <a:latin typeface="Calibri" panose="020F0502020204030204" pitchFamily="34" charset="0"/>
                <a:ea typeface="Aptos" panose="020B0004020202020204" pitchFamily="34" charset="0"/>
                <a:cs typeface="Calibri" panose="020F0502020204030204" pitchFamily="34" charset="0"/>
              </a:rPr>
              <a:t>Kujla</a:t>
            </a:r>
          </a:p>
          <a:p>
            <a:pPr marL="0" indent="0" algn="just">
              <a:lnSpc>
                <a:spcPct val="115000"/>
              </a:lnSpc>
              <a:spcAft>
                <a:spcPts val="800"/>
              </a:spcAft>
              <a:buNone/>
            </a:pPr>
            <a:r>
              <a:rPr lang="en-US" sz="1700" b="1" dirty="0">
                <a:latin typeface="Calibri" panose="020F0502020204030204" pitchFamily="34" charset="0"/>
                <a:cs typeface="Calibri" panose="020F0502020204030204" pitchFamily="34" charset="0"/>
              </a:rPr>
              <a:t>06/02/2025</a:t>
            </a:r>
            <a:r>
              <a:rPr lang="en-US" sz="1700" dirty="0">
                <a:latin typeface="Calibri" panose="020F0502020204030204" pitchFamily="34" charset="0"/>
                <a:cs typeface="Calibri" panose="020F0502020204030204" pitchFamily="34" charset="0"/>
              </a:rPr>
              <a:t> </a:t>
            </a:r>
            <a:r>
              <a:rPr lang="en-GB" sz="1700" kern="100" dirty="0">
                <a:effectLst/>
                <a:latin typeface="Calibri" panose="020F0502020204030204" pitchFamily="34" charset="0"/>
                <a:ea typeface="Aptos" panose="020B0004020202020204" pitchFamily="34" charset="0"/>
                <a:cs typeface="Times New Roman" panose="02020603050405020304" pitchFamily="18" charset="0"/>
              </a:rPr>
              <a:t>UEMO president Secretary General and VP </a:t>
            </a:r>
            <a:r>
              <a:rPr lang="en-GB" sz="1700" kern="100" dirty="0" err="1">
                <a:effectLst/>
                <a:latin typeface="Calibri" panose="020F0502020204030204" pitchFamily="34" charset="0"/>
                <a:ea typeface="Aptos" panose="020B0004020202020204" pitchFamily="34" charset="0"/>
                <a:cs typeface="Times New Roman" panose="02020603050405020304" pitchFamily="18" charset="0"/>
              </a:rPr>
              <a:t>Hermengildo</a:t>
            </a:r>
            <a:r>
              <a:rPr lang="en-GB" sz="1700" kern="100" dirty="0">
                <a:effectLst/>
                <a:latin typeface="Calibri" panose="020F0502020204030204" pitchFamily="34" charset="0"/>
                <a:ea typeface="Aptos" panose="020B0004020202020204" pitchFamily="34" charset="0"/>
                <a:cs typeface="Times New Roman" panose="02020603050405020304" pitchFamily="18" charset="0"/>
              </a:rPr>
              <a:t> Marcos </a:t>
            </a:r>
            <a:r>
              <a:rPr lang="en-GB" sz="1700" b="1" kern="100" dirty="0">
                <a:effectLst/>
                <a:latin typeface="Calibri" panose="020F0502020204030204" pitchFamily="34" charset="0"/>
                <a:ea typeface="Aptos" panose="020B0004020202020204" pitchFamily="34" charset="0"/>
                <a:cs typeface="Times New Roman" panose="02020603050405020304" pitchFamily="18" charset="0"/>
              </a:rPr>
              <a:t>met with the Spanish Secretary of State </a:t>
            </a:r>
            <a:r>
              <a:rPr lang="en-GB" sz="1700" kern="100" dirty="0">
                <a:effectLst/>
                <a:latin typeface="Calibri" panose="020F0502020204030204" pitchFamily="34" charset="0"/>
                <a:ea typeface="Aptos" panose="020B0004020202020204" pitchFamily="34" charset="0"/>
                <a:cs typeface="Times New Roman" panose="02020603050405020304" pitchFamily="18" charset="0"/>
              </a:rPr>
              <a:t>of Health (who is a GP) by video. </a:t>
            </a:r>
            <a:r>
              <a:rPr lang="en-GB" sz="1700" kern="100" dirty="0">
                <a:effectLst/>
                <a:latin typeface="Calibri" panose="020F0502020204030204" pitchFamily="34" charset="0"/>
                <a:ea typeface="Aptos" panose="020B0004020202020204" pitchFamily="34" charset="0"/>
                <a:cs typeface="Calibri" panose="020F0502020204030204" pitchFamily="34" charset="0"/>
              </a:rPr>
              <a:t>Discussed recognition of the specialty of GP / FM</a:t>
            </a:r>
            <a:r>
              <a:rPr lang="en-GB" sz="1700" kern="100" dirty="0">
                <a:latin typeface="Calibri" panose="020F0502020204030204" pitchFamily="34" charset="0"/>
                <a:ea typeface="Aptos" panose="020B0004020202020204" pitchFamily="34" charset="0"/>
                <a:cs typeface="Calibri" panose="020F0502020204030204" pitchFamily="34" charset="0"/>
              </a:rPr>
              <a:t> </a:t>
            </a:r>
            <a:r>
              <a:rPr lang="en-GB" sz="1700" kern="100" dirty="0">
                <a:effectLst/>
                <a:latin typeface="Calibri" panose="020F0502020204030204" pitchFamily="34" charset="0"/>
                <a:ea typeface="Aptos" panose="020B0004020202020204" pitchFamily="34" charset="0"/>
                <a:cs typeface="Times New Roman" panose="02020603050405020304" pitchFamily="18" charset="0"/>
              </a:rPr>
              <a:t>Emphasised the need for the Spanish Ministry of Health to start the notification process to the European Commission</a:t>
            </a:r>
            <a:endParaRPr lang="en-GB" sz="1700" kern="100" dirty="0">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8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Similar meetings are planned with other countries until the threshold of 11 countries is reached</a:t>
            </a:r>
            <a:endPar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lvl="0" indent="0" algn="just">
              <a:lnSpc>
                <a:spcPct val="115000"/>
              </a:lnSpc>
              <a:spcAft>
                <a:spcPts val="800"/>
              </a:spcAft>
              <a:buNone/>
            </a:pPr>
            <a:endParaRPr lang="en-GB" sz="1600" kern="100" dirty="0">
              <a:latin typeface="Calibri" panose="020F0502020204030204" pitchFamily="34" charset="0"/>
              <a:ea typeface="Aptos" panose="020B000402020202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CD2F9AA8-BA4A-3D56-EA32-CE722510C6B5}"/>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40F50721-A1E1-D1C2-0557-AC6C9AD911E5}"/>
              </a:ext>
            </a:extLst>
          </p:cNvPr>
          <p:cNvSpPr>
            <a:spLocks noGrp="1"/>
          </p:cNvSpPr>
          <p:nvPr>
            <p:ph type="sldNum" sz="quarter" idx="12"/>
          </p:nvPr>
        </p:nvSpPr>
        <p:spPr/>
        <p:txBody>
          <a:bodyPr/>
          <a:lstStyle/>
          <a:p>
            <a:fld id="{E5455C8C-243E-B844-939F-A3D7D7414336}" type="slidenum">
              <a:rPr lang="en-US" smtClean="0"/>
              <a:t>8</a:t>
            </a:fld>
            <a:endParaRPr lang="en-US"/>
          </a:p>
        </p:txBody>
      </p:sp>
    </p:spTree>
    <p:extLst>
      <p:ext uri="{BB962C8B-B14F-4D97-AF65-F5344CB8AC3E}">
        <p14:creationId xmlns:p14="http://schemas.microsoft.com/office/powerpoint/2010/main" val="223426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67479-F430-7419-BE26-A12961433F75}"/>
              </a:ext>
            </a:extLst>
          </p:cNvPr>
          <p:cNvSpPr>
            <a:spLocks noGrp="1"/>
          </p:cNvSpPr>
          <p:nvPr>
            <p:ph type="title"/>
          </p:nvPr>
        </p:nvSpPr>
        <p:spPr/>
        <p:txBody>
          <a:bodyPr/>
          <a:lstStyle/>
          <a:p>
            <a:r>
              <a:rPr lang="en-US" b="1" dirty="0"/>
              <a:t>Action Post GA - 4</a:t>
            </a:r>
          </a:p>
        </p:txBody>
      </p:sp>
      <p:sp>
        <p:nvSpPr>
          <p:cNvPr id="3" name="Content Placeholder 2">
            <a:extLst>
              <a:ext uri="{FF2B5EF4-FFF2-40B4-BE49-F238E27FC236}">
                <a16:creationId xmlns:a16="http://schemas.microsoft.com/office/drawing/2014/main" id="{AE11C7C3-069D-8246-36F5-868E85EB9AAC}"/>
              </a:ext>
            </a:extLst>
          </p:cNvPr>
          <p:cNvSpPr>
            <a:spLocks noGrp="1"/>
          </p:cNvSpPr>
          <p:nvPr>
            <p:ph idx="1"/>
          </p:nvPr>
        </p:nvSpPr>
        <p:spPr>
          <a:xfrm>
            <a:off x="838200" y="1438656"/>
            <a:ext cx="10515600" cy="4917693"/>
          </a:xfrm>
        </p:spPr>
        <p:txBody>
          <a:bodyPr>
            <a:normAutofit/>
          </a:bodyPr>
          <a:lstStyle/>
          <a:p>
            <a:pPr marL="0" indent="0" algn="just">
              <a:lnSpc>
                <a:spcPct val="115000"/>
              </a:lnSpc>
              <a:spcAft>
                <a:spcPts val="800"/>
              </a:spcAft>
              <a:buNone/>
            </a:pPr>
            <a:r>
              <a:rPr lang="en-US" sz="1600" b="1" dirty="0">
                <a:latin typeface="Calibri" panose="020F0502020204030204" pitchFamily="34" charset="0"/>
                <a:cs typeface="Calibri" panose="020F0502020204030204" pitchFamily="34" charset="0"/>
              </a:rPr>
              <a:t>20/02/2025</a:t>
            </a:r>
            <a:r>
              <a:rPr lang="en-US" sz="1600" dirty="0">
                <a:latin typeface="Calibri" panose="020F0502020204030204" pitchFamily="34" charset="0"/>
                <a:cs typeface="Calibri" panose="020F0502020204030204" pitchFamily="34" charset="0"/>
              </a:rPr>
              <a:t> </a:t>
            </a:r>
            <a:r>
              <a:rPr lang="en-GB" sz="1600" kern="100" dirty="0">
                <a:effectLst/>
                <a:latin typeface="Calibri" panose="020F0502020204030204" pitchFamily="34" charset="0"/>
                <a:ea typeface="Aptos" panose="020B0004020202020204" pitchFamily="34" charset="0"/>
                <a:cs typeface="Calibri" panose="020F0502020204030204" pitchFamily="34" charset="0"/>
              </a:rPr>
              <a:t>UEMO president  met with decision makers from XXXX concerning the notification a potential XXXX notification to the EU Commission that in XXXX GP is a specialty. XXXX has some reservations thinking that their notification may only be possible when the duration of GP training across all EU countries increases to at least 4 years, and in many countries it is still 3 years.</a:t>
            </a:r>
          </a:p>
          <a:p>
            <a:pPr marL="0" indent="0" algn="just">
              <a:buNone/>
            </a:pPr>
            <a:r>
              <a:rPr lang="en-GB" sz="18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Comment:- </a:t>
            </a:r>
            <a:r>
              <a:rPr lang="en-GB" sz="18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This position demonstrates the definition issues which bedevil European issues because it is what is in the 3 years that matters! 3 years for me was 6+ years in todays’ terms - but that was pre EWTD.</a:t>
            </a:r>
          </a:p>
          <a:p>
            <a:pPr marL="0" indent="0" algn="ctr">
              <a:buNone/>
            </a:pPr>
            <a:r>
              <a:rPr lang="en-GB" sz="2400" b="1" u="sng" kern="100" dirty="0">
                <a:solidFill>
                  <a:srgbClr val="FF0000"/>
                </a:solidFill>
                <a:latin typeface="Calibri" panose="020F0502020204030204" pitchFamily="34" charset="0"/>
                <a:ea typeface="Aptos" panose="020B0004020202020204" pitchFamily="34" charset="0"/>
                <a:cs typeface="Times New Roman" panose="02020603050405020304" pitchFamily="18" charset="0"/>
              </a:rPr>
              <a:t>L</a:t>
            </a:r>
            <a:r>
              <a:rPr lang="en-GB" sz="2400" b="1" u="sng"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ength of training must be determined from a common starting point. </a:t>
            </a:r>
          </a:p>
          <a:p>
            <a:pPr marL="0" indent="0" algn="just">
              <a:buNone/>
            </a:pPr>
            <a:r>
              <a:rPr lang="en-GB" sz="1600" kern="100" dirty="0">
                <a:latin typeface="Calibri" panose="020F0502020204030204" pitchFamily="34" charset="0"/>
                <a:ea typeface="Aptos" panose="020B0004020202020204" pitchFamily="34" charset="0"/>
                <a:cs typeface="Times New Roman" panose="02020603050405020304" pitchFamily="18" charset="0"/>
              </a:rPr>
              <a:t>(For example,</a:t>
            </a:r>
            <a:r>
              <a:rPr lang="en-GB" sz="1600" kern="100" dirty="0">
                <a:effectLst/>
                <a:latin typeface="Calibri" panose="020F0502020204030204" pitchFamily="34" charset="0"/>
                <a:ea typeface="Aptos" panose="020B0004020202020204" pitchFamily="34" charset="0"/>
                <a:cs typeface="Times New Roman" panose="02020603050405020304" pitchFamily="18" charset="0"/>
              </a:rPr>
              <a:t> UK training for GP is 3 years AFTER 7-8 years from entry to medical school or two years AFTER graduation.)</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1600" b="1" dirty="0"/>
              <a:t>11/02/2025</a:t>
            </a:r>
            <a:r>
              <a:rPr lang="en-US" sz="1600" dirty="0"/>
              <a:t> President and Secretary-General met WONCA Europe and EURACT  European Forum for Primary Care Education</a:t>
            </a:r>
          </a:p>
          <a:p>
            <a:pPr marL="0" indent="0">
              <a:buNone/>
            </a:pPr>
            <a:r>
              <a:rPr lang="en-US" sz="1600" b="1" dirty="0"/>
              <a:t>11/02/2025</a:t>
            </a:r>
            <a:r>
              <a:rPr lang="en-US" sz="1600" dirty="0"/>
              <a:t> Meeting with MEP Jerkovic vice chair SANT and Lorena Boix Dep Director DG Sante</a:t>
            </a:r>
          </a:p>
          <a:p>
            <a:pPr marL="0" indent="0">
              <a:buNone/>
            </a:pPr>
            <a:r>
              <a:rPr lang="en-US" sz="1600" b="1" dirty="0"/>
              <a:t>11/02/2025 </a:t>
            </a:r>
            <a:r>
              <a:rPr lang="en-US" sz="1600" dirty="0"/>
              <a:t>UEMO received applications for membership from Montenegro Bosnia and Kosovo</a:t>
            </a:r>
          </a:p>
          <a:p>
            <a:pPr marL="0" indent="0">
              <a:buNone/>
            </a:pPr>
            <a:endParaRPr lang="en-US" sz="1600" b="1"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3B511311-9836-AD0B-329E-7FEB40BC6BB8}"/>
              </a:ext>
            </a:extLst>
          </p:cNvPr>
          <p:cNvSpPr>
            <a:spLocks noGrp="1"/>
          </p:cNvSpPr>
          <p:nvPr>
            <p:ph type="ftr" sz="quarter" idx="11"/>
          </p:nvPr>
        </p:nvSpPr>
        <p:spPr/>
        <p:txBody>
          <a:bodyPr/>
          <a:lstStyle/>
          <a:p>
            <a:r>
              <a:rPr lang="en-US"/>
              <a:t>20250426 report to UEMS www.uemo.eu    peter.holden28@btinternet.com</a:t>
            </a:r>
          </a:p>
        </p:txBody>
      </p:sp>
      <p:sp>
        <p:nvSpPr>
          <p:cNvPr id="5" name="Slide Number Placeholder 4">
            <a:extLst>
              <a:ext uri="{FF2B5EF4-FFF2-40B4-BE49-F238E27FC236}">
                <a16:creationId xmlns:a16="http://schemas.microsoft.com/office/drawing/2014/main" id="{A367D4A6-3B9B-D6DC-4353-95E1F4FE019F}"/>
              </a:ext>
            </a:extLst>
          </p:cNvPr>
          <p:cNvSpPr>
            <a:spLocks noGrp="1"/>
          </p:cNvSpPr>
          <p:nvPr>
            <p:ph type="sldNum" sz="quarter" idx="12"/>
          </p:nvPr>
        </p:nvSpPr>
        <p:spPr/>
        <p:txBody>
          <a:bodyPr/>
          <a:lstStyle/>
          <a:p>
            <a:fld id="{E5455C8C-243E-B844-939F-A3D7D7414336}" type="slidenum">
              <a:rPr lang="en-US" smtClean="0"/>
              <a:t>9</a:t>
            </a:fld>
            <a:endParaRPr lang="en-US"/>
          </a:p>
        </p:txBody>
      </p:sp>
    </p:spTree>
    <p:extLst>
      <p:ext uri="{BB962C8B-B14F-4D97-AF65-F5344CB8AC3E}">
        <p14:creationId xmlns:p14="http://schemas.microsoft.com/office/powerpoint/2010/main" val="2280920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3bd27bf-f23a-4764-ba48-893866d47e01">
      <Terms xmlns="http://schemas.microsoft.com/office/infopath/2007/PartnerControls"/>
    </lcf76f155ced4ddcb4097134ff3c332f>
    <TaxCatchAll xmlns="cd7455a3-4a59-4a73-9e70-409757b3c8a1" xsi:nil="true"/>
  </documentManagement>
</p:properties>
</file>

<file path=customXml/itemProps1.xml><?xml version="1.0" encoding="utf-8"?>
<ds:datastoreItem xmlns:ds="http://schemas.openxmlformats.org/officeDocument/2006/customXml" ds:itemID="{68E8EE06-0A1D-4975-B50A-002F181B07B3}"/>
</file>

<file path=customXml/itemProps2.xml><?xml version="1.0" encoding="utf-8"?>
<ds:datastoreItem xmlns:ds="http://schemas.openxmlformats.org/officeDocument/2006/customXml" ds:itemID="{B3A922D3-4866-4A03-BE03-E4EEE0266AE3}"/>
</file>

<file path=customXml/itemProps3.xml><?xml version="1.0" encoding="utf-8"?>
<ds:datastoreItem xmlns:ds="http://schemas.openxmlformats.org/officeDocument/2006/customXml" ds:itemID="{85C24DB8-A426-4F86-BBD7-EC491412246F}"/>
</file>

<file path=docProps/app.xml><?xml version="1.0" encoding="utf-8"?>
<Properties xmlns="http://schemas.openxmlformats.org/officeDocument/2006/extended-properties" xmlns:vt="http://schemas.openxmlformats.org/officeDocument/2006/docPropsVTypes">
  <TotalTime>370</TotalTime>
  <Words>2573</Words>
  <Application>Microsoft Macintosh PowerPoint</Application>
  <PresentationFormat>Widescreen</PresentationFormat>
  <Paragraphs>208</Paragraphs>
  <Slides>16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Aptos Display</vt:lpstr>
      <vt:lpstr>Arial</vt:lpstr>
      <vt:lpstr>Calibri</vt:lpstr>
      <vt:lpstr>Gadugi</vt:lpstr>
      <vt:lpstr>Helvetica</vt:lpstr>
      <vt:lpstr>Times New Roman</vt:lpstr>
      <vt:lpstr>Office Theme</vt:lpstr>
      <vt:lpstr>PowerPoint Presentation</vt:lpstr>
      <vt:lpstr>UEMO report to UEMS </vt:lpstr>
      <vt:lpstr>Progress report</vt:lpstr>
      <vt:lpstr> </vt:lpstr>
      <vt:lpstr>Reminder of current UEMO work themes</vt:lpstr>
      <vt:lpstr>Actions post GA - 1</vt:lpstr>
      <vt:lpstr>Actions Post GA - 2</vt:lpstr>
      <vt:lpstr>Actions Post GA - 3</vt:lpstr>
      <vt:lpstr>Action Post GA - 4</vt:lpstr>
      <vt:lpstr>Actions Post GA-5</vt:lpstr>
      <vt:lpstr>Physician Assistants - the continuing threat -1</vt:lpstr>
      <vt:lpstr>Physician Assistants 2 </vt:lpstr>
      <vt:lpstr>Physician Assistants 3 – WMA draft resolution</vt:lpstr>
      <vt:lpstr>Summary</vt:lpstr>
      <vt:lpstr>Peter Holden contact details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Peter Holden</dc:creator>
  <cp:lastModifiedBy>Peter Holden</cp:lastModifiedBy>
  <cp:revision>20</cp:revision>
  <dcterms:created xsi:type="dcterms:W3CDTF">2024-10-17T14:32:04Z</dcterms:created>
  <dcterms:modified xsi:type="dcterms:W3CDTF">2025-04-26T10:41:08Z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0x0101004194900BABD61B4BAC2F245EDF4ED39E</vt:lpwstr>
  </property>
</Properties>
</file>