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0" r:id="rId3"/>
    <p:sldId id="275" r:id="rId4"/>
    <p:sldId id="260" r:id="rId5"/>
    <p:sldId id="270" r:id="rId6"/>
    <p:sldId id="280" r:id="rId7"/>
    <p:sldId id="269" r:id="rId8"/>
    <p:sldId id="283" r:id="rId9"/>
    <p:sldId id="284" r:id="rId10"/>
    <p:sldId id="288" r:id="rId11"/>
    <p:sldId id="289" r:id="rId12"/>
    <p:sldId id="291" r:id="rId13"/>
    <p:sldId id="293" r:id="rId14"/>
    <p:sldId id="299" r:id="rId15"/>
    <p:sldId id="297" r:id="rId16"/>
    <p:sldId id="300" r:id="rId17"/>
    <p:sldId id="30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25"/>
    <a:srgbClr val="004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1"/>
  </p:normalViewPr>
  <p:slideViewPr>
    <p:cSldViewPr snapToGrid="0" showGuides="1">
      <p:cViewPr varScale="1">
        <p:scale>
          <a:sx n="110" d="100"/>
          <a:sy n="110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3304A-696A-4543-AA1A-A131F778D0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D212C-969F-45E6-9F28-9E6C186FB6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41426-228E-409F-BC05-B3E3AED646CA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E55B0-7BF8-4E56-B93B-14FD8E8308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20C8E-F03C-4725-90B4-5B37431919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A1A58-5BFD-4A07-97E8-DC343EA412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4BC5-1C56-864B-A585-44059F44E14A}" type="datetimeFigureOut">
              <a:rPr lang="en-BE" smtClean="0"/>
              <a:t>4/19/25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CC1E5-F31C-2F49-9090-836CFB006A46}" type="slidenum">
              <a:rPr lang="en-BE" smtClean="0"/>
              <a:t>‹nº›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493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4178E-07D1-6D46-A8E0-5CF2060EE147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2495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A4278-E82B-49BF-B95A-2E8F30633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6E0EF-8AE3-4710-93FF-3DB585841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C99EE-55FB-4734-A222-A3FF0749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D47D2-1F41-42BA-94BE-945AD7ED9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CE35E-A793-4044-9431-27E5109F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9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65F08-5F14-4F8C-BB8C-866B86A1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46C4B-0ADA-4E90-889A-9C452086A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5FB40-321C-4192-A91C-7D0D6A67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D26B3-D5AE-4B90-B414-EDC99FABB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1DA44-80DF-4098-BD6F-CC17DBA2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3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462AF-0906-4B74-AD83-EAE12AA77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08E41-907C-40DD-A9C3-C6D7ED120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C588-6AE7-43B5-BF51-B95CCADB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6DBF-B299-4517-9397-0526BE851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1B493-E48F-4870-89CC-6A69A442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3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1955-C5C0-4C73-8ED7-307476A0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05A6-663B-4B10-8DA8-EF2A2B68F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227B-C2F9-4D58-ACA5-A56334B3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B7FD2-6CFC-48B0-9BE0-BB37A451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D2C0F-5106-457A-8F83-43A2E242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AAB0E-DBD7-4132-80DB-8A662043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FEFA-2F4E-48D9-BD66-55EF1395D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14E84-E637-4D6A-B7BD-A3E2C6F4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3CB2F-9C64-46B2-BCFD-7830E1B0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3AF37-A788-4C52-86AC-46B78E16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98757-7977-4FC1-8ADC-D289AE36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B921A-061C-4541-84C5-2ABBE97F1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06CDD-6E20-4F5F-A2E6-B36EF6128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D026F-EE97-40BC-BCB3-F046C93C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9C9CD-D2D7-4640-9204-1A43DB26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F3DAF-74F3-4923-9FD6-6ECD62CD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7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AE86-254D-4148-9D3D-DE2FD68B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DF6B9-C29C-4E9E-8F09-8E37635D8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B88AD-D85F-44B9-85F0-5C3CE353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2695C-1174-4C46-8A12-38F01FA3F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8ED00-0C21-4081-9F09-133916D64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E8529A-4E69-4321-9AA4-E65FDA514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8CF209-F829-48AD-B4C2-2BD171F0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C3DD6-887A-42BE-8E1C-15A78525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045B-A438-40A4-B031-6BC32E98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E8262-D495-48D5-A94E-F761A07C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80812-920B-4CF4-8FA2-221E65868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458D8-0A0D-4165-B152-B99CE090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4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C71C5A-EADB-4B8E-8310-9AB2AB98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F66D18-CBB6-4A03-8900-93B7E4EC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C3429-CC74-4E58-966A-AE1C6C4DD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0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F339-F1B0-4833-98D4-757C6B65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C93E-BC6B-4B4D-B487-BB13664C5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74718-52D3-47C3-9037-28245B7F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51ABA-C312-4AAC-9F19-9CD6CE11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F368D-0AA6-44A2-8600-74D15A06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37327-ABAB-4414-B27F-456800167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50D1E-D6E6-4145-AD7A-08DF6D50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303C-C1CA-4E00-AEC4-89C05E777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04993-3CEC-414E-A4DB-75E543A67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7ADB8-D2ED-4BF1-B11A-69730B45C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B31F-E540-44C3-BA05-565BF143ADB7}" type="datetimeFigureOut">
              <a:rPr lang="en-US" smtClean="0"/>
              <a:t>4/19/25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60E2F-42B1-40E1-ACE3-947AC3B0E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E9CD9E-C804-4751-BEC2-72377290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C771-0BD7-4F71-A987-B49A4775DB9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1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EB92D-97F9-44E9-814D-83D0C79F8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30" y="89940"/>
            <a:ext cx="11353800" cy="1646238"/>
          </a:xfrm>
          <a:prstGeom prst="rect">
            <a:avLst/>
          </a:prstGeom>
          <a:solidFill>
            <a:srgbClr val="00418C">
              <a:alpha val="95000"/>
            </a:srgbClr>
          </a:solidFill>
          <a:effectLst>
            <a:softEdge rad="12700"/>
          </a:effectLst>
        </p:spPr>
        <p:txBody>
          <a:bodyPr vert="horz" lIns="104400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AEFB4-0EC9-4F58-B831-1D28A8101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0970" y="1825625"/>
            <a:ext cx="9681030" cy="435133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23D2-1F02-44E5-90F4-2C45D0207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466177" y="3849611"/>
            <a:ext cx="34773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>
                <a:solidFill>
                  <a:srgbClr val="00418C"/>
                </a:solidFill>
              </a:defRPr>
            </a:lvl1pPr>
          </a:lstStyle>
          <a:p>
            <a:fld id="{F4A969FF-83A8-4615-A247-4E60E5F50D9B}" type="datetime3">
              <a:rPr lang="en-US" smtClean="0"/>
              <a:pPr/>
              <a:t>19 April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A554A-3900-4A00-87BB-23D7E672A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0970" y="6356350"/>
            <a:ext cx="564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C6950-B636-4BBE-9F8A-5504E81A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D7C771-0BD7-4F71-A987-B49A4775DB9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DE25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1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41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41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1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18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t@aemh-eacl.org" TargetMode="External"/><Relationship Id="rId2" Type="http://schemas.openxmlformats.org/officeDocument/2006/relationships/hyperlink" Target="https://aemh-eacl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channel/UC7J7Jgb7dzGTszQCFF3CMe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4D61-F5B0-4B94-B90E-F321DB39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8020"/>
          </a:xfrm>
        </p:spPr>
        <p:txBody>
          <a:bodyPr>
            <a:normAutofit/>
          </a:bodyPr>
          <a:lstStyle/>
          <a:p>
            <a:r>
              <a:rPr lang="en-US" sz="5400" dirty="0"/>
              <a:t>AEMH updates 2025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E3FD66-2B7C-9445-A03F-5F386F6CCA8E}"/>
              </a:ext>
            </a:extLst>
          </p:cNvPr>
          <p:cNvSpPr txBox="1">
            <a:spLocks/>
          </p:cNvSpPr>
          <p:nvPr/>
        </p:nvSpPr>
        <p:spPr>
          <a:xfrm>
            <a:off x="5791575" y="5751835"/>
            <a:ext cx="6543810" cy="744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Jo</a:t>
            </a:r>
            <a:r>
              <a:rPr lang="de-DE" sz="2400" b="1" dirty="0" err="1"/>
              <a:t>ã</a:t>
            </a:r>
            <a:r>
              <a:rPr lang="en-US" sz="2400" dirty="0"/>
              <a:t>o de Deus</a:t>
            </a:r>
          </a:p>
          <a:p>
            <a:r>
              <a:rPr lang="en-US" sz="2400" dirty="0"/>
              <a:t>AEMH President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A6EA42-4CF0-C340-BD52-89769F73B38B}"/>
              </a:ext>
            </a:extLst>
          </p:cNvPr>
          <p:cNvSpPr txBox="1">
            <a:spLocks/>
          </p:cNvSpPr>
          <p:nvPr/>
        </p:nvSpPr>
        <p:spPr>
          <a:xfrm>
            <a:off x="7726017" y="5976731"/>
            <a:ext cx="4359966" cy="744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178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347134"/>
            <a:ext cx="11874598" cy="13890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Academy of Clinical Leadership – fourth candidate assessment session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D0AC-8732-B045-8DC0-88B2148B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970" y="1705340"/>
            <a:ext cx="9681030" cy="49261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22 September 2023 – Brussels, Belgium 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50826-D3B6-72B1-0A9E-2070A028FA99}"/>
              </a:ext>
            </a:extLst>
          </p:cNvPr>
          <p:cNvSpPr txBox="1"/>
          <p:nvPr/>
        </p:nvSpPr>
        <p:spPr>
          <a:xfrm>
            <a:off x="122980" y="2108679"/>
            <a:ext cx="3658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 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endParaRPr lang="x-none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</a:t>
            </a:r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x-none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25A0D-C068-71F4-F47F-A92E0012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60754" y="2198584"/>
            <a:ext cx="3494562" cy="4659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08A4D-434C-B754-1BD0-C8FB25A01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5316" y="2198584"/>
            <a:ext cx="3494562" cy="4659416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73EF66A-E75F-7E54-3991-76EB0A057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435"/>
            <a:ext cx="5160754" cy="387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9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347134"/>
            <a:ext cx="11874598" cy="13890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Academy of Clinical Leadership – fifth candidate assessment session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D0AC-8732-B045-8DC0-88B2148B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970" y="1705340"/>
            <a:ext cx="9681030" cy="49261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7 March 2024 – Brussels, Belgium 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50826-D3B6-72B1-0A9E-2070A028FA99}"/>
              </a:ext>
            </a:extLst>
          </p:cNvPr>
          <p:cNvSpPr txBox="1"/>
          <p:nvPr/>
        </p:nvSpPr>
        <p:spPr>
          <a:xfrm>
            <a:off x="152960" y="2432576"/>
            <a:ext cx="3658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- 4 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endParaRPr lang="x-none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</a:t>
            </a:r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x-none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E25A0D-C068-71F4-F47F-A92E0012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54825" y="3642172"/>
            <a:ext cx="4237174" cy="3177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08A4D-434C-B754-1BD0-C8FB25A01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3431" y="2722821"/>
            <a:ext cx="4194287" cy="314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EF66A-E75F-7E54-3991-76EB0A057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12286"/>
            <a:ext cx="4194285" cy="314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medical department&#10;&#10;Description automatically generated">
            <a:extLst>
              <a:ext uri="{FF2B5EF4-FFF2-40B4-BE49-F238E27FC236}">
                <a16:creationId xmlns:a16="http://schemas.microsoft.com/office/drawing/2014/main" id="{63E082E2-E85C-6124-B538-467CADF19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27" y="332411"/>
            <a:ext cx="11044146" cy="6193177"/>
          </a:xfrm>
        </p:spPr>
      </p:pic>
    </p:spTree>
    <p:extLst>
      <p:ext uri="{BB962C8B-B14F-4D97-AF65-F5344CB8AC3E}">
        <p14:creationId xmlns:p14="http://schemas.microsoft.com/office/powerpoint/2010/main" val="2829428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CA67-D1C4-E11A-C59A-38B11037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940"/>
            <a:ext cx="11353800" cy="1646238"/>
          </a:xfrm>
        </p:spPr>
        <p:txBody>
          <a:bodyPr>
            <a:normAutofit/>
          </a:bodyPr>
          <a:lstStyle/>
          <a:p>
            <a:pPr algn="ctr"/>
            <a:r>
              <a:rPr lang="en-BE" sz="5400" dirty="0"/>
              <a:t>CV Evaluation : </a:t>
            </a:r>
            <a:br>
              <a:rPr lang="en-BE" sz="5400" dirty="0"/>
            </a:br>
            <a:r>
              <a:rPr lang="en-BE" sz="5400" dirty="0"/>
              <a:t>leadership skills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9874-27D3-5445-7829-94AF91A38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Experience, capacity and ability to manage teams;</a:t>
            </a:r>
            <a:endParaRPr lang="en-BE" sz="4000" b="1" dirty="0"/>
          </a:p>
          <a:p>
            <a:r>
              <a:rPr lang="en-BE" sz="4000" b="1" dirty="0"/>
              <a:t>Experience, capacity and ability to manage services;</a:t>
            </a:r>
          </a:p>
          <a:p>
            <a:r>
              <a:rPr lang="en-BE" sz="4000" b="1" dirty="0"/>
              <a:t>Experience, capacity and ability to manage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18104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CF0F-7526-A55B-8488-4EB18097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European Academy of </a:t>
            </a:r>
            <a:br>
              <a:rPr lang="en-US" dirty="0"/>
            </a:br>
            <a:r>
              <a:rPr lang="en-US" dirty="0"/>
              <a:t>Clinical Leadership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74809-EDF8-81A7-3887-4F572EE06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05" y="1825625"/>
            <a:ext cx="1062789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BE" sz="4800" b="1" dirty="0"/>
          </a:p>
          <a:p>
            <a:pPr marL="0" indent="0">
              <a:buNone/>
            </a:pPr>
            <a:r>
              <a:rPr lang="pt-PT" sz="4800" b="1" dirty="0" err="1">
                <a:solidFill>
                  <a:srgbClr val="C00000"/>
                </a:solidFill>
              </a:rPr>
              <a:t>Almost</a:t>
            </a:r>
            <a:r>
              <a:rPr lang="pt-PT" sz="4800" b="1" dirty="0">
                <a:solidFill>
                  <a:srgbClr val="C00000"/>
                </a:solidFill>
              </a:rPr>
              <a:t> 10</a:t>
            </a:r>
            <a:r>
              <a:rPr lang="en-BE" sz="4800" b="1">
                <a:solidFill>
                  <a:srgbClr val="C00000"/>
                </a:solidFill>
              </a:rPr>
              <a:t>0 </a:t>
            </a:r>
            <a:r>
              <a:rPr lang="pt-PT" sz="4800" b="1" dirty="0" err="1">
                <a:solidFill>
                  <a:srgbClr val="C00000"/>
                </a:solidFill>
              </a:rPr>
              <a:t>fellows</a:t>
            </a:r>
            <a:r>
              <a:rPr lang="en-BE" sz="4800" b="1">
                <a:solidFill>
                  <a:srgbClr val="C00000"/>
                </a:solidFill>
              </a:rPr>
              <a:t> </a:t>
            </a:r>
            <a:r>
              <a:rPr lang="en-BE" sz="4800" b="1" dirty="0">
                <a:solidFill>
                  <a:srgbClr val="C00000"/>
                </a:solidFill>
              </a:rPr>
              <a:t>from 11 countries:</a:t>
            </a:r>
          </a:p>
          <a:p>
            <a:pPr marL="0" indent="0" algn="ctr">
              <a:buNone/>
            </a:pPr>
            <a:r>
              <a:rPr lang="en-BE" sz="4800" b="1" dirty="0">
                <a:solidFill>
                  <a:srgbClr val="C00000"/>
                </a:solidFill>
              </a:rPr>
              <a:t>EACL fellows: </a:t>
            </a:r>
          </a:p>
          <a:p>
            <a:pPr marL="0" indent="0" algn="ctr">
              <a:buNone/>
            </a:pPr>
            <a:endParaRPr lang="en-BE" sz="4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C00000"/>
                </a:solidFill>
              </a:rPr>
              <a:t>https://</a:t>
            </a:r>
            <a:r>
              <a:rPr lang="en-GB" sz="4800" b="1" dirty="0" err="1">
                <a:solidFill>
                  <a:srgbClr val="C00000"/>
                </a:solidFill>
              </a:rPr>
              <a:t>aemh-eacl.org</a:t>
            </a:r>
            <a:r>
              <a:rPr lang="en-GB" sz="4800" b="1" dirty="0">
                <a:solidFill>
                  <a:srgbClr val="C00000"/>
                </a:solidFill>
              </a:rPr>
              <a:t>/</a:t>
            </a:r>
            <a:r>
              <a:rPr lang="en-GB" sz="4800" b="1" dirty="0" err="1">
                <a:solidFill>
                  <a:srgbClr val="C00000"/>
                </a:solidFill>
              </a:rPr>
              <a:t>eacl</a:t>
            </a:r>
            <a:r>
              <a:rPr lang="en-GB" sz="4800" b="1" dirty="0">
                <a:solidFill>
                  <a:srgbClr val="C00000"/>
                </a:solidFill>
              </a:rPr>
              <a:t>-fellows/</a:t>
            </a:r>
            <a:endParaRPr lang="en-BE" sz="4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BE" sz="4800" b="1" dirty="0"/>
          </a:p>
          <a:p>
            <a:pPr marL="0" indent="0">
              <a:buNone/>
            </a:pPr>
            <a:endParaRPr lang="en-BE" sz="4800" b="1" dirty="0"/>
          </a:p>
        </p:txBody>
      </p:sp>
    </p:spTree>
    <p:extLst>
      <p:ext uri="{BB962C8B-B14F-4D97-AF65-F5344CB8AC3E}">
        <p14:creationId xmlns:p14="http://schemas.microsoft.com/office/powerpoint/2010/main" val="357697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347134"/>
            <a:ext cx="11874598" cy="13890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Academy of Clinical Leadership – future assessment sessions -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643C20-42EF-0048-2711-74948DE7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970" y="1825624"/>
            <a:ext cx="9681030" cy="468524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900" b="1" dirty="0">
                <a:latin typeface="Arial Black" panose="020B0A04020102020204" pitchFamily="34" charset="0"/>
              </a:rPr>
              <a:t>More information and application documents to be found on the EACL website:</a:t>
            </a:r>
          </a:p>
          <a:p>
            <a:pPr marL="914400" lvl="2" indent="0">
              <a:buNone/>
            </a:pPr>
            <a:endParaRPr lang="en-US" sz="1600" b="1" dirty="0">
              <a:latin typeface="Arial Black" panose="020B0A04020102020204" pitchFamily="34" charset="0"/>
            </a:endParaRPr>
          </a:p>
          <a:p>
            <a:pPr marL="914400" lvl="2" indent="0" algn="ctr">
              <a:buNone/>
            </a:pPr>
            <a:r>
              <a:rPr lang="en-US" sz="4400" b="1" dirty="0">
                <a:latin typeface="Arial Black" panose="020B0A04020102020204" pitchFamily="34" charset="0"/>
                <a:hlinkClick r:id="rId2"/>
              </a:rPr>
              <a:t>https://aemh-eacl.org/</a:t>
            </a:r>
            <a:endParaRPr lang="en-US" sz="4400" b="1" dirty="0">
              <a:latin typeface="Arial Black" panose="020B0A04020102020204" pitchFamily="34" charset="0"/>
            </a:endParaRPr>
          </a:p>
          <a:p>
            <a:pPr marL="914400" lvl="2" indent="0" algn="ctr">
              <a:buNone/>
            </a:pPr>
            <a:endParaRPr lang="en-US" sz="4400" b="1" dirty="0">
              <a:latin typeface="Arial Black" panose="020B0A04020102020204" pitchFamily="34" charset="0"/>
            </a:endParaRPr>
          </a:p>
          <a:p>
            <a:pPr marL="914400" lvl="2" indent="0" algn="ctr">
              <a:buNone/>
            </a:pPr>
            <a:r>
              <a:rPr lang="en-US" sz="3900" b="1" dirty="0">
                <a:latin typeface="Arial Black" panose="020B0A04020102020204" pitchFamily="34" charset="0"/>
              </a:rPr>
              <a:t>or contact</a:t>
            </a:r>
          </a:p>
          <a:p>
            <a:pPr marL="914400" lvl="2" indent="0" algn="ctr">
              <a:buNone/>
            </a:pPr>
            <a:r>
              <a:rPr lang="en-US" sz="3200" b="1" dirty="0">
                <a:latin typeface="Arial Black" panose="020B0A04020102020204" pitchFamily="34" charset="0"/>
              </a:rPr>
              <a:t> </a:t>
            </a:r>
          </a:p>
          <a:p>
            <a:pPr marL="914400" lvl="2" indent="0" algn="ctr">
              <a:buNone/>
            </a:pPr>
            <a:r>
              <a:rPr lang="en-US" sz="4400" b="1" dirty="0">
                <a:latin typeface="Arial Black" panose="020B0A04020102020204" pitchFamily="34" charset="0"/>
                <a:hlinkClick r:id="rId3"/>
              </a:rPr>
              <a:t>secretariat@aemh-eacl.org</a:t>
            </a:r>
            <a:r>
              <a:rPr lang="en-US" sz="4400" b="1" dirty="0">
                <a:latin typeface="Arial Black" panose="020B0A04020102020204" pitchFamily="34" charset="0"/>
              </a:rPr>
              <a:t>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5344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413FB-4667-A9EE-CF87-B5889F37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E" dirty="0"/>
              <a:t>AEMH-FEMS Joint GA, 10-11 May, </a:t>
            </a:r>
            <a:br>
              <a:rPr lang="en-BE" dirty="0"/>
            </a:br>
            <a:r>
              <a:rPr lang="en-BE" dirty="0"/>
              <a:t>Berlin, Germany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3624A-21CD-39A8-0DD0-1FB4F656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New AEMH board elected for the period 2025-2027:</a:t>
            </a:r>
          </a:p>
          <a:p>
            <a:pPr marL="0" indent="0">
              <a:buNone/>
            </a:pPr>
            <a:endParaRPr lang="en-BE" dirty="0"/>
          </a:p>
          <a:p>
            <a:pPr lvl="1"/>
            <a:r>
              <a:rPr lang="de-DE" sz="2600" b="1" dirty="0">
                <a:solidFill>
                  <a:schemeClr val="accent1"/>
                </a:solidFill>
              </a:rPr>
              <a:t>João </a:t>
            </a:r>
            <a:r>
              <a:rPr lang="en-BE" sz="2600" b="1" dirty="0">
                <a:solidFill>
                  <a:schemeClr val="accent1"/>
                </a:solidFill>
              </a:rPr>
              <a:t>de Deus (president) - Portugal</a:t>
            </a:r>
          </a:p>
          <a:p>
            <a:pPr lvl="1"/>
            <a:r>
              <a:rPr lang="en-BE" sz="2600" b="1" dirty="0">
                <a:solidFill>
                  <a:schemeClr val="accent1"/>
                </a:solidFill>
              </a:rPr>
              <a:t>Sergio Bovenga (1st vice-president) - Italy</a:t>
            </a:r>
          </a:p>
          <a:p>
            <a:pPr lvl="1"/>
            <a:r>
              <a:rPr lang="en-BE" sz="2600" b="1" dirty="0">
                <a:solidFill>
                  <a:schemeClr val="accent1"/>
                </a:solidFill>
              </a:rPr>
              <a:t>Konstantinos Koumakis (2nd vice-president) - Greece</a:t>
            </a:r>
          </a:p>
          <a:p>
            <a:pPr lvl="1"/>
            <a:r>
              <a:rPr lang="en-BE" sz="2600" b="1" dirty="0">
                <a:solidFill>
                  <a:schemeClr val="accent1"/>
                </a:solidFill>
              </a:rPr>
              <a:t>Clarisse Joaquim (3rd vice-president) - France</a:t>
            </a:r>
          </a:p>
          <a:p>
            <a:pPr lvl="1"/>
            <a:r>
              <a:rPr lang="en-BE" sz="2600" b="1" dirty="0">
                <a:solidFill>
                  <a:schemeClr val="accent1"/>
                </a:solidFill>
              </a:rPr>
              <a:t>Pierre Maldague (treasurer) </a:t>
            </a:r>
            <a:r>
              <a:rPr lang="en-BE" sz="2600" b="1">
                <a:solidFill>
                  <a:schemeClr val="accent1"/>
                </a:solidFill>
              </a:rPr>
              <a:t>– Belgi</a:t>
            </a:r>
            <a:r>
              <a:rPr lang="pt-PT" sz="2600" b="1" dirty="0">
                <a:solidFill>
                  <a:schemeClr val="accent1"/>
                </a:solidFill>
              </a:rPr>
              <a:t>um</a:t>
            </a:r>
            <a:endParaRPr lang="en-BE" sz="2600" b="1" dirty="0">
              <a:solidFill>
                <a:schemeClr val="accent1"/>
              </a:solidFill>
            </a:endParaRPr>
          </a:p>
          <a:p>
            <a:pPr lvl="1"/>
            <a:r>
              <a:rPr lang="en-BE" sz="2600" b="1" dirty="0">
                <a:solidFill>
                  <a:schemeClr val="accent1"/>
                </a:solidFill>
              </a:rPr>
              <a:t>Erich-Theo Merholz (past president) - Germany</a:t>
            </a:r>
          </a:p>
        </p:txBody>
      </p:sp>
    </p:spTree>
    <p:extLst>
      <p:ext uri="{BB962C8B-B14F-4D97-AF65-F5344CB8AC3E}">
        <p14:creationId xmlns:p14="http://schemas.microsoft.com/office/powerpoint/2010/main" val="359069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3478-2BA0-75AA-672D-CBC0B159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BE" dirty="0"/>
              <a:t>AEMH GA 2025 – Rome, Italy</a:t>
            </a:r>
            <a:br>
              <a:rPr lang="en-BE" dirty="0"/>
            </a:br>
            <a:r>
              <a:rPr lang="en-BE" dirty="0"/>
              <a:t>hosted by FNOMCeo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2BD9F-AC7A-D15B-ADD1-D66E6B83D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/>
              <a:t>P</a:t>
            </a:r>
            <a:r>
              <a:rPr lang="en-BE" b="1" dirty="0"/>
              <a:t>receded by a conference on - </a:t>
            </a:r>
            <a:r>
              <a:rPr lang="en-GB" b="1" i="1" dirty="0">
                <a:effectLst/>
                <a:ea typeface="Calibri" panose="020F0502020204030204" pitchFamily="34" charset="0"/>
              </a:rPr>
              <a:t>Artificial Intelligence, Augmented Reality, Metaverse: Impact on Medicine and the Medical Profession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effectLst/>
                <a:ea typeface="Calibri" panose="020F0502020204030204" pitchFamily="34" charset="0"/>
              </a:rPr>
              <a:t>Proposal to have 2 GAs a year as the other EMOs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1" dirty="0">
                <a:ea typeface="Calibri" panose="020F0502020204030204" pitchFamily="34" charset="0"/>
              </a:rPr>
              <a:t>2 working groups on: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Strategic management of hospital crises</a:t>
            </a:r>
            <a:r>
              <a:rPr lang="en-BE" sz="2600" b="1">
                <a:solidFill>
                  <a:schemeClr val="tx2"/>
                </a:solidFill>
                <a:effectLst/>
              </a:rPr>
              <a:t> (</a:t>
            </a:r>
            <a:r>
              <a:rPr lang="pt-PT" sz="2600" b="1" dirty="0">
                <a:solidFill>
                  <a:schemeClr val="tx2"/>
                </a:solidFill>
                <a:effectLst/>
              </a:rPr>
              <a:t>c</a:t>
            </a:r>
            <a:r>
              <a:rPr lang="en-BE" sz="2600" b="1">
                <a:solidFill>
                  <a:schemeClr val="tx2"/>
                </a:solidFill>
                <a:effectLst/>
              </a:rPr>
              <a:t>haired </a:t>
            </a:r>
            <a:r>
              <a:rPr lang="en-BE" sz="2600" b="1" dirty="0">
                <a:solidFill>
                  <a:schemeClr val="tx2"/>
                </a:solidFill>
                <a:effectLst/>
              </a:rPr>
              <a:t>by Dr Clarisse Joachim)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600" b="1" i="1" dirty="0">
                <a:solidFill>
                  <a:schemeClr val="tx2"/>
                </a:solidFill>
                <a:effectLst/>
              </a:rPr>
              <a:t>Q</a:t>
            </a:r>
            <a:r>
              <a:rPr lang="en-BE" sz="2600" b="1" i="1" dirty="0">
                <a:solidFill>
                  <a:schemeClr val="tx2"/>
                </a:solidFill>
                <a:effectLst/>
              </a:rPr>
              <a:t>uality of life of hospital doctors (chaired by Dr Pierre Maldague)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BE" b="1" i="1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b="1" i="1" dirty="0">
              <a:effectLst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BE" dirty="0">
              <a:effectLst/>
              <a:ea typeface="Calibri" panose="020F0502020204030204" pitchFamily="34" charset="0"/>
            </a:endParaRPr>
          </a:p>
          <a:p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389605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25EA5D-056F-C540-B2FA-12E4AAA39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361" y="1963143"/>
            <a:ext cx="11358493" cy="2487516"/>
          </a:xfrm>
        </p:spPr>
        <p:txBody>
          <a:bodyPr>
            <a:normAutofit fontScale="90000"/>
          </a:bodyPr>
          <a:lstStyle>
            <a:lvl1pPr>
              <a:defRPr sz="5400"/>
            </a:lvl1pPr>
          </a:lstStyle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Thank you for your attention!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7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4D61-F5B0-4B94-B90E-F321DB39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European Academy of </a:t>
            </a:r>
            <a:br>
              <a:rPr lang="en-US" dirty="0"/>
            </a:br>
            <a:r>
              <a:rPr lang="en-US" dirty="0"/>
              <a:t>Clinical Leadership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2B576-71BD-410F-9DF7-0B521C998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1485"/>
            <a:ext cx="9448800" cy="1655762"/>
          </a:xfrm>
        </p:spPr>
        <p:txBody>
          <a:bodyPr>
            <a:normAutofit/>
          </a:bodyPr>
          <a:lstStyle/>
          <a:p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4000" b="1" dirty="0">
                <a:latin typeface="Arial Black" panose="020B0A04020102020204" pitchFamily="34" charset="0"/>
              </a:rPr>
              <a:t>- from an idea to a joint project -</a:t>
            </a:r>
          </a:p>
        </p:txBody>
      </p:sp>
    </p:spTree>
    <p:extLst>
      <p:ext uri="{BB962C8B-B14F-4D97-AF65-F5344CB8AC3E}">
        <p14:creationId xmlns:p14="http://schemas.microsoft.com/office/powerpoint/2010/main" val="105532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22BEBE-953C-40CA-A846-E062A83C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EACL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3BAB9-7A93-462A-BDD0-49DCBBA03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8701" y="917086"/>
            <a:ext cx="6172200" cy="51237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2800" dirty="0">
              <a:latin typeface="Arial Black" panose="020B0A04020102020204" pitchFamily="34" charset="0"/>
            </a:endParaRPr>
          </a:p>
          <a:p>
            <a:r>
              <a:rPr lang="de-DE" sz="2800" dirty="0" err="1">
                <a:latin typeface="Arial Black" panose="020B0A04020102020204" pitchFamily="34" charset="0"/>
              </a:rPr>
              <a:t>Naples</a:t>
            </a:r>
            <a:r>
              <a:rPr lang="de-DE" sz="2800" dirty="0">
                <a:latin typeface="Arial Black" panose="020B0A04020102020204" pitchFamily="34" charset="0"/>
              </a:rPr>
              <a:t> 2016: </a:t>
            </a:r>
            <a:r>
              <a:rPr lang="de-DE" sz="2800" dirty="0" err="1">
                <a:latin typeface="Arial Black" panose="020B0A04020102020204" pitchFamily="34" charset="0"/>
              </a:rPr>
              <a:t>Decision</a:t>
            </a:r>
            <a:r>
              <a:rPr lang="de-DE" sz="2800" dirty="0">
                <a:latin typeface="Arial Black" panose="020B0A04020102020204" pitchFamily="34" charset="0"/>
              </a:rPr>
              <a:t> </a:t>
            </a:r>
            <a:r>
              <a:rPr lang="de-DE" sz="2800" dirty="0" err="1">
                <a:latin typeface="Arial Black" panose="020B0A04020102020204" pitchFamily="34" charset="0"/>
              </a:rPr>
              <a:t>to</a:t>
            </a:r>
            <a:endParaRPr lang="de-DE" sz="2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de-DE" sz="2800" dirty="0">
                <a:latin typeface="Arial Black" panose="020B0A04020102020204" pitchFamily="34" charset="0"/>
              </a:rPr>
              <a:t>  Focus on </a:t>
            </a:r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</a:rPr>
              <a:t>Clinical Leadership</a:t>
            </a:r>
          </a:p>
          <a:p>
            <a:endParaRPr lang="de-DE" sz="2800" dirty="0">
              <a:latin typeface="Arial Black" panose="020B0A04020102020204" pitchFamily="34" charset="0"/>
            </a:endParaRPr>
          </a:p>
          <a:p>
            <a:r>
              <a:rPr lang="de-DE" sz="2800" dirty="0" err="1">
                <a:latin typeface="Arial Black" panose="020B0A04020102020204" pitchFamily="34" charset="0"/>
              </a:rPr>
              <a:t>Founding</a:t>
            </a:r>
            <a:r>
              <a:rPr lang="de-DE" sz="2800" dirty="0">
                <a:latin typeface="Arial Black" panose="020B0A04020102020204" pitchFamily="34" charset="0"/>
              </a:rPr>
              <a:t> </a:t>
            </a:r>
            <a:r>
              <a:rPr lang="de-DE" sz="2800" dirty="0" err="1">
                <a:latin typeface="Arial Black" panose="020B0A04020102020204" pitchFamily="34" charset="0"/>
              </a:rPr>
              <a:t>of</a:t>
            </a:r>
            <a:r>
              <a:rPr lang="de-DE" sz="2800" dirty="0">
                <a:latin typeface="Arial Black" panose="020B0A04020102020204" pitchFamily="34" charset="0"/>
              </a:rPr>
              <a:t> </a:t>
            </a:r>
            <a:r>
              <a:rPr lang="de-DE" sz="2800" dirty="0" err="1">
                <a:latin typeface="Arial Black" panose="020B0A04020102020204" pitchFamily="34" charset="0"/>
              </a:rPr>
              <a:t>the</a:t>
            </a:r>
            <a:r>
              <a:rPr lang="de-DE" sz="2800" dirty="0">
                <a:latin typeface="Arial Black" panose="020B0A04020102020204" pitchFamily="34" charset="0"/>
              </a:rPr>
              <a:t> </a:t>
            </a:r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</a:rPr>
              <a:t>Working Group on Clinical Leadership</a:t>
            </a:r>
          </a:p>
          <a:p>
            <a:pPr marL="0" indent="0">
              <a:buNone/>
            </a:pPr>
            <a:endParaRPr lang="de-DE" sz="2800" dirty="0">
              <a:latin typeface="Arial Black" panose="020B0A04020102020204" pitchFamily="34" charset="0"/>
            </a:endParaRPr>
          </a:p>
          <a:p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</a:rPr>
              <a:t>Template</a:t>
            </a:r>
            <a:r>
              <a:rPr lang="de-D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UEMS </a:t>
            </a:r>
            <a:r>
              <a:rPr lang="de-DE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Bodies</a:t>
            </a:r>
            <a:r>
              <a:rPr lang="de-DE" sz="2800" dirty="0">
                <a:solidFill>
                  <a:srgbClr val="002060"/>
                </a:solidFill>
                <a:latin typeface="Arial Black" panose="020B0A04020102020204" pitchFamily="34" charset="0"/>
              </a:rPr>
              <a:t>/ETRs</a:t>
            </a:r>
          </a:p>
          <a:p>
            <a:pPr marL="0" indent="0">
              <a:buNone/>
            </a:pPr>
            <a:endParaRPr lang="de-DE" sz="2800" dirty="0">
              <a:latin typeface="Arial Black" panose="020B0A04020102020204" pitchFamily="34" charset="0"/>
            </a:endParaRPr>
          </a:p>
          <a:p>
            <a:r>
              <a:rPr lang="de-DE" sz="2800" dirty="0" err="1">
                <a:latin typeface="Arial Black" panose="020B0A04020102020204" pitchFamily="34" charset="0"/>
              </a:rPr>
              <a:t>Continuing</a:t>
            </a:r>
            <a:r>
              <a:rPr lang="de-DE" sz="2800" dirty="0">
                <a:latin typeface="Arial Black" panose="020B0A04020102020204" pitchFamily="34" charset="0"/>
              </a:rPr>
              <a:t> </a:t>
            </a:r>
            <a:r>
              <a:rPr lang="de-DE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Conferences</a:t>
            </a:r>
            <a:r>
              <a:rPr lang="de-DE" sz="2800" dirty="0">
                <a:latin typeface="Arial Black" panose="020B0A04020102020204" pitchFamily="34" charset="0"/>
              </a:rPr>
              <a:t> on CL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F99CD04-DF5F-4F0A-A8C3-098D61FB6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88913" cy="3811588"/>
          </a:xfrm>
        </p:spPr>
        <p:txBody>
          <a:bodyPr/>
          <a:lstStyle/>
          <a:p>
            <a:endParaRPr lang="de-DE" sz="2800" dirty="0">
              <a:latin typeface="Arial Black" panose="020B0A04020102020204" pitchFamily="34" charset="0"/>
            </a:endParaRPr>
          </a:p>
          <a:p>
            <a:r>
              <a:rPr lang="de-DE" sz="2800" dirty="0">
                <a:latin typeface="Arial Black" panose="020B0A04020102020204" pitchFamily="34" charset="0"/>
              </a:rPr>
              <a:t>The Origin </a:t>
            </a:r>
            <a:r>
              <a:rPr lang="de-DE" sz="2800" dirty="0" err="1">
                <a:latin typeface="Arial Black" panose="020B0A04020102020204" pitchFamily="34" charset="0"/>
              </a:rPr>
              <a:t>of</a:t>
            </a:r>
            <a:r>
              <a:rPr lang="de-DE" sz="2800" dirty="0">
                <a:latin typeface="Arial Black" panose="020B0A04020102020204" pitchFamily="34" charset="0"/>
              </a:rPr>
              <a:t> </a:t>
            </a:r>
            <a:r>
              <a:rPr lang="de-DE" sz="2800" dirty="0" err="1">
                <a:latin typeface="Arial Black" panose="020B0A04020102020204" pitchFamily="34" charset="0"/>
              </a:rPr>
              <a:t>the</a:t>
            </a:r>
            <a:r>
              <a:rPr lang="de-DE" sz="2800" dirty="0">
                <a:latin typeface="Arial Black" panose="020B0A04020102020204" pitchFamily="34" charset="0"/>
              </a:rPr>
              <a:t> Board &amp; Academy </a:t>
            </a:r>
            <a:r>
              <a:rPr lang="de-DE" sz="2800" dirty="0" err="1">
                <a:latin typeface="Arial Black" panose="020B0A04020102020204" pitchFamily="34" charset="0"/>
              </a:rPr>
              <a:t>of</a:t>
            </a:r>
            <a:r>
              <a:rPr lang="de-DE" sz="2800" dirty="0">
                <a:latin typeface="Arial Black" panose="020B0A04020102020204" pitchFamily="34" charset="0"/>
              </a:rPr>
              <a:t> Clinical Leadership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48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F25375C-13CC-804C-A53A-7A3773F6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European Clinical Leadership Academy</a:t>
            </a:r>
            <a:br>
              <a:rPr lang="en-US" dirty="0"/>
            </a:br>
            <a:r>
              <a:rPr lang="en-US" dirty="0"/>
              <a:t>European Training Requirements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FA4B71-BC04-7B47-972D-7C257EF8A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4430" y="2249694"/>
            <a:ext cx="5241570" cy="4029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C00000"/>
                </a:solidFill>
              </a:defRPr>
            </a:lvl1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Training requirements for </a:t>
            </a:r>
            <a:r>
              <a:rPr lang="en-US" sz="3200" dirty="0">
                <a:latin typeface="Arial Black" panose="020B0A04020102020204" pitchFamily="34" charset="0"/>
              </a:rPr>
              <a:t>senior doctors with clinical leadership experience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(fellowship)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ECDED0B-91EE-3943-878E-40F27B75B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566" y="2249694"/>
            <a:ext cx="5177313" cy="42551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>
              <a:buNone/>
              <a:defRPr sz="4000" b="1">
                <a:solidFill>
                  <a:srgbClr val="C00000"/>
                </a:solidFill>
              </a:defRPr>
            </a:lvl1pPr>
          </a:lstStyle>
          <a:p>
            <a:pPr marL="571500" lvl="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Training requirements for </a:t>
            </a:r>
            <a:r>
              <a:rPr lang="en-US" sz="3200" dirty="0">
                <a:latin typeface="Arial Black" panose="020B0A04020102020204" pitchFamily="34" charset="0"/>
              </a:rPr>
              <a:t>junior doctors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(in coming)</a:t>
            </a:r>
            <a:endParaRPr lang="en-US" sz="3200" dirty="0">
              <a:latin typeface="Arial Black" panose="020B0A040201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200" dirty="0">
              <a:latin typeface="Arial Black" panose="020B0A040201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Training requirements for </a:t>
            </a:r>
            <a:r>
              <a:rPr lang="en-US" sz="3200" dirty="0">
                <a:latin typeface="Arial Black" panose="020B0A04020102020204" pitchFamily="34" charset="0"/>
              </a:rPr>
              <a:t>trainees </a:t>
            </a:r>
            <a:r>
              <a:rPr lang="en-US" sz="3200" dirty="0">
                <a:solidFill>
                  <a:srgbClr val="002060"/>
                </a:solidFill>
                <a:latin typeface="Arial Black" panose="020B0A04020102020204" pitchFamily="34" charset="0"/>
              </a:rPr>
              <a:t>(in coming)</a:t>
            </a:r>
            <a:endParaRPr lang="en-US" sz="3200" dirty="0">
              <a:latin typeface="Arial Black" panose="020B0A04020102020204" pitchFamily="34" charset="0"/>
            </a:endParaRPr>
          </a:p>
          <a:p>
            <a:pPr marL="571500" lvl="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 algn="l"/>
            <a:endParaRPr lang="en-US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A6DBB-3719-EF41-85BD-D190DA1D4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Governance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10643-2B1D-7046-8163-6D1E3DCDF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731"/>
            <a:ext cx="11353800" cy="4903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+mj-lt"/>
              <a:buNone/>
              <a:defRPr sz="3800" b="1"/>
            </a:lvl1pPr>
            <a:lvl2pPr marL="457200" indent="0" algn="l" rtl="0">
              <a:buFont typeface="Arial" panose="020B0604020202020204" pitchFamily="34" charset="0"/>
              <a:buNone/>
              <a:defRPr sz="30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algn="just"/>
            <a:r>
              <a:rPr lang="en-US" sz="3200" dirty="0">
                <a:latin typeface="Arial Black" panose="020B0A04020102020204" pitchFamily="34" charset="0"/>
              </a:rPr>
              <a:t>The Clinical Leadership Academy is governed by AEMH in close collaboration with UEMS.</a:t>
            </a:r>
          </a:p>
          <a:p>
            <a:pPr lvl="0" algn="just"/>
            <a:endParaRPr lang="en-US" sz="3200" dirty="0">
              <a:latin typeface="Arial Black" panose="020B0A04020102020204" pitchFamily="34" charset="0"/>
            </a:endParaRPr>
          </a:p>
          <a:p>
            <a:pPr lvl="0" algn="just"/>
            <a:r>
              <a:rPr lang="en-US" sz="3200" dirty="0">
                <a:latin typeface="Arial Black" panose="020B0A04020102020204" pitchFamily="34" charset="0"/>
              </a:rPr>
              <a:t>The Academy is managed in collaboration with other EMOs (FEMS, EJD, CEOM) and universities from different European countries.</a:t>
            </a:r>
          </a:p>
          <a:p>
            <a:pPr lvl="0" algn="just"/>
            <a:endParaRPr lang="en-US" sz="3200" dirty="0">
              <a:latin typeface="Arial Black" panose="020B0A04020102020204" pitchFamily="34" charset="0"/>
            </a:endParaRPr>
          </a:p>
          <a:p>
            <a:pPr lvl="0" algn="just"/>
            <a:r>
              <a:rPr lang="en-US" sz="3200" dirty="0">
                <a:latin typeface="Arial Black" panose="020B0A04020102020204" pitchFamily="34" charset="0"/>
              </a:rPr>
              <a:t>The management of the CL Academy is done by the CL Academy Board.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3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European Academy of Clinical Leadership – project development 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10A6EDA-B06B-6546-A7BA-1C2FF0201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1" b="1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D0AC-8732-B045-8DC0-88B2148B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485" y="2386584"/>
            <a:ext cx="4768970" cy="379037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US" sz="2200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EACL launching event in cooperation with UEMS (17 September 2021) </a:t>
            </a:r>
          </a:p>
          <a:p>
            <a:pPr marL="0" indent="0">
              <a:buNone/>
            </a:pPr>
            <a:endParaRPr lang="en-US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 Black" panose="020B0A04020102020204" pitchFamily="34" charset="0"/>
              </a:rPr>
              <a:t>Recording available on the EACL </a:t>
            </a:r>
            <a:r>
              <a:rPr lang="en-US" b="1" dirty="0">
                <a:latin typeface="Arial Black" panose="020B0A04020102020204" pitchFamily="34" charset="0"/>
                <a:hlinkClick r:id="rId4"/>
              </a:rPr>
              <a:t>youtube channel</a:t>
            </a:r>
            <a:endParaRPr 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898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347134"/>
            <a:ext cx="11874598" cy="13890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Academy of Clinical Leadership – first candidate </a:t>
            </a:r>
            <a:r>
              <a:rPr lang="en-US"/>
              <a:t>assessment session </a:t>
            </a:r>
            <a:r>
              <a:rPr lang="en-US" dirty="0"/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D0AC-8732-B045-8DC0-88B2148B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90" y="1849750"/>
            <a:ext cx="9681030" cy="49261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12 May 2022 – </a:t>
            </a:r>
            <a:r>
              <a:rPr lang="en-US" sz="3200" b="1" dirty="0" err="1">
                <a:latin typeface="Arial Black" panose="020B0A04020102020204" pitchFamily="34" charset="0"/>
              </a:rPr>
              <a:t>Frauenkirchen</a:t>
            </a:r>
            <a:r>
              <a:rPr lang="en-US" sz="3200" b="1" dirty="0">
                <a:latin typeface="Arial Black" panose="020B0A04020102020204" pitchFamily="34" charset="0"/>
              </a:rPr>
              <a:t> (Austria)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AF58E0-CD09-BC12-D8C4-8B4FBAC84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33" y="2559670"/>
            <a:ext cx="5568887" cy="41766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4B4382-F5EE-EC6F-BD8C-CA9DC3D60A8D}"/>
              </a:ext>
            </a:extLst>
          </p:cNvPr>
          <p:cNvSpPr txBox="1"/>
          <p:nvPr/>
        </p:nvSpPr>
        <p:spPr>
          <a:xfrm>
            <a:off x="1417890" y="3003116"/>
            <a:ext cx="27306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candidates</a:t>
            </a:r>
          </a:p>
          <a:p>
            <a:r>
              <a:rPr lang="en-BE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juries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6420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347134"/>
            <a:ext cx="11874598" cy="13890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Academy of Clinical Leadership – second candidate assessment session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D0AC-8732-B045-8DC0-88B2148B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890" y="1739217"/>
            <a:ext cx="9681030" cy="49261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8-9 December 2022 – Brussels (Belgium)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50826-D3B6-72B1-0A9E-2070A028FA99}"/>
              </a:ext>
            </a:extLst>
          </p:cNvPr>
          <p:cNvSpPr txBox="1"/>
          <p:nvPr/>
        </p:nvSpPr>
        <p:spPr>
          <a:xfrm>
            <a:off x="-185351" y="2784710"/>
            <a:ext cx="25084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- 30 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endParaRPr lang="x-none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Tx/>
              <a:buChar char="-"/>
            </a:pP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juries</a:t>
            </a:r>
            <a:endParaRPr lang="en-US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BE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days of </a:t>
            </a:r>
            <a:r>
              <a:rPr lang="en-BE" sz="26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examinations</a:t>
            </a:r>
            <a:endParaRPr lang="x-none" sz="26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dirty="0"/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8E43741-2445-D654-54E9-F7FE81C6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63" y="2231836"/>
            <a:ext cx="3339752" cy="4620832"/>
          </a:xfrm>
          <a:prstGeom prst="rect">
            <a:avLst/>
          </a:prstGeom>
        </p:spPr>
      </p:pic>
      <p:pic>
        <p:nvPicPr>
          <p:cNvPr id="11" name="Picture 10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1EE25A0D-C068-71F4-F47F-A92E00121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8814" y="2231835"/>
            <a:ext cx="3339753" cy="4620832"/>
          </a:xfrm>
          <a:prstGeom prst="rect">
            <a:avLst/>
          </a:prstGeom>
        </p:spPr>
      </p:pic>
      <p:pic>
        <p:nvPicPr>
          <p:cNvPr id="13" name="Picture 12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F808A4D-434C-B754-1BD0-C8FB25A01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77" y="2237168"/>
            <a:ext cx="3339753" cy="46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8E87-A191-7644-BB21-DB03C0D4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32" y="347134"/>
            <a:ext cx="11874598" cy="13890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European Academy of Clinical Leadership – third candidate assessment session 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7D0AC-8732-B045-8DC0-88B2148B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0970" y="1705340"/>
            <a:ext cx="9681030" cy="49261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31 March 2023 – Algarve, Portugal 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D50826-D3B6-72B1-0A9E-2070A028FA99}"/>
              </a:ext>
            </a:extLst>
          </p:cNvPr>
          <p:cNvSpPr txBox="1"/>
          <p:nvPr/>
        </p:nvSpPr>
        <p:spPr>
          <a:xfrm>
            <a:off x="122980" y="2108679"/>
            <a:ext cx="36581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- 19 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endParaRPr lang="x-none" sz="2800" b="1" dirty="0">
              <a:solidFill>
                <a:srgbClr val="00418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</a:t>
            </a:r>
            <a:r>
              <a:rPr lang="x-none" sz="2800" b="1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>
                <a:solidFill>
                  <a:srgbClr val="004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juries</a:t>
            </a:r>
          </a:p>
          <a:p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43741-2445-D654-54E9-F7FE81C6D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018986"/>
            <a:ext cx="5118685" cy="38390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25A0D-C068-71F4-F47F-A92E00121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68896" y="2231835"/>
            <a:ext cx="3494562" cy="4659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08A4D-434C-B754-1BD0-C8FB25A01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3669" y="2198584"/>
            <a:ext cx="3494562" cy="46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4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CL_presentation" id="{78E2FFBA-8B24-F742-8979-F2A112E5A0F5}" vid="{1C9FEC71-6570-3844-AD2F-028A9B7DD0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2" ma:contentTypeDescription="Crée un document." ma:contentTypeScope="" ma:versionID="4966109fe0896e52cf96412e6b71e88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7f227f0845759f58ca2e23e7beba02e0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91CE6000-90F1-41B6-9894-8B843CDDCF2C}"/>
</file>

<file path=customXml/itemProps2.xml><?xml version="1.0" encoding="utf-8"?>
<ds:datastoreItem xmlns:ds="http://schemas.openxmlformats.org/officeDocument/2006/customXml" ds:itemID="{60ADC945-15B4-4012-9B07-2AC5D245B7BE}"/>
</file>

<file path=customXml/itemProps3.xml><?xml version="1.0" encoding="utf-8"?>
<ds:datastoreItem xmlns:ds="http://schemas.openxmlformats.org/officeDocument/2006/customXml" ds:itemID="{F2053254-D798-465C-A91C-43156BEC30C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10656</TotalTime>
  <Words>553</Words>
  <Application>Microsoft Macintosh PowerPoint</Application>
  <PresentationFormat>Ecrã Panorâmico</PresentationFormat>
  <Paragraphs>92</Paragraphs>
  <Slides>18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Office Theme</vt:lpstr>
      <vt:lpstr>AEMH updates 2025</vt:lpstr>
      <vt:lpstr>European Academy of  Clinical Leadership </vt:lpstr>
      <vt:lpstr>EACL</vt:lpstr>
      <vt:lpstr>European Clinical Leadership Academy European Training Requirements</vt:lpstr>
      <vt:lpstr>Governance</vt:lpstr>
      <vt:lpstr>European Academy of Clinical Leadership – project development </vt:lpstr>
      <vt:lpstr>European Academy of Clinical Leadership – first candidate assessment session -</vt:lpstr>
      <vt:lpstr>European Academy of Clinical Leadership – second candidate assessment session -</vt:lpstr>
      <vt:lpstr>European Academy of Clinical Leadership – third candidate assessment session -</vt:lpstr>
      <vt:lpstr>European Academy of Clinical Leadership – fourth candidate assessment session -</vt:lpstr>
      <vt:lpstr>European Academy of Clinical Leadership – fifth candidate assessment session -</vt:lpstr>
      <vt:lpstr>Apresentação do PowerPoint</vt:lpstr>
      <vt:lpstr>CV Evaluation :  leadership skills </vt:lpstr>
      <vt:lpstr>European Academy of  Clinical Leadership</vt:lpstr>
      <vt:lpstr>European Academy of Clinical Leadership – future assessment sessions -</vt:lpstr>
      <vt:lpstr>AEMH-FEMS Joint GA, 10-11 May,  Berlin, Germany</vt:lpstr>
      <vt:lpstr>AEMH GA 2025 – Rome, Italy hosted by FNOMCeo</vt:lpstr>
      <vt:lpstr>  Thank you for your attention!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Clinical Leadership Academy  - a project by AEMH -</dc:title>
  <dc:creator>Oana Diana Voicu</dc:creator>
  <cp:lastModifiedBy>João de Deus</cp:lastModifiedBy>
  <cp:revision>29</cp:revision>
  <dcterms:created xsi:type="dcterms:W3CDTF">2020-11-19T10:23:51Z</dcterms:created>
  <dcterms:modified xsi:type="dcterms:W3CDTF">2025-04-25T07:09:01Z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