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b6LcAU015EvLPLbRL3FQUTAh0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3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customschemas.google.com/relationships/presentationmetadata" Target="meta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4be4718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g304be47187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6ae62b39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g356ae62b39e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4be47187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304be47187d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4be47187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304be47187d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1369f593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31369f5935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6" name="Google Shape;126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9.jpg"/><Relationship Id="rId7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D4D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0666" y="1485899"/>
            <a:ext cx="2886313" cy="2779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1"/>
          <p:cNvCxnSpPr/>
          <p:nvPr/>
        </p:nvCxnSpPr>
        <p:spPr>
          <a:xfrm>
            <a:off x="5243514" y="1743075"/>
            <a:ext cx="0" cy="2400301"/>
          </a:xfrm>
          <a:prstGeom prst="straightConnector1">
            <a:avLst/>
          </a:prstGeom>
          <a:noFill/>
          <a:ln cap="flat" cmpd="sng" w="44450">
            <a:solidFill>
              <a:srgbClr val="F9992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1"/>
          <p:cNvSpPr txBox="1"/>
          <p:nvPr/>
        </p:nvSpPr>
        <p:spPr>
          <a:xfrm>
            <a:off x="5586411" y="1703962"/>
            <a:ext cx="581501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hu-HU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 MEDICAL</a:t>
            </a:r>
            <a:br>
              <a:rPr b="0" i="0" lang="hu-HU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hu-HU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STUDENTS’ ASSOCIATION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5586411" y="2981058"/>
            <a:ext cx="5243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8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1077680" y="6048028"/>
            <a:ext cx="100366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Samuel OLAGOKE ; Vice President of External Affairs (VPE) 2024/25</a:t>
            </a:r>
            <a:endParaRPr b="0" i="0" sz="2800" u="none" cap="none" strike="noStrike">
              <a:solidFill>
                <a:srgbClr val="F999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1290120" y="4780802"/>
            <a:ext cx="96117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u-HU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UEMS</a:t>
            </a:r>
            <a:r>
              <a:rPr b="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Spring </a:t>
            </a:r>
            <a:r>
              <a:rPr lang="hu-HU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Council</a:t>
            </a:r>
            <a:r>
              <a:rPr b="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u-HU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b="0" baseline="3000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– 2</a:t>
            </a:r>
            <a:r>
              <a:rPr lang="hu-HU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aseline="30000" lang="hu-HU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r>
              <a:rPr b="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Brussels, Belgium</a:t>
            </a:r>
            <a:endParaRPr b="0" i="0" sz="2800" u="none" cap="none" strike="noStrike">
              <a:solidFill>
                <a:srgbClr val="F999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5586411" y="3758208"/>
            <a:ext cx="5243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04be47187d_0_0"/>
          <p:cNvSpPr txBox="1"/>
          <p:nvPr>
            <p:ph type="title"/>
          </p:nvPr>
        </p:nvSpPr>
        <p:spPr>
          <a:xfrm>
            <a:off x="284135" y="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 Students’ Union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 Commissioner Glenn Micallef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g304be47187d_0_0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304be47187d_0_0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g304be47187d_0_0"/>
          <p:cNvCxnSpPr/>
          <p:nvPr/>
        </p:nvCxnSpPr>
        <p:spPr>
          <a:xfrm flipH="1" rot="10800000">
            <a:off x="778388" y="1262100"/>
            <a:ext cx="10618200" cy="285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8" name="Google Shape;268;g304be47187d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269" name="Google Shape;269;g304be47187d_0_0"/>
          <p:cNvSpPr txBox="1"/>
          <p:nvPr/>
        </p:nvSpPr>
        <p:spPr>
          <a:xfrm>
            <a:off x="6139000" y="3660771"/>
            <a:ext cx="4524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i="0" lang="hu-HU" sz="2400" u="none" cap="none" strike="noStrike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Mapping Mental Health Services for Students in Higher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le:Logo-ESU-wersja-podstawowa-kolor (3).png - Wikimedia ..." id="270" name="Google Shape;270;g304be4718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9100" y="1999175"/>
            <a:ext cx="4524600" cy="74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04be47187d_0_0" title="European_Commission.svg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350" y="1418300"/>
            <a:ext cx="5008500" cy="347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6ae62b39e_0_5"/>
          <p:cNvSpPr txBox="1"/>
          <p:nvPr>
            <p:ph type="title"/>
          </p:nvPr>
        </p:nvSpPr>
        <p:spPr>
          <a:xfrm>
            <a:off x="284135" y="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EMSA Specialty Survey/Study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g356ae62b39e_0_5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56ae62b39e_0_5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g356ae62b39e_0_5"/>
          <p:cNvCxnSpPr/>
          <p:nvPr/>
        </p:nvCxnSpPr>
        <p:spPr>
          <a:xfrm flipH="1" rot="10800000">
            <a:off x="778388" y="1262100"/>
            <a:ext cx="10618200" cy="285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0" name="Google Shape;280;g356ae62b39e_0_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281" name="Google Shape;281;g356ae62b39e_0_5" title="Screenshot 2025-04-26 at 11.10.2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724" y="1056825"/>
            <a:ext cx="4030750" cy="515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/>
          <p:nvPr>
            <p:ph type="title"/>
          </p:nvPr>
        </p:nvSpPr>
        <p:spPr>
          <a:xfrm>
            <a:off x="284135" y="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600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EMOs – our future</a:t>
            </a:r>
            <a:endParaRPr b="1" sz="3600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15"/>
          <p:cNvCxnSpPr/>
          <p:nvPr/>
        </p:nvCxnSpPr>
        <p:spPr>
          <a:xfrm flipH="1" rot="10800000">
            <a:off x="690488" y="1165164"/>
            <a:ext cx="10618200" cy="285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291" name="Google Shape;291;p15" title="Screenshot 2025-03-22 at 9.42.15 A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650" y="1262100"/>
            <a:ext cx="9145728" cy="468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D4D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/>
        </p:nvSpPr>
        <p:spPr>
          <a:xfrm>
            <a:off x="3216539" y="2241670"/>
            <a:ext cx="57589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36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2526773" y="813676"/>
            <a:ext cx="71384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</a:t>
            </a:r>
            <a:r>
              <a:rPr b="0" i="0" lang="hu-HU" sz="36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b="0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b="0" i="0" lang="hu-HU" sz="36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b="0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ATTENTION!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421" y="3237977"/>
            <a:ext cx="1703158" cy="164004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1077682" y="5075603"/>
            <a:ext cx="100366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vpe@emsa-europe.eu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999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4be47187d_0_73"/>
          <p:cNvSpPr txBox="1"/>
          <p:nvPr>
            <p:ph type="title"/>
          </p:nvPr>
        </p:nvSpPr>
        <p:spPr>
          <a:xfrm>
            <a:off x="284135" y="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New Members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g304be47187d_0_73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04be47187d_0_73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g304be47187d_0_73"/>
          <p:cNvCxnSpPr/>
          <p:nvPr/>
        </p:nvCxnSpPr>
        <p:spPr>
          <a:xfrm flipH="1" rot="10800000">
            <a:off x="786900" y="1177054"/>
            <a:ext cx="10618200" cy="285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g304be47187d_0_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69" name="Google Shape;169;g304be47187d_0_73"/>
          <p:cNvSpPr/>
          <p:nvPr/>
        </p:nvSpPr>
        <p:spPr>
          <a:xfrm>
            <a:off x="1457575" y="2544625"/>
            <a:ext cx="8819700" cy="1821900"/>
          </a:xfrm>
          <a:prstGeom prst="rect">
            <a:avLst/>
          </a:prstGeom>
          <a:solidFill>
            <a:srgbClr val="00115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304be47187d_0_73" title="BLSA+Web+Logo+-+White+342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5481" y="2778275"/>
            <a:ext cx="7867395" cy="13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284135" y="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Policy Papers Revised at SA’25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4"/>
          <p:cNvCxnSpPr/>
          <p:nvPr/>
        </p:nvCxnSpPr>
        <p:spPr>
          <a:xfrm flipH="1" rot="10800000">
            <a:off x="786900" y="1177054"/>
            <a:ext cx="10618200" cy="285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80" name="Google Shape;180;p4" title="Screenshot 2025-03-22 at 9.54.40 A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14500"/>
            <a:ext cx="72390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title="Screenshot 2025-03-22 at 9.55.11 A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862425"/>
            <a:ext cx="695325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 title="Screenshot 2025-03-22 at 9.55.44 AM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2750" y="2792563"/>
            <a:ext cx="4781550" cy="187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/>
          <p:nvPr>
            <p:ph type="title"/>
          </p:nvPr>
        </p:nvSpPr>
        <p:spPr>
          <a:xfrm>
            <a:off x="284135" y="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Activities with EMOs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3"/>
          <p:cNvCxnSpPr/>
          <p:nvPr/>
        </p:nvCxnSpPr>
        <p:spPr>
          <a:xfrm flipH="1" rot="10800000">
            <a:off x="690488" y="974602"/>
            <a:ext cx="10618200" cy="285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1" name="Google Shape;19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92" name="Google Shape;192;p3" title="logo-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5150" y="1725950"/>
            <a:ext cx="1694860" cy="114853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"/>
          <p:cNvSpPr txBox="1"/>
          <p:nvPr/>
        </p:nvSpPr>
        <p:spPr>
          <a:xfrm>
            <a:off x="5297378" y="2963102"/>
            <a:ext cx="36177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i="0" lang="hu-HU" sz="1900" u="none" cap="none" strike="noStrike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Online</a:t>
            </a:r>
            <a:r>
              <a:rPr b="1" i="0" lang="hu-HU" sz="1900" u="none" cap="none" strike="noStrike">
                <a:solidFill>
                  <a:srgbClr val="00115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webinar addressing violence t</a:t>
            </a:r>
            <a:r>
              <a:rPr b="1" i="0" lang="hu-HU" sz="1900" u="none" cap="none" strike="noStrike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owards </a:t>
            </a:r>
            <a:r>
              <a:rPr b="1" i="0" lang="hu-HU" sz="1900" u="none" cap="none" strike="noStrike">
                <a:solidFill>
                  <a:srgbClr val="00115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healthcare workers.</a:t>
            </a:r>
            <a:endParaRPr b="1" i="0" sz="1900" u="none" cap="none" strike="noStrike">
              <a:solidFill>
                <a:srgbClr val="00115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t/>
            </a:r>
            <a:endParaRPr b="1" i="0" sz="1900" u="none" cap="none" strike="noStrike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94" name="Google Shape;194;p3"/>
          <p:cNvGrpSpPr/>
          <p:nvPr/>
        </p:nvGrpSpPr>
        <p:grpSpPr>
          <a:xfrm>
            <a:off x="614410" y="1789605"/>
            <a:ext cx="3994872" cy="2182085"/>
            <a:chOff x="188259" y="981461"/>
            <a:chExt cx="4996088" cy="2730336"/>
          </a:xfrm>
        </p:grpSpPr>
        <p:pic>
          <p:nvPicPr>
            <p:cNvPr id="195" name="Google Shape;19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8259" y="1332331"/>
              <a:ext cx="4996088" cy="2379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8259" y="981461"/>
              <a:ext cx="1989794" cy="11827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3"/>
          <p:cNvSpPr txBox="1"/>
          <p:nvPr/>
        </p:nvSpPr>
        <p:spPr>
          <a:xfrm>
            <a:off x="4657593" y="2855282"/>
            <a:ext cx="727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" title="images-3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2876" y="3930602"/>
            <a:ext cx="2287950" cy="19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" title="logotop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0757" y="4523725"/>
            <a:ext cx="3293494" cy="113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/>
          <p:nvPr>
            <p:ph type="title"/>
          </p:nvPr>
        </p:nvSpPr>
        <p:spPr>
          <a:xfrm>
            <a:off x="284100" y="15253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Collaborations with European Medical Scientific Societies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6"/>
          <p:cNvCxnSpPr/>
          <p:nvPr/>
        </p:nvCxnSpPr>
        <p:spPr>
          <a:xfrm flipH="1" rot="10800000">
            <a:off x="690488" y="1505329"/>
            <a:ext cx="10618200" cy="285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Cardiovascular and Interventional Radiological Society of Europe | UIA  Yearbook Profile | Union of International Associations" id="209" name="Google Shape;2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13" y="2081781"/>
            <a:ext cx="3566488" cy="1026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ropean Society of Radiology - Wikipedia" id="210" name="Google Shape;21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5858" y="2081779"/>
            <a:ext cx="2403654" cy="111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131" y="3026529"/>
            <a:ext cx="3426449" cy="65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ANM‎" id="212" name="Google Shape;21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73973" y="1798227"/>
            <a:ext cx="2405194" cy="240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 title="logo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89675" y="4251661"/>
            <a:ext cx="7282130" cy="1635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>
            <p:ph type="title"/>
          </p:nvPr>
        </p:nvSpPr>
        <p:spPr>
          <a:xfrm>
            <a:off x="284135" y="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600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Association of Medical Schools in Europe (AMSE) Executive Committee Meeting; Berlin, Germany</a:t>
            </a:r>
            <a:endParaRPr b="1" sz="3600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12"/>
          <p:cNvCxnSpPr/>
          <p:nvPr/>
        </p:nvCxnSpPr>
        <p:spPr>
          <a:xfrm flipH="1" rot="10800000">
            <a:off x="690488" y="1191931"/>
            <a:ext cx="10618200" cy="285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" name="Google Shape;2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223" name="Google Shape;223;p12" title="big-amse-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663" y="2813525"/>
            <a:ext cx="6703875" cy="16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4be47187d_0_53"/>
          <p:cNvSpPr txBox="1"/>
          <p:nvPr>
            <p:ph type="title"/>
          </p:nvPr>
        </p:nvSpPr>
        <p:spPr>
          <a:xfrm>
            <a:off x="284135" y="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WHO Europe - Evid Action 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g304be47187d_0_53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304be47187d_0_53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g304be47187d_0_53"/>
          <p:cNvCxnSpPr/>
          <p:nvPr/>
        </p:nvCxnSpPr>
        <p:spPr>
          <a:xfrm flipH="1" rot="10800000">
            <a:off x="276050" y="974350"/>
            <a:ext cx="11637600" cy="216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2" name="Google Shape;232;g304be47187d_0_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233" name="Google Shape;233;g304be47187d_0_53" title="Screenshot 2025-03-22 at 10.05.10 A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14500"/>
            <a:ext cx="3298420" cy="468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04be47187d_0_53" title="Screenshot 2025-03-22 at 10.05.47 A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2195" y="1907387"/>
            <a:ext cx="8436380" cy="304323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04be47187d_0_53"/>
          <p:cNvSpPr txBox="1"/>
          <p:nvPr/>
        </p:nvSpPr>
        <p:spPr>
          <a:xfrm>
            <a:off x="5097500" y="5108525"/>
            <a:ext cx="5367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 May - EASL Congress, Amsterdam, The Netherlands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1369f59359_0_1"/>
          <p:cNvSpPr txBox="1"/>
          <p:nvPr>
            <p:ph type="title"/>
          </p:nvPr>
        </p:nvSpPr>
        <p:spPr>
          <a:xfrm>
            <a:off x="284135" y="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WHO Europe - Healthcare Workforce Crisis 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g31369f59359_0_1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31369f59359_0_1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g31369f59359_0_1"/>
          <p:cNvCxnSpPr/>
          <p:nvPr/>
        </p:nvCxnSpPr>
        <p:spPr>
          <a:xfrm flipH="1" rot="10800000">
            <a:off x="276050" y="974350"/>
            <a:ext cx="11637600" cy="216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" name="Google Shape;244;g31369f59359_0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245" name="Google Shape;245;g31369f59359_0_1" title="imag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0625" y="194035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1369f59359_0_1"/>
          <p:cNvSpPr txBox="1"/>
          <p:nvPr/>
        </p:nvSpPr>
        <p:spPr>
          <a:xfrm>
            <a:off x="2681375" y="5097175"/>
            <a:ext cx="64974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rgbClr val="00115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Health Workforce Modelling for Action, Copenhagen, Denmark, 28-30 April 2025.</a:t>
            </a:r>
            <a:endParaRPr b="0" i="0" sz="2400" u="none" cap="none" strike="noStrike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7" name="Google Shape;247;g31369f59359_0_1" title="Screenshot 2025-04-26 at 11.19.22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6775" y="1414500"/>
            <a:ext cx="3092007" cy="35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"/>
          <p:cNvSpPr txBox="1"/>
          <p:nvPr>
            <p:ph type="title"/>
          </p:nvPr>
        </p:nvSpPr>
        <p:spPr>
          <a:xfrm>
            <a:off x="284135" y="0"/>
            <a:ext cx="116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 Healthcare Students’ Associations’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lang="hu-HU" sz="3959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 Commissioner Glenn Micallef</a:t>
            </a:r>
            <a:endParaRPr b="1" sz="3959">
              <a:solidFill>
                <a:srgbClr val="0011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0" y="6255871"/>
            <a:ext cx="12192000" cy="602100"/>
          </a:xfrm>
          <a:prstGeom prst="rect">
            <a:avLst/>
          </a:prstGeom>
          <a:solidFill>
            <a:srgbClr val="181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3954065" y="6326102"/>
            <a:ext cx="42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HEALTH. EUROPE. </a:t>
            </a:r>
            <a:r>
              <a:rPr b="0" i="0" lang="hu-HU" sz="2400" u="none" cap="none" strike="noStrike">
                <a:solidFill>
                  <a:srgbClr val="F9992B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7"/>
          <p:cNvCxnSpPr/>
          <p:nvPr/>
        </p:nvCxnSpPr>
        <p:spPr>
          <a:xfrm flipH="1" rot="10800000">
            <a:off x="778388" y="1262100"/>
            <a:ext cx="10618200" cy="28500"/>
          </a:xfrm>
          <a:prstGeom prst="straightConnector1">
            <a:avLst/>
          </a:prstGeom>
          <a:noFill/>
          <a:ln cap="flat" cmpd="sng" w="22225">
            <a:solidFill>
              <a:srgbClr val="001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6" name="Google Shape;25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257" name="Google Shape;2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5500" y="1493848"/>
            <a:ext cx="3573855" cy="187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7"/>
          <p:cNvSpPr txBox="1"/>
          <p:nvPr/>
        </p:nvSpPr>
        <p:spPr>
          <a:xfrm>
            <a:off x="5313300" y="4182209"/>
            <a:ext cx="4524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51"/>
              </a:buClr>
              <a:buSzPts val="3959"/>
              <a:buFont typeface="Trebuchet MS"/>
              <a:buNone/>
            </a:pPr>
            <a:r>
              <a:rPr b="1" i="0" lang="hu-HU" sz="2400" u="none" cap="none" strike="noStrike">
                <a:solidFill>
                  <a:srgbClr val="00115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lifestyles in the Young</a:t>
            </a:r>
            <a:endParaRPr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9" name="Google Shape;259;p7" title="European_Commission.svg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750" y="1418300"/>
            <a:ext cx="5008500" cy="347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DE6F50BB-0375-405F-BBF6-B847C65AFE52}"/>
</file>

<file path=customXml/itemProps2.xml><?xml version="1.0" encoding="utf-8"?>
<ds:datastoreItem xmlns:ds="http://schemas.openxmlformats.org/officeDocument/2006/customXml" ds:itemID="{39235FD5-7EAB-465E-86C5-ADA8D97E39B3}"/>
</file>

<file path=customXml/itemProps3.xml><?xml version="1.0" encoding="utf-8"?>
<ds:datastoreItem xmlns:ds="http://schemas.openxmlformats.org/officeDocument/2006/customXml" ds:itemID="{978DAE0A-9E9E-429E-9D12-5451707CD18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