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  <p:sldMasterId id="2147483994" r:id="rId2"/>
    <p:sldMasterId id="2147484007" r:id="rId3"/>
  </p:sldMasterIdLst>
  <p:notesMasterIdLst>
    <p:notesMasterId r:id="rId24"/>
  </p:notesMasterIdLst>
  <p:handoutMasterIdLst>
    <p:handoutMasterId r:id="rId25"/>
  </p:handoutMasterIdLst>
  <p:sldIdLst>
    <p:sldId id="811" r:id="rId4"/>
    <p:sldId id="856" r:id="rId5"/>
    <p:sldId id="868" r:id="rId6"/>
    <p:sldId id="865" r:id="rId7"/>
    <p:sldId id="869" r:id="rId8"/>
    <p:sldId id="866" r:id="rId9"/>
    <p:sldId id="858" r:id="rId10"/>
    <p:sldId id="822" r:id="rId11"/>
    <p:sldId id="867" r:id="rId12"/>
    <p:sldId id="846" r:id="rId13"/>
    <p:sldId id="851" r:id="rId14"/>
    <p:sldId id="854" r:id="rId15"/>
    <p:sldId id="862" r:id="rId16"/>
    <p:sldId id="836" r:id="rId17"/>
    <p:sldId id="839" r:id="rId18"/>
    <p:sldId id="825" r:id="rId19"/>
    <p:sldId id="859" r:id="rId20"/>
    <p:sldId id="864" r:id="rId21"/>
    <p:sldId id="863" r:id="rId22"/>
    <p:sldId id="857" r:id="rId23"/>
  </p:sldIdLst>
  <p:sldSz cx="9144000" cy="6858000" type="screen4x3"/>
  <p:notesSz cx="6797675" cy="99250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009900"/>
    <a:srgbClr val="006600"/>
    <a:srgbClr val="4A4AE4"/>
    <a:srgbClr val="66FF33"/>
    <a:srgbClr val="CC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5" autoAdjust="0"/>
    <p:restoredTop sz="90929"/>
  </p:normalViewPr>
  <p:slideViewPr>
    <p:cSldViewPr>
      <p:cViewPr varScale="1">
        <p:scale>
          <a:sx n="81" d="100"/>
          <a:sy n="81" d="100"/>
        </p:scale>
        <p:origin x="182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F5EB7-95C8-4889-89B3-51AC864DAF26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F6486-6321-4A78-AABA-32124CD18B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30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4399"/>
            <a:ext cx="4984962" cy="4466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797"/>
            <a:ext cx="2945659" cy="496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28797"/>
            <a:ext cx="2945659" cy="496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DF5DA3F6-0B3F-43FC-983A-BF20E25C5525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1342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23EBCF7-3BCF-45AD-8027-C6E8EDF73B9A}" type="slidenum">
              <a:rPr lang="ru-RU" smtClean="0">
                <a:latin typeface="Arial" charset="0"/>
              </a:rPr>
              <a:pPr eaLnBrk="1" hangingPunct="1"/>
              <a:t>2</a:t>
            </a:fld>
            <a:endParaRPr 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6411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8167A-D9B7-4BA8-A410-C0CEE416C996}" type="slidenum">
              <a:rPr lang="en-US" smtClean="0">
                <a:solidFill>
                  <a:prstClr val="black"/>
                </a:solidFill>
                <a:latin typeface="Aptos" panose="02110004020202020204"/>
              </a:rPr>
              <a:pPr/>
              <a:t>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392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DA3F6-0B3F-43FC-983A-BF20E25C5525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384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DA3F6-0B3F-43FC-983A-BF20E25C5525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27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F8F0864-5E80-4421-9C54-ADB4750F226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902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8F1ED8A8-CA20-45AA-8C78-F0706E079AB2}" type="slidenum">
              <a:rPr lang="ru-RU" smtClean="0">
                <a:latin typeface="Arial" charset="0"/>
              </a:rPr>
              <a:pPr eaLnBrk="1" hangingPunct="1"/>
              <a:t>20</a:t>
            </a:fld>
            <a:endParaRPr lang="ru-RU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026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EF66D-728F-42D8-B11D-575C61BA3505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125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45A20-FD7E-4270-ABF6-E42DC41D36F0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4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706B0-E99E-488F-884E-8BDD2A1DF76E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396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7B045-87D9-4597-B6DF-A067463E5A12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46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61669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28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08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84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65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89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4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8D031-4975-4C77-B0BB-87E5D2A0616C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0598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87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48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48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64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27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1F497D"/>
                </a:solidFill>
              </a:rPr>
              <a:pPr/>
              <a:t>‹№›</a:t>
            </a:fld>
            <a:endParaRPr lang="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40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35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87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80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9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EDBF1-7C52-48F0-91BF-E1FCDDACB05C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1767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10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88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52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0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97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31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02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1F497D"/>
                </a:solidFill>
              </a:rPr>
              <a:pPr/>
              <a:t>‹№›</a:t>
            </a:fld>
            <a:endParaRPr lang="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6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BB2BC-F701-4F3B-B118-979B1EE750DC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131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F4A7-C759-4814-BE06-C195A005E502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08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4D653-9C1F-4ED8-80AB-AEC322C83502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074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37605-04F7-4647-A3C5-C096658F417C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727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E7967-7037-49A5-B57E-B5B6528B459A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472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E133F-4345-4505-B142-4CCDD315F2F1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161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5A371A8-AA1E-4B5D-8DFB-C813C2285E58}" type="slidenum">
              <a:rPr lang="ru-RU" altLang="ru-RU"/>
              <a:pPr/>
              <a:t>‹№›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92" r:id="rId12"/>
    <p:sldLayoutId id="21474839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4/26/2025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82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4/26/2025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6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45803" y="2125059"/>
            <a:ext cx="7668344" cy="13681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en-US" sz="4000" dirty="0">
                <a:solidFill>
                  <a:schemeClr val="accent1">
                    <a:satMod val="150000"/>
                  </a:schemeClr>
                </a:solidFill>
                <a:latin typeface="Trebuchet MS" pitchFamily="34" charset="0"/>
              </a:rPr>
              <a:t/>
            </a:r>
            <a:br>
              <a:rPr lang="uk-UA" altLang="en-US" sz="4000" dirty="0">
                <a:solidFill>
                  <a:schemeClr val="accent1">
                    <a:satMod val="150000"/>
                  </a:schemeClr>
                </a:solidFill>
                <a:latin typeface="Trebuchet MS" pitchFamily="34" charset="0"/>
              </a:rPr>
            </a:br>
            <a:r>
              <a:rPr lang="en-US" altLang="en-US" sz="4000" b="1" dirty="0">
                <a:solidFill>
                  <a:schemeClr val="accent1">
                    <a:satMod val="150000"/>
                  </a:schemeClr>
                </a:solidFill>
                <a:latin typeface="Trebuchet MS" pitchFamily="34" charset="0"/>
              </a:rPr>
              <a:t>Update on the current situation in Ukraine</a:t>
            </a:r>
            <a:endParaRPr lang="en-US" altLang="en-US" sz="4000" b="1" dirty="0">
              <a:solidFill>
                <a:schemeClr val="accent1">
                  <a:satMod val="1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3" y="4077072"/>
            <a:ext cx="8424863" cy="2016646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ANDRIY  BAZYLEVYCH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of the Board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Ukrainian Medical Association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Brussels</a:t>
            </a:r>
            <a:r>
              <a:rPr lang="uk-UA" altLang="en-US" sz="2400" b="1" dirty="0" smtClean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uk-UA" altLang="en-US" sz="2400" b="1" dirty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- </a:t>
            </a:r>
            <a:r>
              <a:rPr lang="en-US" altLang="en-US" sz="2400" b="1" smtClean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26</a:t>
            </a:r>
            <a:r>
              <a:rPr lang="uk-UA" altLang="en-US" sz="2400" b="1" smtClean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April</a:t>
            </a:r>
            <a:r>
              <a:rPr lang="uk-UA" altLang="en-US" sz="2400" b="1" dirty="0" smtClean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uk-UA" altLang="en-US" sz="2400" b="1" dirty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202</a:t>
            </a:r>
            <a:r>
              <a:rPr lang="en-US" altLang="en-US" sz="2400" b="1" dirty="0">
                <a:solidFill>
                  <a:srgbClr val="0066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</a:t>
            </a:r>
            <a:endParaRPr lang="uk-UA" altLang="en-US" sz="2400" b="1" dirty="0">
              <a:solidFill>
                <a:srgbClr val="0066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/>
              <a:t>   </a:t>
            </a:r>
            <a:endParaRPr lang="ru-RU"/>
          </a:p>
        </p:txBody>
      </p:sp>
      <p:pic>
        <p:nvPicPr>
          <p:cNvPr id="9" name="Picture 5" descr="_flag_li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_trid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047"/>
            <a:ext cx="15335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2343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8953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Israeli field hospital</a:t>
            </a:r>
            <a:endParaRPr lang="en-US" altLang="en-US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30120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uk-UA" sz="2200" dirty="0">
              <a:latin typeface="Georgia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uk-UA" sz="2200" dirty="0">
              <a:latin typeface="Georgia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uk-UA" sz="2200" dirty="0">
              <a:latin typeface="Georgia" pitchFamily="18" charset="0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b="13588"/>
          <a:stretch/>
        </p:blipFill>
        <p:spPr bwMode="auto">
          <a:xfrm>
            <a:off x="4644008" y="1287237"/>
            <a:ext cx="4284364" cy="258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9853"/>
          <a:stretch/>
        </p:blipFill>
        <p:spPr bwMode="auto">
          <a:xfrm>
            <a:off x="179512" y="1287237"/>
            <a:ext cx="4284243" cy="258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54" y="4049162"/>
            <a:ext cx="2201327" cy="251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61974"/>
            <a:ext cx="2520280" cy="257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12214" r="25478" b="-343"/>
          <a:stretch/>
        </p:blipFill>
        <p:spPr bwMode="auto">
          <a:xfrm>
            <a:off x="387275" y="4073185"/>
            <a:ext cx="2916556" cy="250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95926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640871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around World</a:t>
            </a:r>
            <a:endParaRPr lang="uk-UA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3" y="932723"/>
            <a:ext cx="2172375" cy="289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48903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2"/>
          <a:stretch/>
        </p:blipFill>
        <p:spPr bwMode="auto">
          <a:xfrm>
            <a:off x="3370182" y="1081653"/>
            <a:ext cx="2490625" cy="275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8945" r="-10636" b="6297"/>
          <a:stretch/>
        </p:blipFill>
        <p:spPr bwMode="auto">
          <a:xfrm>
            <a:off x="5148064" y="4231884"/>
            <a:ext cx="4130800" cy="234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6" b="13479"/>
          <a:stretch/>
        </p:blipFill>
        <p:spPr bwMode="auto">
          <a:xfrm>
            <a:off x="323528" y="4478416"/>
            <a:ext cx="4680520" cy="203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35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332656"/>
            <a:ext cx="2331832" cy="310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6357"/>
          <a:stretch/>
        </p:blipFill>
        <p:spPr bwMode="auto">
          <a:xfrm>
            <a:off x="885060" y="3573016"/>
            <a:ext cx="3240360" cy="289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323528" y="188640"/>
            <a:ext cx="3600400" cy="288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284988" cy="246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90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Trainings</a:t>
            </a:r>
            <a:endParaRPr lang="uk-UA" sz="4000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0" t="18460" r="924" b="-2550"/>
          <a:stretch/>
        </p:blipFill>
        <p:spPr bwMode="auto">
          <a:xfrm>
            <a:off x="1260981" y="4116184"/>
            <a:ext cx="2743230" cy="24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2" b="7934"/>
          <a:stretch/>
        </p:blipFill>
        <p:spPr>
          <a:xfrm>
            <a:off x="5624876" y="1614370"/>
            <a:ext cx="3061924" cy="2366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15044" r="20675" b="19850"/>
          <a:stretch/>
        </p:blipFill>
        <p:spPr>
          <a:xfrm>
            <a:off x="1259632" y="1493718"/>
            <a:ext cx="3240360" cy="2430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/>
          <a:stretch/>
        </p:blipFill>
        <p:spPr>
          <a:xfrm>
            <a:off x="4499992" y="4116184"/>
            <a:ext cx="4355976" cy="24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91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0"/>
          <a:stretch/>
        </p:blipFill>
        <p:spPr bwMode="auto">
          <a:xfrm>
            <a:off x="274136" y="1012440"/>
            <a:ext cx="4774342" cy="288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6" b="-1000"/>
          <a:stretch/>
        </p:blipFill>
        <p:spPr bwMode="auto">
          <a:xfrm>
            <a:off x="5692203" y="3666998"/>
            <a:ext cx="2696221" cy="299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ANDRIY\ULT-HUOZ\SFULT\VICTORY\Тренінг\Foto\зображення_viber_2022-03-12_18-50-10-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36712"/>
            <a:ext cx="1971249" cy="262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2916702" cy="218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280408" y="260648"/>
            <a:ext cx="8525767" cy="7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altLang="ja-JP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ТССС «</a:t>
            </a:r>
            <a:r>
              <a:rPr lang="en-US" altLang="ja-JP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Tactical Combat Casualty Care</a:t>
            </a:r>
            <a:r>
              <a:rPr lang="uk-UA" altLang="ja-JP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altLang="ja-JP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4659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157" y="260648"/>
            <a:ext cx="599700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MedGlobal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UMA North America (USA)</a:t>
            </a:r>
            <a:endParaRPr lang="en-US" altLang="en-US" sz="2800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68312" y="1772816"/>
            <a:ext cx="8424167" cy="4464472"/>
          </a:xfrm>
        </p:spPr>
        <p:txBody>
          <a:bodyPr/>
          <a:lstStyle/>
          <a:p>
            <a:pPr marL="0" indent="0" eaLnBrk="1" hangingPunct="1">
              <a:buSzPct val="75000"/>
              <a:buNone/>
            </a:pPr>
            <a:endParaRPr lang="en-US" altLang="en-US" sz="2400" dirty="0">
              <a:latin typeface="Georgia" pitchFamily="18" charset="0"/>
            </a:endParaRPr>
          </a:p>
          <a:p>
            <a:pPr eaLnBrk="1" hangingPunct="1"/>
            <a:endParaRPr lang="uk-UA" altLang="en-US" sz="2400" dirty="0"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t="31295"/>
          <a:stretch/>
        </p:blipFill>
        <p:spPr bwMode="auto">
          <a:xfrm>
            <a:off x="4572000" y="3588866"/>
            <a:ext cx="3807075" cy="31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r="507" b="11520"/>
          <a:stretch/>
        </p:blipFill>
        <p:spPr bwMode="auto">
          <a:xfrm>
            <a:off x="6156176" y="188640"/>
            <a:ext cx="2741458" cy="323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9" y="1988840"/>
            <a:ext cx="3562430" cy="356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4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65" y="2011949"/>
            <a:ext cx="2467493" cy="138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59669"/>
            <a:ext cx="2578642" cy="145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1" y="4557265"/>
            <a:ext cx="3370014" cy="187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74" y="450326"/>
            <a:ext cx="2390262" cy="134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87" y="3573016"/>
            <a:ext cx="256028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3" t="17122" r="31000" b="6386"/>
          <a:stretch/>
        </p:blipFill>
        <p:spPr bwMode="auto">
          <a:xfrm>
            <a:off x="323528" y="1794849"/>
            <a:ext cx="2459370" cy="259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D:\ANDRIY\ULT-HUOZ\SFULT\VICTORY\Тренінг\TCCC\Опіки\зображення_viber_2022-03-30_14-47-50-929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0326"/>
            <a:ext cx="2434493" cy="24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25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Postgraduate medical education in Ukraine </a:t>
            </a:r>
            <a:endParaRPr lang="uk-UA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794715" y="1556792"/>
            <a:ext cx="7272808" cy="4525963"/>
          </a:xfrm>
        </p:spPr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</a:rPr>
              <a:t>After receiving a diploma, young doctors validate and expand their practical skills during their internship, which typically lasts </a:t>
            </a:r>
            <a:r>
              <a:rPr lang="en-US" sz="2400" b="1" dirty="0" smtClean="0">
                <a:solidFill>
                  <a:schemeClr val="tx2"/>
                </a:solidFill>
              </a:rPr>
              <a:t>2 </a:t>
            </a:r>
            <a:r>
              <a:rPr lang="en-US" sz="2400" b="1" dirty="0">
                <a:solidFill>
                  <a:schemeClr val="tx2"/>
                </a:solidFill>
              </a:rPr>
              <a:t>to 3 years, depending on the specialty. </a:t>
            </a:r>
            <a:r>
              <a:rPr lang="en-US" sz="2400" b="1" dirty="0">
                <a:solidFill>
                  <a:schemeClr val="tx2"/>
                </a:solidFill>
              </a:rPr>
              <a:t>These programs combine theoretical education with practical (hands-on) training in hospitals and clinics.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Following their internship, some doctors may choose to pursue </a:t>
            </a:r>
            <a:r>
              <a:rPr lang="en-US" sz="2400" b="1" dirty="0" smtClean="0">
                <a:solidFill>
                  <a:schemeClr val="tx2"/>
                </a:solidFill>
              </a:rPr>
              <a:t>fellowships </a:t>
            </a:r>
            <a:r>
              <a:rPr lang="en-US" sz="2400" b="1" dirty="0">
                <a:solidFill>
                  <a:schemeClr val="tx2"/>
                </a:solidFill>
              </a:rPr>
              <a:t>for further specialization in specific fields, which can last 1 to 3 years</a:t>
            </a:r>
            <a:r>
              <a:rPr lang="en-US" sz="2400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Postgraduate medical education is primarily offered by medical universities and specialized training institutions across Ukraine. </a:t>
            </a:r>
            <a:endParaRPr lang="en-US" sz="2400" b="1" dirty="0">
              <a:solidFill>
                <a:schemeClr val="tx2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7086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ontinuing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education (CMA) in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Ukraine </a:t>
            </a:r>
            <a:endParaRPr lang="uk-UA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899592" y="1484784"/>
            <a:ext cx="7704856" cy="4525963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Doctors </a:t>
            </a:r>
            <a:r>
              <a:rPr lang="en-US" sz="2400" b="1" dirty="0">
                <a:solidFill>
                  <a:schemeClr val="tx2"/>
                </a:solidFill>
              </a:rPr>
              <a:t>of all specialties, after completing their internship, undergo annual advanced training and are required to earn 50 points of continuous professional development.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Higher </a:t>
            </a:r>
            <a:r>
              <a:rPr lang="en-US" sz="2400" b="1" dirty="0">
                <a:solidFill>
                  <a:schemeClr val="tx2"/>
                </a:solidFill>
              </a:rPr>
              <a:t>educational institutions, hospitals, medical public organizations, etc., hold various events to support this professional development of doctors (including, conferences, master classes, online courses, workshops, seminars, professional schools, etc.).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Following </a:t>
            </a:r>
            <a:r>
              <a:rPr lang="en-US" sz="2400" b="1" dirty="0">
                <a:solidFill>
                  <a:schemeClr val="tx2"/>
                </a:solidFill>
              </a:rPr>
              <a:t>each CME event, doctors must take a test by the end of the day and, upon successful completion, they receive a certificate awarding 5 to 20 points.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480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Future collaboration</a:t>
            </a:r>
            <a:endParaRPr lang="uk-UA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525963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2"/>
                </a:solidFill>
              </a:rPr>
              <a:t>1. </a:t>
            </a:r>
            <a:r>
              <a:rPr lang="en-US" sz="2400" b="1" dirty="0">
                <a:solidFill>
                  <a:schemeClr val="tx2"/>
                </a:solidFill>
              </a:rPr>
              <a:t>Establishing formal partnerships with European medical associations, clinics and educational institutions. </a:t>
            </a:r>
            <a:endParaRPr lang="uk-UA" sz="2400" b="1" dirty="0">
              <a:solidFill>
                <a:schemeClr val="tx2"/>
              </a:solidFill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2"/>
                </a:solidFill>
              </a:rPr>
              <a:t>2. Organizing exchange programs for Ukrainian teachers and interns. This will enable them to gain practical experience in European institutions and </a:t>
            </a:r>
            <a:r>
              <a:rPr lang="en-US" sz="2400" b="1" dirty="0">
                <a:solidFill>
                  <a:schemeClr val="tx2"/>
                </a:solidFill>
              </a:rPr>
              <a:t>their </a:t>
            </a:r>
            <a:r>
              <a:rPr lang="en-US" sz="2400" b="1" dirty="0">
                <a:solidFill>
                  <a:schemeClr val="tx2"/>
                </a:solidFill>
              </a:rPr>
              <a:t>professional skills.</a:t>
            </a:r>
            <a:endParaRPr lang="uk-UA" sz="2400" b="1" dirty="0">
              <a:solidFill>
                <a:schemeClr val="tx2"/>
              </a:solidFill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2"/>
                </a:solidFill>
              </a:rPr>
              <a:t>3. Developing joint educational programs that align with European standards. This may include collaborative courses, trainings, and seminars.</a:t>
            </a:r>
            <a:endParaRPr lang="uk-UA" sz="2400" b="1" dirty="0">
              <a:solidFill>
                <a:schemeClr val="tx2"/>
              </a:solidFill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2"/>
                </a:solidFill>
              </a:rPr>
              <a:t>4. </a:t>
            </a:r>
            <a:r>
              <a:rPr lang="en-US" sz="2400" b="1" dirty="0">
                <a:solidFill>
                  <a:schemeClr val="tx2"/>
                </a:solidFill>
              </a:rPr>
              <a:t>Encouraging </a:t>
            </a:r>
            <a:r>
              <a:rPr lang="en-US" sz="2400" b="1" dirty="0" smtClean="0">
                <a:solidFill>
                  <a:schemeClr val="tx2"/>
                </a:solidFill>
              </a:rPr>
              <a:t>Ukrainian </a:t>
            </a:r>
            <a:r>
              <a:rPr lang="en-US" sz="2400" b="1" dirty="0">
                <a:solidFill>
                  <a:schemeClr val="tx2"/>
                </a:solidFill>
              </a:rPr>
              <a:t>educators and students to actively participate in international conferences and symposiums held in Europe.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5</a:t>
            </a:r>
            <a:r>
              <a:rPr lang="en-US" sz="2400" b="1" dirty="0">
                <a:solidFill>
                  <a:schemeClr val="tx2"/>
                </a:solidFill>
              </a:rPr>
              <a:t>. Securing the </a:t>
            </a:r>
            <a:r>
              <a:rPr lang="en-US" sz="2400" b="1" dirty="0" smtClean="0">
                <a:solidFill>
                  <a:schemeClr val="tx2"/>
                </a:solidFill>
              </a:rPr>
              <a:t>opportunities for </a:t>
            </a:r>
            <a:r>
              <a:rPr lang="en-US" sz="2400" b="1" dirty="0">
                <a:solidFill>
                  <a:schemeClr val="tx2"/>
                </a:solidFill>
              </a:rPr>
              <a:t>funding and grants to support exchange programs and collaborative research. </a:t>
            </a:r>
            <a:r>
              <a:rPr lang="en-US" sz="2400" b="1" dirty="0">
                <a:solidFill>
                  <a:schemeClr val="tx2"/>
                </a:solidFill>
              </a:rPr>
              <a:t>This can help cover travel and training costs.</a:t>
            </a:r>
            <a:endParaRPr lang="uk-UA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uk-UA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6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8"/>
          <p:cNvSpPr>
            <a:spLocks noRot="1" noChangeArrowheads="1"/>
          </p:cNvSpPr>
          <p:nvPr/>
        </p:nvSpPr>
        <p:spPr bwMode="auto">
          <a:xfrm>
            <a:off x="204064" y="1412776"/>
            <a:ext cx="8784976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uk-UA" sz="24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1910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- 1939   </a:t>
            </a:r>
            <a:r>
              <a:rPr lang="uk-UA" sz="2800" b="1" dirty="0">
                <a:solidFill>
                  <a:srgbClr val="0070C0"/>
                </a:solidFill>
                <a:latin typeface="Times New Roman" pitchFamily="18" charset="0"/>
              </a:rPr>
              <a:t>–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Ukrainian Medical Association in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Lviv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	  	       (West Ukraine in Austro-Hungarian Empire)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1</a:t>
            </a:r>
            <a:r>
              <a:rPr lang="uk-UA" sz="24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917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- 1921   </a:t>
            </a:r>
            <a:r>
              <a:rPr lang="uk-UA" sz="2800" b="1" dirty="0">
                <a:solidFill>
                  <a:srgbClr val="0070C0"/>
                </a:solidFill>
                <a:latin typeface="Times New Roman" pitchFamily="18" charset="0"/>
              </a:rPr>
              <a:t>–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Ukrainian Union</a:t>
            </a:r>
            <a:r>
              <a:rPr lang="uk-UA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of Physicians (Kyiv) 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1990</a:t>
            </a:r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            </a:t>
            </a:r>
            <a:r>
              <a:rPr lang="uk-UA" sz="2800" b="1" dirty="0">
                <a:solidFill>
                  <a:srgbClr val="0070C0"/>
                </a:solidFill>
                <a:latin typeface="Times New Roman" pitchFamily="18" charset="0"/>
              </a:rPr>
              <a:t>–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 Ukrainian Medical Association</a:t>
            </a:r>
            <a:endParaRPr lang="uk-UA" sz="2800" b="1" dirty="0">
              <a:solidFill>
                <a:srgbClr val="0070C0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			</a:t>
            </a:r>
            <a:r>
              <a:rPr lang="en-GB" sz="2800" b="1" i="1" dirty="0" err="1">
                <a:solidFill>
                  <a:srgbClr val="0070C0"/>
                </a:solidFill>
                <a:latin typeface="Times New Roman" pitchFamily="18" charset="0"/>
              </a:rPr>
              <a:t>Vse-Ukrainske</a:t>
            </a:r>
            <a:r>
              <a:rPr lang="en-GB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0070C0"/>
                </a:solidFill>
                <a:latin typeface="Times New Roman" pitchFamily="18" charset="0"/>
              </a:rPr>
              <a:t>Likarske</a:t>
            </a:r>
            <a:r>
              <a:rPr lang="en-GB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0070C0"/>
                </a:solidFill>
                <a:latin typeface="Times New Roman" pitchFamily="18" charset="0"/>
              </a:rPr>
              <a:t>Tovarystvo</a:t>
            </a:r>
            <a:endParaRPr lang="en-GB" sz="28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</a:rPr>
              <a:t>			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in </a:t>
            </a:r>
            <a:r>
              <a:rPr lang="en-GB" sz="2800" dirty="0">
                <a:solidFill>
                  <a:srgbClr val="0070C0"/>
                </a:solidFill>
                <a:latin typeface="Times New Roman" pitchFamily="18" charset="0"/>
              </a:rPr>
              <a:t>Ukrainian language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		 –    renewed the activity  </a:t>
            </a:r>
            <a:endParaRPr lang="uk-UA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7" name="Picture 4" descr="vy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12" y="142771"/>
            <a:ext cx="1029783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32322"/>
            <a:ext cx="7408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Ukrainian Medical Association </a:t>
            </a:r>
            <a:r>
              <a:rPr lang="uk-UA" sz="32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UMA)</a:t>
            </a:r>
            <a:endParaRPr lang="uk-UA" sz="3200" b="1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AutoShape 2" descr="blob:https://web.whatsapp.com/123efb1a-0639-445d-856c-4dcca33eea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788332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1986109" y="836712"/>
            <a:ext cx="4230995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SLAVA UKRAINI! </a:t>
            </a:r>
          </a:p>
          <a:p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HONOR TO UKRAINE</a:t>
            </a:r>
            <a:r>
              <a:rPr lang="en-US" sz="2800" dirty="0">
                <a:solidFill>
                  <a:srgbClr val="FF0000"/>
                </a:solidFill>
              </a:rPr>
              <a:t>! 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2867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627" y="2060848"/>
            <a:ext cx="8635190" cy="3527425"/>
          </a:xfrm>
        </p:spPr>
        <p:txBody>
          <a:bodyPr/>
          <a:lstStyle/>
          <a:p>
            <a:pPr eaLnBrk="1" hangingPunct="1"/>
            <a:r>
              <a:rPr lang="en-US" sz="66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Thank you</a:t>
            </a:r>
            <a:br>
              <a:rPr lang="en-US" sz="66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66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for your support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8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3200" dirty="0">
                <a:solidFill>
                  <a:srgbClr val="FFFF00"/>
                </a:solidFill>
                <a:effectLst/>
              </a:rPr>
              <a:t>…</a:t>
            </a:r>
            <a:r>
              <a:rPr lang="en-US" sz="7200" dirty="0">
                <a:solidFill>
                  <a:srgbClr val="FFFF00"/>
                </a:solidFill>
                <a:effectLst/>
              </a:rPr>
              <a:t/>
            </a:r>
            <a:br>
              <a:rPr lang="en-US" sz="7200" dirty="0">
                <a:solidFill>
                  <a:srgbClr val="FFFF00"/>
                </a:solidFill>
                <a:effectLst/>
              </a:rPr>
            </a:br>
            <a:endParaRPr lang="ru-RU" sz="3200" dirty="0">
              <a:solidFill>
                <a:srgbClr val="FFFF00"/>
              </a:solidFill>
              <a:effectLst/>
            </a:endParaRPr>
          </a:p>
        </p:txBody>
      </p:sp>
      <p:sp>
        <p:nvSpPr>
          <p:cNvPr id="187395" name="Rectangle 3"/>
          <p:cNvSpPr>
            <a:spLocks noRot="1" noChangeArrowheads="1"/>
          </p:cNvSpPr>
          <p:nvPr/>
        </p:nvSpPr>
        <p:spPr bwMode="auto">
          <a:xfrm>
            <a:off x="468313" y="2852738"/>
            <a:ext cx="8424862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249238">
              <a:tabLst>
                <a:tab pos="2425700" algn="l"/>
              </a:tabLst>
              <a:defRPr/>
            </a:pPr>
            <a:endParaRPr lang="en-US" sz="23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678" name="Picture 4" descr="vy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45" y="4077072"/>
            <a:ext cx="1523672" cy="241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 descr="_flag_lit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7718"/>
            <a:ext cx="2730919" cy="17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 descr="_trid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5" y="507718"/>
            <a:ext cx="1571382" cy="213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SFUL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322" y="4462182"/>
            <a:ext cx="3299574" cy="184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58892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67" y="125761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Our Mission in Wartime</a:t>
            </a:r>
            <a:endParaRPr lang="uk-UA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blob:https://web.whatsapp.com/123efb1a-0639-445d-856c-4dcca33eea3d"/>
          <p:cNvSpPr>
            <a:spLocks noGrp="1" noChangeAspect="1" noChangeArrowheads="1"/>
          </p:cNvSpPr>
          <p:nvPr>
            <p:ph type="tbl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5"/>
          <a:stretch/>
        </p:blipFill>
        <p:spPr>
          <a:xfrm>
            <a:off x="1975" y="1268761"/>
            <a:ext cx="9144000" cy="53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9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44ED1B-6B3F-EB8C-88D9-1A84A0A0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6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War and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Helth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sysmem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uk-UA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Місце для вмісту 8" descr="Зображення, що містить текст, одежа, Обличчя людини, чоловік&#10;&#10;Автоматично згенерований опис">
            <a:extLst>
              <a:ext uri="{FF2B5EF4-FFF2-40B4-BE49-F238E27FC236}">
                <a16:creationId xmlns:a16="http://schemas.microsoft.com/office/drawing/2014/main" xmlns="" id="{00ED19B7-DC5C-4C27-A015-17384E99D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335665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67696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8CC989-D3B6-1299-AAA2-E75A96B9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</a:p>
        </p:txBody>
      </p:sp>
      <p:pic>
        <p:nvPicPr>
          <p:cNvPr id="6" name="Content Placeholder 5" descr="A map of ukraine with orange location&#10;&#10;AI-generated content may be incorrect.">
            <a:extLst>
              <a:ext uri="{FF2B5EF4-FFF2-40B4-BE49-F238E27FC236}">
                <a16:creationId xmlns:a16="http://schemas.microsoft.com/office/drawing/2014/main" xmlns="" id="{1C31F6E2-0525-18F8-01F6-698A642CE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20917"/>
          <a:stretch/>
        </p:blipFill>
        <p:spPr>
          <a:xfrm>
            <a:off x="53209" y="1700808"/>
            <a:ext cx="9037582" cy="4803998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3E86E23-F939-9F3B-C867-11A6CB0169EC}"/>
              </a:ext>
            </a:extLst>
          </p:cNvPr>
          <p:cNvSpPr/>
          <p:nvPr/>
        </p:nvSpPr>
        <p:spPr>
          <a:xfrm>
            <a:off x="813547" y="4662768"/>
            <a:ext cx="416859" cy="194982"/>
          </a:xfrm>
          <a:prstGeom prst="rect">
            <a:avLst/>
          </a:prstGeom>
          <a:solidFill>
            <a:srgbClr val="EDF0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aa-ET" sz="135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51539A-3EE4-6721-D164-4274B9AB925B}"/>
              </a:ext>
            </a:extLst>
          </p:cNvPr>
          <p:cNvSpPr txBox="1"/>
          <p:nvPr/>
        </p:nvSpPr>
        <p:spPr>
          <a:xfrm>
            <a:off x="756396" y="4621759"/>
            <a:ext cx="802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aa-ET" sz="1350" b="1" dirty="0">
                <a:solidFill>
                  <a:srgbClr val="313131"/>
                </a:solidFill>
                <a:latin typeface="PT Sans" panose="020B0503020203020204" pitchFamily="34" charset="0"/>
              </a:rPr>
              <a:t>&gt;</a:t>
            </a:r>
            <a:r>
              <a:rPr lang="en-US" sz="1350" b="1" dirty="0">
                <a:solidFill>
                  <a:srgbClr val="313131"/>
                </a:solidFill>
                <a:latin typeface="PT Sans" panose="020B0503020203020204" pitchFamily="34" charset="0"/>
              </a:rPr>
              <a:t>200</a:t>
            </a:r>
            <a:endParaRPr lang="aa-ET" sz="1350" b="1" dirty="0">
              <a:solidFill>
                <a:srgbClr val="313131"/>
              </a:solidFill>
              <a:latin typeface="PT Sans" panose="020B0503020203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E44ED1B-6B3F-EB8C-88D9-1A84A0A06083}"/>
              </a:ext>
            </a:extLst>
          </p:cNvPr>
          <p:cNvSpPr txBox="1">
            <a:spLocks/>
          </p:cNvSpPr>
          <p:nvPr/>
        </p:nvSpPr>
        <p:spPr>
          <a:xfrm>
            <a:off x="395536" y="3066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Rehabilitation Center “SUPERHUMAS” </a:t>
            </a:r>
            <a:endParaRPr lang="uk-UA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35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411591-86E9-B5F9-A958-7E5F137D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100479"/>
            <a:ext cx="7886700" cy="994172"/>
          </a:xfrm>
        </p:spPr>
        <p:txBody>
          <a:bodyPr/>
          <a:lstStyle/>
          <a:p>
            <a:endParaRPr lang="uk-UA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E8F4CA0-E9E3-FDD9-470E-41382F9C5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Frame 14_28.03.jpg</a:t>
            </a:r>
            <a:endParaRPr lang="x-none" dirty="0"/>
          </a:p>
        </p:txBody>
      </p:sp>
      <p:pic>
        <p:nvPicPr>
          <p:cNvPr id="5" name="Picture 4" descr="A close-up of a person's legs&#10;&#10;AI-generated content may be incorrect.">
            <a:extLst>
              <a:ext uri="{FF2B5EF4-FFF2-40B4-BE49-F238E27FC236}">
                <a16:creationId xmlns:a16="http://schemas.microsoft.com/office/drawing/2014/main" xmlns="" id="{BCBA573D-3A01-AE56-C2B3-43FC1C027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510"/>
            <a:ext cx="9144000" cy="51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1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60648"/>
            <a:ext cx="4176464" cy="612068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24" y="260648"/>
            <a:ext cx="424847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1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107504" y="1302583"/>
            <a:ext cx="5904656" cy="183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 sz="800" kern="500" dirty="0">
              <a:solidFill>
                <a:srgbClr val="002060"/>
              </a:solidFill>
              <a:latin typeface="Palatino Linotype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3096344" cy="162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9100"/>
          <a:stretch/>
        </p:blipFill>
        <p:spPr bwMode="auto">
          <a:xfrm>
            <a:off x="467544" y="816147"/>
            <a:ext cx="3600400" cy="281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8" y="4070315"/>
            <a:ext cx="3110918" cy="232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94" y="4260015"/>
            <a:ext cx="3365774" cy="251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35176"/>
            <a:ext cx="4102795" cy="230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03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medical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Center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“UNBROUKEN” </a:t>
            </a:r>
            <a:endParaRPr lang="uk-UA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101" t="22907" r="13308" b="23000"/>
          <a:stretch/>
        </p:blipFill>
        <p:spPr>
          <a:xfrm>
            <a:off x="155694" y="1262431"/>
            <a:ext cx="8988306" cy="558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57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2" ma:contentTypeDescription="Crée un document." ma:contentTypeScope="" ma:versionID="4966109fe0896e52cf96412e6b71e88b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7f227f0845759f58ca2e23e7beba02e0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e12d60-d5a8-41ec-bed3-3136d3e9e081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Props1.xml><?xml version="1.0" encoding="utf-8"?>
<ds:datastoreItem xmlns:ds="http://schemas.openxmlformats.org/officeDocument/2006/customXml" ds:itemID="{C6A67948-6A0C-4293-87A1-5CA1E46F52B3}"/>
</file>

<file path=customXml/itemProps2.xml><?xml version="1.0" encoding="utf-8"?>
<ds:datastoreItem xmlns:ds="http://schemas.openxmlformats.org/officeDocument/2006/customXml" ds:itemID="{90BE289C-3439-4E49-B36D-DDF46E9E84B0}"/>
</file>

<file path=customXml/itemProps3.xml><?xml version="1.0" encoding="utf-8"?>
<ds:datastoreItem xmlns:ds="http://schemas.openxmlformats.org/officeDocument/2006/customXml" ds:itemID="{4B08B192-3A7E-45FC-B102-FF112EDD881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38696</TotalTime>
  <Words>408</Words>
  <Application>Microsoft Office PowerPoint</Application>
  <PresentationFormat>Екран (4:3)</PresentationFormat>
  <Paragraphs>54</Paragraphs>
  <Slides>20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20</vt:i4>
      </vt:variant>
    </vt:vector>
  </HeadingPairs>
  <TitlesOfParts>
    <vt:vector size="35" baseType="lpstr">
      <vt:lpstr>ＭＳ Ｐゴシック</vt:lpstr>
      <vt:lpstr>Aptos</vt:lpstr>
      <vt:lpstr>Arial</vt:lpstr>
      <vt:lpstr>Calibri</vt:lpstr>
      <vt:lpstr>Comic Sans MS</vt:lpstr>
      <vt:lpstr>Garamond</vt:lpstr>
      <vt:lpstr>Georgia</vt:lpstr>
      <vt:lpstr>Palatino Linotype</vt:lpstr>
      <vt:lpstr>PT Sans</vt:lpstr>
      <vt:lpstr>Times New Roman</vt:lpstr>
      <vt:lpstr>Trebuchet MS</vt:lpstr>
      <vt:lpstr>Wingdings 2</vt:lpstr>
      <vt:lpstr>Тема Office</vt:lpstr>
      <vt:lpstr>Office Theme</vt:lpstr>
      <vt:lpstr>1_Office Theme</vt:lpstr>
      <vt:lpstr> Update on the current situation in Ukraine</vt:lpstr>
      <vt:lpstr>Презентація PowerPoint</vt:lpstr>
      <vt:lpstr>Our Mission in Wartime</vt:lpstr>
      <vt:lpstr>War and Helth sysmem  </vt:lpstr>
      <vt:lpstr> </vt:lpstr>
      <vt:lpstr>Презентація PowerPoint</vt:lpstr>
      <vt:lpstr>Презентація PowerPoint</vt:lpstr>
      <vt:lpstr>Презентація PowerPoint</vt:lpstr>
      <vt:lpstr>New medical Center “UNBROUKEN” </vt:lpstr>
      <vt:lpstr>Israeli field hospital</vt:lpstr>
      <vt:lpstr>From around World</vt:lpstr>
      <vt:lpstr>Презентація PowerPoint</vt:lpstr>
      <vt:lpstr>Trainings</vt:lpstr>
      <vt:lpstr>Презентація PowerPoint</vt:lpstr>
      <vt:lpstr>MedGlobal and UMA North America (USA)</vt:lpstr>
      <vt:lpstr>Презентація PowerPoint</vt:lpstr>
      <vt:lpstr>Postgraduate medical education in Ukraine </vt:lpstr>
      <vt:lpstr>Continuing medical education (CMA) in Ukraine </vt:lpstr>
      <vt:lpstr>Future collaboration</vt:lpstr>
      <vt:lpstr>Thank you for your support … </vt:lpstr>
    </vt:vector>
  </TitlesOfParts>
  <Company>Berlin-Chemie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Nazarenko</dc:creator>
  <cp:lastModifiedBy>Andriy</cp:lastModifiedBy>
  <cp:revision>403</cp:revision>
  <cp:lastPrinted>2021-07-16T07:17:42Z</cp:lastPrinted>
  <dcterms:created xsi:type="dcterms:W3CDTF">2011-09-22T09:36:40Z</dcterms:created>
  <dcterms:modified xsi:type="dcterms:W3CDTF">2025-04-26T11:25:50Z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</Properties>
</file>