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72" r:id="rId4"/>
    <p:sldId id="268" r:id="rId5"/>
    <p:sldId id="269" r:id="rId6"/>
    <p:sldId id="270" r:id="rId7"/>
    <p:sldId id="271" r:id="rId8"/>
  </p:sldIdLst>
  <p:sldSz cx="12192000" cy="6858000"/>
  <p:notesSz cx="6797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49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2793-7F72-49F1-AAA2-70530DFE4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6AE3C4-6A7F-45EB-AFDF-6FB16D8A6A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01A850-7282-4F6E-9020-A0A465BD2136}"/>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5" name="Footer Placeholder 4">
            <a:extLst>
              <a:ext uri="{FF2B5EF4-FFF2-40B4-BE49-F238E27FC236}">
                <a16:creationId xmlns:a16="http://schemas.microsoft.com/office/drawing/2014/main" id="{19F14C24-A18C-4044-A09D-523CED146B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E1AF83-14D7-4D7D-82F4-41E60564667B}"/>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931749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8F527-8EC5-4C23-8ACA-58AB8BA863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7E1CBD-97AA-4635-A2FA-45C2597A638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24940-EFCB-4BB7-A0BE-66FEB2891D7A}"/>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5" name="Footer Placeholder 4">
            <a:extLst>
              <a:ext uri="{FF2B5EF4-FFF2-40B4-BE49-F238E27FC236}">
                <a16:creationId xmlns:a16="http://schemas.microsoft.com/office/drawing/2014/main" id="{0499F899-27A6-4BB5-97D7-11F529803E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30AC8C-85CE-4A7C-B6C3-440F3E954E2B}"/>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1671134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C3EAF5-BE67-4F68-B31E-2E16700E2D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264120-8B89-4C7E-B9F5-CF270EDC848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6C37AE-D577-40DE-B6B6-6AACC43D65FC}"/>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5" name="Footer Placeholder 4">
            <a:extLst>
              <a:ext uri="{FF2B5EF4-FFF2-40B4-BE49-F238E27FC236}">
                <a16:creationId xmlns:a16="http://schemas.microsoft.com/office/drawing/2014/main" id="{C6AE31F0-E3BB-4102-ADF9-66CB4B85C9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2C5931-5C09-452B-905B-FB9AB88F98DC}"/>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3414275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94013-B3C0-4982-BD4F-AB81DB619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E156F8-387E-450F-8B7E-3C29C5E1163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7F81EE-C28B-4F7C-93B0-D967469B20F8}"/>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5" name="Footer Placeholder 4">
            <a:extLst>
              <a:ext uri="{FF2B5EF4-FFF2-40B4-BE49-F238E27FC236}">
                <a16:creationId xmlns:a16="http://schemas.microsoft.com/office/drawing/2014/main" id="{365C8DCC-D9A2-40FF-B7F9-9D96E80289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CF1C62-890D-4A7C-AED2-F5712392E31A}"/>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1845342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338E1-C952-48AE-9EA4-87531B27E2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727438-5CC0-4777-B3FE-3D0694893A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1F0C86E-6C9F-4E9F-8D37-821A39C60DC4}"/>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5" name="Footer Placeholder 4">
            <a:extLst>
              <a:ext uri="{FF2B5EF4-FFF2-40B4-BE49-F238E27FC236}">
                <a16:creationId xmlns:a16="http://schemas.microsoft.com/office/drawing/2014/main" id="{5FB2A1BD-1C0F-45E2-86D1-8FAB751418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497FA-EDE2-41BB-A435-E3E1B306BA49}"/>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275790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A24F0-F320-4E66-B577-E8350ED29A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7C7AB6-99D7-40DC-86A7-DF47A24B268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682254-1795-45E0-877E-4C5336B517D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1297DF-0830-4E87-B282-4E62694B4108}"/>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6" name="Footer Placeholder 5">
            <a:extLst>
              <a:ext uri="{FF2B5EF4-FFF2-40B4-BE49-F238E27FC236}">
                <a16:creationId xmlns:a16="http://schemas.microsoft.com/office/drawing/2014/main" id="{D7BD7AC1-AE15-4248-AF06-B73B25E6D9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13D63A-F16B-426D-A282-1476AA3027BF}"/>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2931953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CE662-5C78-4049-9D1A-C3EF8C93F3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29806C-1BB3-4D21-8CC1-1E8F01225E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BB80032-5EF0-48F9-8272-210FEF41E96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685AD0F-2A64-41C6-B4C8-F045DC39C7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D9AA622-F995-4E74-9C58-1E20C706535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4F4525-BFFA-4F1E-8A84-08773BD4BEC4}"/>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8" name="Footer Placeholder 7">
            <a:extLst>
              <a:ext uri="{FF2B5EF4-FFF2-40B4-BE49-F238E27FC236}">
                <a16:creationId xmlns:a16="http://schemas.microsoft.com/office/drawing/2014/main" id="{2A3992AA-F9A0-4BBC-B2C2-D9D3E860AB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E7B45FE-0275-4823-B2BE-4714F64849D8}"/>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4052397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07C32-FD01-46F1-88F9-88B342007F8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5A9F590-A41F-4276-8408-B0C57739BFBC}"/>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4" name="Footer Placeholder 3">
            <a:extLst>
              <a:ext uri="{FF2B5EF4-FFF2-40B4-BE49-F238E27FC236}">
                <a16:creationId xmlns:a16="http://schemas.microsoft.com/office/drawing/2014/main" id="{F5B4E1A4-BCFC-41D1-AC62-C893CE1714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EDD276-6A74-4077-BCEC-C19546B8C199}"/>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1090340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CAE57-E98A-465E-A269-6F2FF77A423B}"/>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3" name="Footer Placeholder 2">
            <a:extLst>
              <a:ext uri="{FF2B5EF4-FFF2-40B4-BE49-F238E27FC236}">
                <a16:creationId xmlns:a16="http://schemas.microsoft.com/office/drawing/2014/main" id="{CDBA1952-0B7B-466B-82D6-111F77DD43B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884B0F6-83D6-4F1B-AD84-D6CA1A57E259}"/>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3624052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A0CCB-492F-4846-8E11-61DEBFC069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F356E0-F163-4DE7-B122-6C93E5FE67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4C5786-8382-454D-A0B4-C1048C718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6C931FE-1C39-4DA6-BCBB-FD226AE28A20}"/>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6" name="Footer Placeholder 5">
            <a:extLst>
              <a:ext uri="{FF2B5EF4-FFF2-40B4-BE49-F238E27FC236}">
                <a16:creationId xmlns:a16="http://schemas.microsoft.com/office/drawing/2014/main" id="{61BC954F-7268-41BE-9EEF-82B1296511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E5A5F3-0BC4-4764-A310-236A0A4CA488}"/>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1680709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2A6F0-E1DA-48D2-9C54-3F3D0A1217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92ABE5-88A7-4E80-B632-36C04515B8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295F86-0293-4808-9252-2E78E528C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927DA27-C249-4FDE-B890-DCC7531FB004}"/>
              </a:ext>
            </a:extLst>
          </p:cNvPr>
          <p:cNvSpPr>
            <a:spLocks noGrp="1"/>
          </p:cNvSpPr>
          <p:nvPr>
            <p:ph type="dt" sz="half" idx="10"/>
          </p:nvPr>
        </p:nvSpPr>
        <p:spPr/>
        <p:txBody>
          <a:bodyPr/>
          <a:lstStyle/>
          <a:p>
            <a:fld id="{9C924B55-2077-4DFD-81C0-E9276E5CF8BF}" type="datetimeFigureOut">
              <a:rPr lang="en-US" smtClean="0"/>
              <a:t>4/24/2025</a:t>
            </a:fld>
            <a:endParaRPr lang="en-US"/>
          </a:p>
        </p:txBody>
      </p:sp>
      <p:sp>
        <p:nvSpPr>
          <p:cNvPr id="6" name="Footer Placeholder 5">
            <a:extLst>
              <a:ext uri="{FF2B5EF4-FFF2-40B4-BE49-F238E27FC236}">
                <a16:creationId xmlns:a16="http://schemas.microsoft.com/office/drawing/2014/main" id="{49FF87B4-01EE-4503-9F82-358543C230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166CDB-87C1-4841-B568-FB9EB1D15F54}"/>
              </a:ext>
            </a:extLst>
          </p:cNvPr>
          <p:cNvSpPr>
            <a:spLocks noGrp="1"/>
          </p:cNvSpPr>
          <p:nvPr>
            <p:ph type="sldNum" sz="quarter" idx="12"/>
          </p:nvPr>
        </p:nvSpPr>
        <p:spPr/>
        <p:txBody>
          <a:bodyPr/>
          <a:lstStyle/>
          <a:p>
            <a:fld id="{A428570A-16A3-4363-814D-E13AD1815FD9}" type="slidenum">
              <a:rPr lang="en-US" smtClean="0"/>
              <a:t>‹#›</a:t>
            </a:fld>
            <a:endParaRPr lang="en-US"/>
          </a:p>
        </p:txBody>
      </p:sp>
    </p:spTree>
    <p:extLst>
      <p:ext uri="{BB962C8B-B14F-4D97-AF65-F5344CB8AC3E}">
        <p14:creationId xmlns:p14="http://schemas.microsoft.com/office/powerpoint/2010/main" val="29613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F9D246-5F5F-4CDB-A3F0-F1F6395C0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7E8F21-8EA9-412E-B233-5612F230C3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703C53-F768-4C20-A5CE-C94CDBB536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24B55-2077-4DFD-81C0-E9276E5CF8BF}" type="datetimeFigureOut">
              <a:rPr lang="en-US" smtClean="0"/>
              <a:t>4/24/2025</a:t>
            </a:fld>
            <a:endParaRPr lang="en-US"/>
          </a:p>
        </p:txBody>
      </p:sp>
      <p:sp>
        <p:nvSpPr>
          <p:cNvPr id="5" name="Footer Placeholder 4">
            <a:extLst>
              <a:ext uri="{FF2B5EF4-FFF2-40B4-BE49-F238E27FC236}">
                <a16:creationId xmlns:a16="http://schemas.microsoft.com/office/drawing/2014/main" id="{BD95A919-F08B-45C0-A9F1-D5BCFFBD48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7A2EE7-5711-42DF-8154-E32DCBB1CE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28570A-16A3-4363-814D-E13AD1815FD9}" type="slidenum">
              <a:rPr lang="en-US" smtClean="0"/>
              <a:t>‹#›</a:t>
            </a:fld>
            <a:endParaRPr lang="en-US"/>
          </a:p>
        </p:txBody>
      </p:sp>
    </p:spTree>
    <p:extLst>
      <p:ext uri="{BB962C8B-B14F-4D97-AF65-F5344CB8AC3E}">
        <p14:creationId xmlns:p14="http://schemas.microsoft.com/office/powerpoint/2010/main" val="2563583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E6E510-D6DA-4167-A7FC-EB989C99B3CE}"/>
              </a:ext>
            </a:extLst>
          </p:cNvPr>
          <p:cNvSpPr>
            <a:spLocks noGrp="1"/>
          </p:cNvSpPr>
          <p:nvPr>
            <p:ph idx="1"/>
          </p:nvPr>
        </p:nvSpPr>
        <p:spPr>
          <a:xfrm>
            <a:off x="1757547" y="2882529"/>
            <a:ext cx="10778837" cy="4351338"/>
          </a:xfrm>
        </p:spPr>
        <p:txBody>
          <a:bodyPr>
            <a:normAutofit/>
          </a:bodyPr>
          <a:lstStyle/>
          <a:p>
            <a:pPr marL="0" indent="0" algn="ctr">
              <a:buNone/>
            </a:pPr>
            <a:r>
              <a:rPr lang="sr-Latn-ME" sz="5400" b="1"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MONTENEGRIN</a:t>
            </a:r>
          </a:p>
          <a:p>
            <a:pPr marL="0" indent="0" algn="ctr">
              <a:buNone/>
            </a:pPr>
            <a:r>
              <a:rPr lang="sr-Latn-ME" sz="5400" b="1" dirty="0">
                <a:solidFill>
                  <a:schemeClr val="tx2">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MEDICAL CHAMBER</a:t>
            </a:r>
            <a:r>
              <a:rPr lang="sr-Latn-ME" sz="5400" dirty="0">
                <a:solidFill>
                  <a:schemeClr val="tx2">
                    <a:lumMod val="50000"/>
                  </a:schemeClr>
                </a:solidFill>
                <a:latin typeface="Times New Roman" panose="02020603050405020304" pitchFamily="18" charset="0"/>
                <a:cs typeface="Times New Roman" panose="02020603050405020304" pitchFamily="18" charset="0"/>
              </a:rPr>
              <a:t/>
            </a:r>
            <a:br>
              <a:rPr lang="sr-Latn-ME" sz="5400" dirty="0">
                <a:solidFill>
                  <a:schemeClr val="tx2">
                    <a:lumMod val="50000"/>
                  </a:schemeClr>
                </a:solidFill>
                <a:latin typeface="Times New Roman" panose="02020603050405020304" pitchFamily="18" charset="0"/>
                <a:cs typeface="Times New Roman" panose="02020603050405020304" pitchFamily="18" charset="0"/>
              </a:rPr>
            </a:br>
            <a:r>
              <a:rPr lang="sr-Latn-ME" sz="5400" dirty="0">
                <a:solidFill>
                  <a:schemeClr val="tx2">
                    <a:lumMod val="50000"/>
                  </a:schemeClr>
                </a:solidFill>
                <a:latin typeface="Times New Roman" panose="02020603050405020304" pitchFamily="18" charset="0"/>
                <a:cs typeface="Times New Roman" panose="02020603050405020304" pitchFamily="18" charset="0"/>
              </a:rPr>
              <a:t>(MMC)</a:t>
            </a:r>
            <a:endParaRPr lang="en-US" sz="5400" dirty="0">
              <a:solidFill>
                <a:schemeClr val="tx2">
                  <a:lumMod val="50000"/>
                </a:schemeClr>
              </a:solidFill>
            </a:endParaRPr>
          </a:p>
        </p:txBody>
      </p:sp>
    </p:spTree>
    <p:extLst>
      <p:ext uri="{BB962C8B-B14F-4D97-AF65-F5344CB8AC3E}">
        <p14:creationId xmlns:p14="http://schemas.microsoft.com/office/powerpoint/2010/main" val="1490844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68176">
              <a:schemeClr val="accent3">
                <a:lumMod val="20000"/>
                <a:lumOff val="80000"/>
              </a:schemeClr>
            </a:gs>
            <a:gs pos="0">
              <a:srgbClr val="FF0000"/>
            </a:gs>
            <a:gs pos="16000">
              <a:schemeClr val="accent1">
                <a:lumMod val="45000"/>
                <a:lumOff val="55000"/>
              </a:schemeClr>
            </a:gs>
            <a:gs pos="100000">
              <a:schemeClr val="accent3">
                <a:lumMod val="40000"/>
                <a:lumOff val="60000"/>
              </a:schemeClr>
            </a:gs>
            <a:gs pos="28000">
              <a:schemeClr val="accent3">
                <a:lumMod val="60000"/>
                <a:lumOff val="40000"/>
              </a:schemeClr>
            </a:gs>
          </a:gsLst>
          <a:lin ang="6000000" scaled="0"/>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FBD4-0531-4512-90FB-F681215B02F6}"/>
              </a:ext>
            </a:extLst>
          </p:cNvPr>
          <p:cNvSpPr>
            <a:spLocks noGrp="1"/>
          </p:cNvSpPr>
          <p:nvPr>
            <p:ph type="title"/>
          </p:nvPr>
        </p:nvSpPr>
        <p:spPr>
          <a:xfrm>
            <a:off x="83127" y="377002"/>
            <a:ext cx="10515600" cy="315911"/>
          </a:xfrm>
        </p:spPr>
        <p:txBody>
          <a:bodyPr>
            <a:normAutofit fontScale="90000"/>
          </a:bodyPr>
          <a:lstStyle/>
          <a:p>
            <a:r>
              <a:rPr lang="en-US" dirty="0"/>
              <a:t/>
            </a:r>
            <a:br>
              <a:rPr lang="en-US" dirty="0"/>
            </a:br>
            <a:r>
              <a:rPr lang="en-US" dirty="0"/>
              <a:t/>
            </a:r>
            <a:br>
              <a:rPr lang="en-US" dirty="0"/>
            </a:br>
            <a:endParaRPr lang="en-US" dirty="0"/>
          </a:p>
        </p:txBody>
      </p:sp>
      <p:sp>
        <p:nvSpPr>
          <p:cNvPr id="3" name="Content Placeholder 2">
            <a:extLst>
              <a:ext uri="{FF2B5EF4-FFF2-40B4-BE49-F238E27FC236}">
                <a16:creationId xmlns:a16="http://schemas.microsoft.com/office/drawing/2014/main" id="{917B6AC3-8C1A-4D23-8374-0E0A92A2A8E1}"/>
              </a:ext>
            </a:extLst>
          </p:cNvPr>
          <p:cNvSpPr>
            <a:spLocks noGrp="1"/>
          </p:cNvSpPr>
          <p:nvPr>
            <p:ph idx="1"/>
          </p:nvPr>
        </p:nvSpPr>
        <p:spPr>
          <a:xfrm>
            <a:off x="732182" y="1236318"/>
            <a:ext cx="10515600" cy="6638387"/>
          </a:xfrm>
        </p:spPr>
        <p:txBody>
          <a:bodyPr>
            <a:normAutofit/>
          </a:bodyPr>
          <a:lstStyle/>
          <a:p>
            <a:pPr>
              <a:buFont typeface="Wingdings" panose="05000000000000000000" pitchFamily="2" charset="2"/>
              <a:buChar char="ü"/>
            </a:pPr>
            <a:endParaRPr lang="sr-Latn-ME" dirty="0"/>
          </a:p>
          <a:p>
            <a:pPr>
              <a:buFont typeface="Wingdings" panose="05000000000000000000" pitchFamily="2" charset="2"/>
              <a:buChar char="ü"/>
            </a:pPr>
            <a:r>
              <a:rPr lang="en-US" dirty="0"/>
              <a:t>The Montenegrin Medical Chamber is the sole supreme professional organization of physicians in Montenegro. Membership is mandatory for all </a:t>
            </a:r>
            <a:r>
              <a:rPr lang="sr-Latn-ME" dirty="0"/>
              <a:t>2700 </a:t>
            </a:r>
            <a:r>
              <a:rPr lang="en-US" dirty="0"/>
              <a:t>doctors engaged in direct healthcare services</a:t>
            </a:r>
            <a:r>
              <a:rPr lang="sr-Latn-ME" dirty="0"/>
              <a:t>, i</a:t>
            </a:r>
            <a:r>
              <a:rPr lang="en-US" dirty="0" err="1"/>
              <a:t>ncluding</a:t>
            </a:r>
            <a:r>
              <a:rPr lang="en-US" dirty="0"/>
              <a:t> both</a:t>
            </a:r>
            <a:r>
              <a:rPr lang="sr-Latn-ME" dirty="0"/>
              <a:t> –</a:t>
            </a:r>
            <a:r>
              <a:rPr lang="en-US"/>
              <a:t> the </a:t>
            </a:r>
            <a:r>
              <a:rPr lang="en-US" dirty="0"/>
              <a:t>private and public sectors.</a:t>
            </a:r>
          </a:p>
          <a:p>
            <a:pPr marL="0" indent="0">
              <a:buNone/>
            </a:pPr>
            <a:endParaRPr lang="en-US" dirty="0"/>
          </a:p>
          <a:p>
            <a:pPr>
              <a:buFont typeface="Wingdings" panose="05000000000000000000" pitchFamily="2" charset="2"/>
              <a:buChar char="ü"/>
            </a:pPr>
            <a:r>
              <a:rPr lang="en-US" dirty="0"/>
              <a:t>We emphasize that the Montenegrin Medical Chamber operates entirely independently from the political structures of the state. This is reflected in the fact that the president of the Chamber, as well as its legislative and executive bodies, are democratically elected by all physicians in Montenegro.</a:t>
            </a:r>
          </a:p>
          <a:p>
            <a:pPr marL="0" indent="0">
              <a:buNone/>
            </a:pPr>
            <a:endParaRPr lang="sr-Latn-ME" dirty="0"/>
          </a:p>
          <a:p>
            <a:pPr marL="0" indent="0">
              <a:buNone/>
            </a:pPr>
            <a:r>
              <a:rPr lang="en-US" dirty="0"/>
              <a:t/>
            </a:r>
            <a:br>
              <a:rPr lang="en-US" dirty="0"/>
            </a:br>
            <a:endParaRPr lang="en-US" dirty="0"/>
          </a:p>
        </p:txBody>
      </p:sp>
    </p:spTree>
    <p:extLst>
      <p:ext uri="{BB962C8B-B14F-4D97-AF65-F5344CB8AC3E}">
        <p14:creationId xmlns:p14="http://schemas.microsoft.com/office/powerpoint/2010/main" val="133115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68176">
              <a:schemeClr val="accent3">
                <a:lumMod val="20000"/>
                <a:lumOff val="80000"/>
              </a:schemeClr>
            </a:gs>
            <a:gs pos="0">
              <a:srgbClr val="FF0000"/>
            </a:gs>
            <a:gs pos="16000">
              <a:schemeClr val="accent1">
                <a:lumMod val="45000"/>
                <a:lumOff val="55000"/>
              </a:schemeClr>
            </a:gs>
            <a:gs pos="100000">
              <a:schemeClr val="accent3">
                <a:lumMod val="40000"/>
                <a:lumOff val="60000"/>
              </a:schemeClr>
            </a:gs>
            <a:gs pos="28000">
              <a:schemeClr val="accent3">
                <a:lumMod val="60000"/>
                <a:lumOff val="40000"/>
              </a:schemeClr>
            </a:gs>
          </a:gsLst>
          <a:lin ang="6000000" scaled="0"/>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FBD4-0531-4512-90FB-F681215B02F6}"/>
              </a:ext>
            </a:extLst>
          </p:cNvPr>
          <p:cNvSpPr>
            <a:spLocks noGrp="1"/>
          </p:cNvSpPr>
          <p:nvPr>
            <p:ph type="title"/>
          </p:nvPr>
        </p:nvSpPr>
        <p:spPr>
          <a:xfrm>
            <a:off x="83127" y="377002"/>
            <a:ext cx="10515600" cy="315911"/>
          </a:xfrm>
        </p:spPr>
        <p:txBody>
          <a:bodyPr>
            <a:normAutofit fontScale="90000"/>
          </a:bodyPr>
          <a:lstStyle/>
          <a:p>
            <a:r>
              <a:rPr lang="en-US" dirty="0"/>
              <a:t/>
            </a:r>
            <a:br>
              <a:rPr lang="en-US" dirty="0"/>
            </a:br>
            <a:r>
              <a:rPr lang="en-US" dirty="0"/>
              <a:t/>
            </a:r>
            <a:br>
              <a:rPr lang="en-US" dirty="0"/>
            </a:br>
            <a:endParaRPr lang="en-US" dirty="0"/>
          </a:p>
        </p:txBody>
      </p:sp>
      <p:sp>
        <p:nvSpPr>
          <p:cNvPr id="3" name="Content Placeholder 2">
            <a:extLst>
              <a:ext uri="{FF2B5EF4-FFF2-40B4-BE49-F238E27FC236}">
                <a16:creationId xmlns:a16="http://schemas.microsoft.com/office/drawing/2014/main" id="{917B6AC3-8C1A-4D23-8374-0E0A92A2A8E1}"/>
              </a:ext>
            </a:extLst>
          </p:cNvPr>
          <p:cNvSpPr>
            <a:spLocks noGrp="1"/>
          </p:cNvSpPr>
          <p:nvPr>
            <p:ph idx="1"/>
          </p:nvPr>
        </p:nvSpPr>
        <p:spPr>
          <a:xfrm>
            <a:off x="743198" y="1222872"/>
            <a:ext cx="10515600" cy="5373876"/>
          </a:xfrm>
        </p:spPr>
        <p:txBody>
          <a:bodyPr>
            <a:normAutofit/>
          </a:bodyPr>
          <a:lstStyle/>
          <a:p>
            <a:pPr>
              <a:buFont typeface="Wingdings" panose="05000000000000000000" pitchFamily="2" charset="2"/>
              <a:buChar char="ü"/>
            </a:pPr>
            <a:endParaRPr lang="sr-Latn-ME" dirty="0"/>
          </a:p>
          <a:p>
            <a:pPr marL="0" indent="0">
              <a:buNone/>
            </a:pPr>
            <a:endParaRPr lang="en-US" dirty="0"/>
          </a:p>
          <a:p>
            <a:pPr>
              <a:buFont typeface="Wingdings" panose="05000000000000000000" pitchFamily="2" charset="2"/>
              <a:buChar char="ü"/>
            </a:pPr>
            <a:r>
              <a:rPr lang="en-US" dirty="0"/>
              <a:t>The MMC acts solely in the interest of the medical profession — that is, in the interest of all Montenegrin doctors — while also protecting the public interest, i.e. the right of citizens to appropriate healthcare.</a:t>
            </a:r>
            <a:endParaRPr lang="sr-Latn-ME" dirty="0"/>
          </a:p>
          <a:p>
            <a:pPr>
              <a:buFont typeface="Wingdings" panose="05000000000000000000" pitchFamily="2" charset="2"/>
              <a:buChar char="ü"/>
            </a:pPr>
            <a:endParaRPr lang="en-US" dirty="0"/>
          </a:p>
          <a:p>
            <a:pPr>
              <a:buFont typeface="Wingdings" panose="05000000000000000000" pitchFamily="2" charset="2"/>
              <a:buChar char="ü"/>
            </a:pPr>
            <a:r>
              <a:rPr lang="en-US" dirty="0"/>
              <a:t>Membership in the Chamber is legally mandated.</a:t>
            </a:r>
          </a:p>
          <a:p>
            <a:pPr marL="0" indent="0">
              <a:buNone/>
            </a:pPr>
            <a:endParaRPr lang="sr-Latn-ME" dirty="0"/>
          </a:p>
          <a:p>
            <a:pPr marL="0" indent="0">
              <a:buNone/>
            </a:pPr>
            <a:r>
              <a:rPr lang="en-US" dirty="0"/>
              <a:t/>
            </a:r>
            <a:br>
              <a:rPr lang="en-US" dirty="0"/>
            </a:br>
            <a:endParaRPr lang="en-US" dirty="0"/>
          </a:p>
        </p:txBody>
      </p:sp>
    </p:spTree>
    <p:extLst>
      <p:ext uri="{BB962C8B-B14F-4D97-AF65-F5344CB8AC3E}">
        <p14:creationId xmlns:p14="http://schemas.microsoft.com/office/powerpoint/2010/main" val="3424775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68176">
              <a:schemeClr val="accent3">
                <a:lumMod val="20000"/>
                <a:lumOff val="80000"/>
              </a:schemeClr>
            </a:gs>
            <a:gs pos="0">
              <a:srgbClr val="FF0000"/>
            </a:gs>
            <a:gs pos="16000">
              <a:schemeClr val="accent1">
                <a:lumMod val="45000"/>
                <a:lumOff val="55000"/>
              </a:schemeClr>
            </a:gs>
            <a:gs pos="100000">
              <a:schemeClr val="accent3">
                <a:lumMod val="40000"/>
                <a:lumOff val="60000"/>
              </a:schemeClr>
            </a:gs>
            <a:gs pos="28000">
              <a:schemeClr val="accent3">
                <a:lumMod val="60000"/>
                <a:lumOff val="40000"/>
              </a:schemeClr>
            </a:gs>
          </a:gsLst>
          <a:lin ang="6000000" scaled="0"/>
          <a:tileRect/>
        </a:gra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66A3B08-01D5-4017-8FFA-E1393DC281E0}"/>
              </a:ext>
            </a:extLst>
          </p:cNvPr>
          <p:cNvSpPr>
            <a:spLocks noGrp="1"/>
          </p:cNvSpPr>
          <p:nvPr>
            <p:ph idx="1"/>
          </p:nvPr>
        </p:nvSpPr>
        <p:spPr>
          <a:xfrm>
            <a:off x="937352" y="1501270"/>
            <a:ext cx="10515600" cy="4351338"/>
          </a:xfrm>
        </p:spPr>
        <p:txBody>
          <a:bodyPr/>
          <a:lstStyle/>
          <a:p>
            <a:pPr>
              <a:buFont typeface="Wingdings" panose="05000000000000000000" pitchFamily="2" charset="2"/>
              <a:buChar char="ü"/>
            </a:pPr>
            <a:r>
              <a:rPr lang="en-US" dirty="0"/>
              <a:t>One of the Chamber’s key responsibilities is continuous medical education.</a:t>
            </a:r>
          </a:p>
          <a:p>
            <a:pPr marL="0" indent="0">
              <a:buNone/>
            </a:pPr>
            <a:endParaRPr lang="en-US" dirty="0"/>
          </a:p>
          <a:p>
            <a:pPr>
              <a:buFont typeface="Wingdings" panose="05000000000000000000" pitchFamily="2" charset="2"/>
              <a:buChar char="ü"/>
            </a:pPr>
            <a:r>
              <a:rPr lang="en-US" dirty="0"/>
              <a:t>MMC recognizes the importance of the initiative by Montenegrin doctors to join this prestigious international professional organization, acknowledging the benefits that membership would bring to Montenegrin physicians — and, by extension, to the public — by improving the quality of direct healthcare services.</a:t>
            </a:r>
          </a:p>
          <a:p>
            <a:pPr marL="0" indent="0">
              <a:buNone/>
            </a:pPr>
            <a:endParaRPr lang="en-US" dirty="0"/>
          </a:p>
        </p:txBody>
      </p:sp>
    </p:spTree>
    <p:extLst>
      <p:ext uri="{BB962C8B-B14F-4D97-AF65-F5344CB8AC3E}">
        <p14:creationId xmlns:p14="http://schemas.microsoft.com/office/powerpoint/2010/main" val="3511818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68176">
              <a:schemeClr val="accent3">
                <a:lumMod val="20000"/>
                <a:lumOff val="80000"/>
              </a:schemeClr>
            </a:gs>
            <a:gs pos="0">
              <a:srgbClr val="FF0000"/>
            </a:gs>
            <a:gs pos="16000">
              <a:schemeClr val="accent1">
                <a:lumMod val="45000"/>
                <a:lumOff val="55000"/>
              </a:schemeClr>
            </a:gs>
            <a:gs pos="100000">
              <a:schemeClr val="accent3">
                <a:lumMod val="40000"/>
                <a:lumOff val="60000"/>
              </a:schemeClr>
            </a:gs>
            <a:gs pos="28000">
              <a:schemeClr val="accent3">
                <a:lumMod val="60000"/>
                <a:lumOff val="40000"/>
              </a:schemeClr>
            </a:gs>
          </a:gsLst>
          <a:lin ang="6000000" scaled="0"/>
          <a:tileRect/>
        </a:gra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66A3B08-01D5-4017-8FFA-E1393DC281E0}"/>
              </a:ext>
            </a:extLst>
          </p:cNvPr>
          <p:cNvSpPr>
            <a:spLocks noGrp="1"/>
          </p:cNvSpPr>
          <p:nvPr>
            <p:ph idx="1"/>
          </p:nvPr>
        </p:nvSpPr>
        <p:spPr>
          <a:xfrm>
            <a:off x="838200" y="1482571"/>
            <a:ext cx="10515600" cy="4931898"/>
          </a:xfrm>
        </p:spPr>
        <p:txBody>
          <a:bodyPr>
            <a:normAutofit/>
          </a:bodyPr>
          <a:lstStyle/>
          <a:p>
            <a:pPr>
              <a:buFont typeface="Wingdings" panose="05000000000000000000" pitchFamily="2" charset="2"/>
              <a:buChar char="ü"/>
            </a:pPr>
            <a:r>
              <a:rPr lang="en-US" dirty="0"/>
              <a:t>Our goal is for Montenegrin doctors to receive the same education and professional development as their EU colleagues.</a:t>
            </a:r>
            <a:endParaRPr lang="sr-Latn-ME" dirty="0"/>
          </a:p>
          <a:p>
            <a:pPr>
              <a:buFont typeface="Wingdings" panose="05000000000000000000" pitchFamily="2" charset="2"/>
              <a:buChar char="ü"/>
            </a:pPr>
            <a:endParaRPr lang="en-US" dirty="0"/>
          </a:p>
          <a:p>
            <a:pPr>
              <a:buFont typeface="Wingdings" panose="05000000000000000000" pitchFamily="2" charset="2"/>
              <a:buChar char="ü"/>
            </a:pPr>
            <a:r>
              <a:rPr lang="en-US" dirty="0"/>
              <a:t>As Montenegro is also a tourist destination, it is essential that the healthcare provided to visiting tourists meets high standards.</a:t>
            </a:r>
            <a:endParaRPr lang="sr-Latn-ME" dirty="0"/>
          </a:p>
          <a:p>
            <a:pPr>
              <a:buFont typeface="Wingdings" panose="05000000000000000000" pitchFamily="2" charset="2"/>
              <a:buChar char="ü"/>
            </a:pPr>
            <a:endParaRPr lang="en-US" dirty="0"/>
          </a:p>
          <a:p>
            <a:pPr>
              <a:buFont typeface="Wingdings" panose="05000000000000000000" pitchFamily="2" charset="2"/>
              <a:buChar char="ü"/>
            </a:pPr>
            <a:r>
              <a:rPr lang="en-US" dirty="0"/>
              <a:t>Given Montenegro’s anticipated accession to the EU, aligning healthcare standards is of particular importance.</a:t>
            </a:r>
          </a:p>
          <a:p>
            <a:pPr marL="0" indent="0">
              <a:buNone/>
            </a:pPr>
            <a:endParaRPr lang="en-US" dirty="0"/>
          </a:p>
          <a:p>
            <a:endParaRPr lang="en-US" dirty="0"/>
          </a:p>
        </p:txBody>
      </p:sp>
    </p:spTree>
    <p:extLst>
      <p:ext uri="{BB962C8B-B14F-4D97-AF65-F5344CB8AC3E}">
        <p14:creationId xmlns:p14="http://schemas.microsoft.com/office/powerpoint/2010/main" val="2891915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68176">
              <a:schemeClr val="accent3">
                <a:lumMod val="20000"/>
                <a:lumOff val="80000"/>
              </a:schemeClr>
            </a:gs>
            <a:gs pos="0">
              <a:srgbClr val="FF0000"/>
            </a:gs>
            <a:gs pos="16000">
              <a:schemeClr val="accent1">
                <a:lumMod val="45000"/>
                <a:lumOff val="55000"/>
              </a:schemeClr>
            </a:gs>
            <a:gs pos="100000">
              <a:schemeClr val="accent3">
                <a:lumMod val="40000"/>
                <a:lumOff val="60000"/>
              </a:schemeClr>
            </a:gs>
            <a:gs pos="28000">
              <a:schemeClr val="accent3">
                <a:lumMod val="60000"/>
                <a:lumOff val="40000"/>
              </a:schemeClr>
            </a:gs>
          </a:gsLst>
          <a:lin ang="6000000" scaled="0"/>
          <a:tileRect/>
        </a:gra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66A3B08-01D5-4017-8FFA-E1393DC281E0}"/>
              </a:ext>
            </a:extLst>
          </p:cNvPr>
          <p:cNvSpPr>
            <a:spLocks noGrp="1"/>
          </p:cNvSpPr>
          <p:nvPr>
            <p:ph idx="1"/>
          </p:nvPr>
        </p:nvSpPr>
        <p:spPr>
          <a:xfrm>
            <a:off x="838200" y="2063131"/>
            <a:ext cx="10515600" cy="4351338"/>
          </a:xfrm>
        </p:spPr>
        <p:txBody>
          <a:bodyPr/>
          <a:lstStyle/>
          <a:p>
            <a:pPr>
              <a:buFont typeface="Wingdings" panose="05000000000000000000" pitchFamily="2" charset="2"/>
              <a:buChar char="ü"/>
            </a:pPr>
            <a:r>
              <a:rPr lang="en-US" dirty="0"/>
              <a:t>We are aware that, at present, only one Montenegrin physician holds a </a:t>
            </a:r>
            <a:r>
              <a:rPr lang="en-US" dirty="0" err="1"/>
              <a:t>UEMS</a:t>
            </a:r>
            <a:r>
              <a:rPr lang="en-US" dirty="0"/>
              <a:t> certificate, acquired through personal initiative.</a:t>
            </a:r>
            <a:endParaRPr lang="sr-Latn-ME" dirty="0"/>
          </a:p>
          <a:p>
            <a:pPr>
              <a:buFont typeface="Wingdings" panose="05000000000000000000" pitchFamily="2" charset="2"/>
              <a:buChar char="ü"/>
            </a:pPr>
            <a:endParaRPr lang="en-US" dirty="0"/>
          </a:p>
          <a:p>
            <a:pPr>
              <a:buFont typeface="Wingdings" panose="05000000000000000000" pitchFamily="2" charset="2"/>
              <a:buChar char="ü"/>
            </a:pPr>
            <a:r>
              <a:rPr lang="sr-Latn-ME" dirty="0"/>
              <a:t>T</a:t>
            </a:r>
            <a:r>
              <a:rPr lang="en-US" dirty="0"/>
              <a:t>he Chamber </a:t>
            </a:r>
            <a:r>
              <a:rPr lang="sr-Latn-ME" dirty="0"/>
              <a:t>would like </a:t>
            </a:r>
            <a:r>
              <a:rPr lang="en-US" dirty="0"/>
              <a:t>to facilitate access for all physicians to </a:t>
            </a:r>
            <a:r>
              <a:rPr lang="en-US" dirty="0" err="1"/>
              <a:t>UEMS</a:t>
            </a:r>
            <a:r>
              <a:rPr lang="en-US" dirty="0"/>
              <a:t>-accredited educational programs recognized across Europe.</a:t>
            </a:r>
          </a:p>
          <a:p>
            <a:pPr marL="0" indent="0">
              <a:buNone/>
            </a:pPr>
            <a:endParaRPr lang="en-US" dirty="0"/>
          </a:p>
        </p:txBody>
      </p:sp>
    </p:spTree>
    <p:extLst>
      <p:ext uri="{BB962C8B-B14F-4D97-AF65-F5344CB8AC3E}">
        <p14:creationId xmlns:p14="http://schemas.microsoft.com/office/powerpoint/2010/main" val="175295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68176">
              <a:schemeClr val="accent3">
                <a:lumMod val="20000"/>
                <a:lumOff val="80000"/>
              </a:schemeClr>
            </a:gs>
            <a:gs pos="0">
              <a:srgbClr val="FF0000"/>
            </a:gs>
            <a:gs pos="16000">
              <a:schemeClr val="accent1">
                <a:lumMod val="45000"/>
                <a:lumOff val="55000"/>
              </a:schemeClr>
            </a:gs>
            <a:gs pos="100000">
              <a:schemeClr val="accent3">
                <a:lumMod val="40000"/>
                <a:lumOff val="60000"/>
              </a:schemeClr>
            </a:gs>
            <a:gs pos="28000">
              <a:schemeClr val="accent3">
                <a:lumMod val="60000"/>
                <a:lumOff val="40000"/>
              </a:schemeClr>
            </a:gs>
          </a:gsLst>
          <a:lin ang="6000000" scaled="0"/>
          <a:tileRect/>
        </a:gra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66A3B08-01D5-4017-8FFA-E1393DC281E0}"/>
              </a:ext>
            </a:extLst>
          </p:cNvPr>
          <p:cNvSpPr>
            <a:spLocks noGrp="1"/>
          </p:cNvSpPr>
          <p:nvPr>
            <p:ph idx="1"/>
          </p:nvPr>
        </p:nvSpPr>
        <p:spPr>
          <a:xfrm>
            <a:off x="838200" y="1233889"/>
            <a:ext cx="9737993" cy="5180580"/>
          </a:xfrm>
        </p:spPr>
        <p:txBody>
          <a:bodyPr/>
          <a:lstStyle/>
          <a:p>
            <a:pPr marL="0" indent="0">
              <a:buNone/>
            </a:pPr>
            <a:r>
              <a:rPr lang="en-US" dirty="0"/>
              <a:t>Trusting that you will recognize the needs of both Montenegrin doctors and citizens, we look forward to a positive outcome of your decision.</a:t>
            </a:r>
            <a:endParaRPr lang="sr-Latn-ME" dirty="0"/>
          </a:p>
          <a:p>
            <a:pPr marL="0" indent="0">
              <a:buNone/>
            </a:pPr>
            <a:endParaRPr lang="sr-Latn-ME" dirty="0"/>
          </a:p>
          <a:p>
            <a:pPr marL="0" indent="0">
              <a:buNone/>
            </a:pPr>
            <a:endParaRPr lang="sr-Latn-ME" dirty="0"/>
          </a:p>
          <a:p>
            <a:pPr marL="0" indent="0">
              <a:buNone/>
            </a:pPr>
            <a:endParaRPr lang="sr-Latn-ME" dirty="0"/>
          </a:p>
          <a:p>
            <a:pPr marL="0" indent="0">
              <a:buNone/>
            </a:pPr>
            <a:endParaRPr lang="sr-Latn-ME" dirty="0"/>
          </a:p>
          <a:p>
            <a:pPr marL="0" indent="0" algn="ctr">
              <a:buNone/>
            </a:pPr>
            <a:r>
              <a:rPr lang="sr-Latn-ME" i="1" dirty="0">
                <a:solidFill>
                  <a:schemeClr val="bg2">
                    <a:lumMod val="50000"/>
                  </a:schemeClr>
                </a:solidFill>
              </a:rPr>
              <a:t>Thank you for your attention!</a:t>
            </a:r>
            <a:endParaRPr lang="en-US" i="1" dirty="0">
              <a:solidFill>
                <a:schemeClr val="bg2">
                  <a:lumMod val="50000"/>
                </a:schemeClr>
              </a:solidFill>
            </a:endParaRPr>
          </a:p>
          <a:p>
            <a:pPr marL="0" indent="0">
              <a:buNone/>
            </a:pPr>
            <a:endParaRPr lang="en-US" dirty="0"/>
          </a:p>
        </p:txBody>
      </p:sp>
    </p:spTree>
    <p:extLst>
      <p:ext uri="{BB962C8B-B14F-4D97-AF65-F5344CB8AC3E}">
        <p14:creationId xmlns:p14="http://schemas.microsoft.com/office/powerpoint/2010/main" val="989414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94900BABD61B4BAC2F245EDF4ED39E" ma:contentTypeVersion="12" ma:contentTypeDescription="Crée un document." ma:contentTypeScope="" ma:versionID="4966109fe0896e52cf96412e6b71e88b">
  <xsd:schema xmlns:xsd="http://www.w3.org/2001/XMLSchema" xmlns:xs="http://www.w3.org/2001/XMLSchema" xmlns:p="http://schemas.microsoft.com/office/2006/metadata/properties" xmlns:ns2="83bd27bf-f23a-4764-ba48-893866d47e01" xmlns:ns3="cd7455a3-4a59-4a73-9e70-409757b3c8a1" targetNamespace="http://schemas.microsoft.com/office/2006/metadata/properties" ma:root="true" ma:fieldsID="7f227f0845759f58ca2e23e7beba02e0" ns2:_="" ns3:_="">
    <xsd:import namespace="83bd27bf-f23a-4764-ba48-893866d47e01"/>
    <xsd:import namespace="cd7455a3-4a59-4a73-9e70-409757b3c8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d27bf-f23a-4764-ba48-893866d47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6de6d2fa-23a7-45f3-a64a-563df53bb5f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7455a3-4a59-4a73-9e70-409757b3c8a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e12d60-d5a8-41ec-bed3-3136d3e9e081}" ma:internalName="TaxCatchAll" ma:showField="CatchAllData" ma:web="cd7455a3-4a59-4a73-9e70-409757b3c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3bd27bf-f23a-4764-ba48-893866d47e01">
      <Terms xmlns="http://schemas.microsoft.com/office/infopath/2007/PartnerControls"/>
    </lcf76f155ced4ddcb4097134ff3c332f>
    <TaxCatchAll xmlns="cd7455a3-4a59-4a73-9e70-409757b3c8a1" xsi:nil="true"/>
  </documentManagement>
</p:properties>
</file>

<file path=customXml/itemProps1.xml><?xml version="1.0" encoding="utf-8"?>
<ds:datastoreItem xmlns:ds="http://schemas.openxmlformats.org/officeDocument/2006/customXml" ds:itemID="{1D9ACA3C-8A79-44BD-AF88-C2CB821824BB}"/>
</file>

<file path=customXml/itemProps2.xml><?xml version="1.0" encoding="utf-8"?>
<ds:datastoreItem xmlns:ds="http://schemas.openxmlformats.org/officeDocument/2006/customXml" ds:itemID="{71B465F7-B74F-44E2-8507-47A7ABAE1FB7}"/>
</file>

<file path=customXml/itemProps3.xml><?xml version="1.0" encoding="utf-8"?>
<ds:datastoreItem xmlns:ds="http://schemas.openxmlformats.org/officeDocument/2006/customXml" ds:itemID="{E75F2C5F-611F-4AA6-9240-397C24C2C858}"/>
</file>

<file path=docProps/app.xml><?xml version="1.0" encoding="utf-8"?>
<Properties xmlns="http://schemas.openxmlformats.org/officeDocument/2006/extended-properties" xmlns:vt="http://schemas.openxmlformats.org/officeDocument/2006/docPropsVTypes">
  <TotalTime>242</TotalTime>
  <Words>325</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Wingdings</vt:lpstr>
      <vt:lpstr>Office Theme</vt:lpstr>
      <vt:lpstr>PowerPoint Presentation</vt:lpstr>
      <vt:lpstr>  </vt:lpstr>
      <vt:lpstr>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Koordinator.kme</dc:creator>
  <cp:lastModifiedBy>Korisnik</cp:lastModifiedBy>
  <cp:revision>43</cp:revision>
  <cp:lastPrinted>2025-04-23T07:31:14Z</cp:lastPrinted>
  <dcterms:created xsi:type="dcterms:W3CDTF">2024-09-30T11:54:25Z</dcterms:created>
  <dcterms:modified xsi:type="dcterms:W3CDTF">2025-04-24T08:25:01Z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0x0101004194900BABD61B4BAC2F245EDF4ED39E</vt:lpwstr>
  </property>
</Properties>
</file>