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287" r:id="rId3"/>
    <p:sldId id="288" r:id="rId4"/>
    <p:sldId id="290" r:id="rId5"/>
    <p:sldId id="291" r:id="rId6"/>
    <p:sldId id="289" r:id="rId7"/>
    <p:sldId id="29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1"/>
    <a:srgbClr val="E9E6E1"/>
    <a:srgbClr val="007889"/>
    <a:srgbClr val="0E5832"/>
    <a:srgbClr val="EA534E"/>
    <a:srgbClr val="00A8A8"/>
    <a:srgbClr val="053470"/>
    <a:srgbClr val="04414F"/>
    <a:srgbClr val="006A72"/>
    <a:srgbClr val="005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AK assistierter Suizid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29.11.2022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J. Weimann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C5C4-87B4-4A19-AB1E-1B063CFA3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124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AK assistierter Suizid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29.11.2022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J. Weimann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15801-5C39-4C83-B4BE-138D155B2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922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363273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1F1D1-034C-0A59-A177-086041E69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38BC18-9C35-8477-E6A5-69BD73D69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119216-5D47-3447-8D51-4A10FE11A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8E2F1A-A990-541D-5022-410E631AD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147CBB-EBB5-908F-B46C-59038E17D3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FBDF210-32CD-4542-AFA5-9E45B195793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569951AD-D2A3-3981-A80A-367A7B492E18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116536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F243-9EF8-E9DA-B35E-D32F0C51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DDAE635-6592-7074-C71A-7B53F1EEF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607D23-0BF8-DD59-9683-A4FD9651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C8FDE1-49B7-A513-A873-C5B1FCA66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2DF8C-4613-16F8-B626-A34BF5303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7F70613-CBAB-530C-63A5-E4DA5A7B283A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32FE33A0-12BA-7245-EAC2-CBE6D7401B68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59801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4535-6589-223C-A54D-5E789A3F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8FBEEF-E4BD-5E5C-6999-D3854BCA8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A6E719-FF5E-EAFC-1DD0-BFA8A311E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83138-9897-2A16-54B6-F1FCD64CC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1F373F-6273-7D5A-63D9-738A25EA42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4A9E398-5DE6-8E91-6935-7CADC5E6EA6B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74404A3E-B08D-60C9-DEA7-D1CD9DFD5105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133624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13B6-6EB6-B8BD-9294-D95D6037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6D6E107-8577-3A78-E258-2AA63D8F9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CB175A-F498-A600-52DB-81DC647A5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600BD-FFFA-79EE-FB34-E1CF50489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57A72E-0145-E303-94F1-61C6D91796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9DE40C0-6769-8732-10C3-42066AD3D3C4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2A20EA5F-E365-6679-3BBE-9F32CD53A7AC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12656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3C5C-F072-22CD-DBAB-FA99A400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40EBC-7539-401C-1B1A-17592E0BA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CAFB88-3127-1FFC-9419-43819C470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16A924-408C-30C4-9D0D-02D30CA7C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16EF30-B2DA-4E04-E291-2355BE92AB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CBCD0A9-E78A-0B19-65B9-8BEF300577F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C2E1A359-0872-9220-72F3-D812A3FD5896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175136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0EAE9-0AA9-D65D-BB6F-095A1D39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88202A-B08B-7716-2227-DFC6E3877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951371-9DAB-3FA9-62FD-D406F130D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DE4B6E-ABCD-18D2-745F-D0F19B367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15801-5C39-4C83-B4BE-138D155B205D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29408B-0BEE-D07A-B2BA-78017D692C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J. Weimann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ED98EF3-CACF-9402-536B-FC7142DF5AB8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/>
              <a:t>29.11.2022</a:t>
            </a:r>
          </a:p>
        </p:txBody>
      </p:sp>
      <p:sp>
        <p:nvSpPr>
          <p:cNvPr id="9" name="Kopfzeilenplatzhalter 8">
            <a:extLst>
              <a:ext uri="{FF2B5EF4-FFF2-40B4-BE49-F238E27FC236}">
                <a16:creationId xmlns:a16="http://schemas.microsoft.com/office/drawing/2014/main" id="{1E6AD822-6C23-B4CE-472C-6A40125A7CA5}"/>
              </a:ext>
            </a:extLst>
          </p:cNvPr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de-DE"/>
              <a:t>AK 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326550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BA25-E86A-4B32-B7F5-BCEC55E45375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8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1516-DC32-4FFA-A732-C15840C81B6F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9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87-B551-488F-8113-285E147BD39E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7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0E7D-6ED6-4888-84F7-C94FE3FC0099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36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5F4-3B63-457C-B607-30E14C29A4BB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809C-95E8-4936-975D-F470E4003E31}" type="datetime1">
              <a:rPr lang="de-DE" smtClean="0"/>
              <a:t>25.04.25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1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533C-59FD-4613-A84B-4F1177E0DDED}" type="datetime1">
              <a:rPr lang="de-DE" smtClean="0"/>
              <a:t>25.04.25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42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362E-166F-4D8B-B544-131D4C559F35}" type="datetime1">
              <a:rPr lang="de-DE" smtClean="0"/>
              <a:t>25.04.25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AFB-3CF8-46B1-9165-48FBEDBDAD12}" type="datetime1">
              <a:rPr lang="de-DE" smtClean="0"/>
              <a:t>25.04.25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7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062D-B347-418A-A6A4-798C259463B6}" type="datetime1">
              <a:rPr lang="de-DE" smtClean="0"/>
              <a:t>25.04.25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30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0315-1D87-4747-A2EA-7CAB49A8388F}" type="datetime1">
              <a:rPr lang="de-DE" smtClean="0"/>
              <a:t>25.04.25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55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41E-6406-4EBB-89F3-170CCC0BE4E0}" type="datetime1">
              <a:rPr lang="de-DE" smtClean="0"/>
              <a:t>25.04.25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B95A-59E9-462A-B6B7-1230919FA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dun.unav.edu/entities/publication/fd930b27-6d48-4a86-84a8-ffec101a61ef" TargetMode="External"/><Relationship Id="rId5" Type="http://schemas.openxmlformats.org/officeDocument/2006/relationships/hyperlink" Target="https://www.who.int/news-room/fact-sheets/detail/palliative-car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/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38904"/>
              </p:ext>
            </p:extLst>
          </p:nvPr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1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3431BD-06C2-34D4-03FD-05C35200546C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/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5A650C8-A595-439E-23A9-0896870A70B5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54E43027-8378-4E9C-DEFA-99307D50D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422C75B2-D80D-FBEA-1286-AC07AB04F6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6B70B72F-0286-B9A2-37C1-8096859B3A0D}"/>
              </a:ext>
            </a:extLst>
          </p:cNvPr>
          <p:cNvSpPr txBox="1"/>
          <p:nvPr/>
        </p:nvSpPr>
        <p:spPr>
          <a:xfrm>
            <a:off x="1931208" y="730827"/>
            <a:ext cx="832958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800" b="1" dirty="0" err="1"/>
              <a:t>Proposal</a:t>
            </a:r>
            <a:r>
              <a:rPr lang="de-DE" sz="2800" b="1" dirty="0"/>
              <a:t> </a:t>
            </a:r>
          </a:p>
          <a:p>
            <a:pPr>
              <a:buNone/>
            </a:pPr>
            <a:endParaRPr lang="de-DE" sz="1400" b="1" dirty="0"/>
          </a:p>
          <a:p>
            <a:pPr>
              <a:buNone/>
            </a:pPr>
            <a:r>
              <a:rPr lang="de-DE" sz="3600" b="1" dirty="0" err="1">
                <a:solidFill>
                  <a:srgbClr val="0065B1"/>
                </a:solidFill>
              </a:rPr>
              <a:t>Multidisciplinary</a:t>
            </a:r>
            <a:r>
              <a:rPr lang="de-DE" sz="3600" b="1" dirty="0">
                <a:solidFill>
                  <a:srgbClr val="0065B1"/>
                </a:solidFill>
              </a:rPr>
              <a:t> Joint Committee (MJC) </a:t>
            </a:r>
          </a:p>
          <a:p>
            <a:pPr>
              <a:buNone/>
            </a:pPr>
            <a:r>
              <a:rPr lang="de-DE" sz="3600" b="1" dirty="0">
                <a:solidFill>
                  <a:srgbClr val="0065B1"/>
                </a:solidFill>
              </a:rPr>
              <a:t>on Palliative Care Medicine</a:t>
            </a:r>
            <a:endParaRPr lang="de-DE" sz="3600" dirty="0">
              <a:solidFill>
                <a:srgbClr val="0065B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6D7028-DB2A-D6F0-6603-53FC01958752}"/>
              </a:ext>
            </a:extLst>
          </p:cNvPr>
          <p:cNvSpPr txBox="1"/>
          <p:nvPr/>
        </p:nvSpPr>
        <p:spPr>
          <a:xfrm>
            <a:off x="1931208" y="2599744"/>
            <a:ext cx="878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 err="1"/>
              <a:t>Improving</a:t>
            </a:r>
            <a:r>
              <a:rPr lang="de-DE" dirty="0"/>
              <a:t> palliative care </a:t>
            </a:r>
            <a:r>
              <a:rPr lang="de-DE" dirty="0" err="1"/>
              <a:t>through</a:t>
            </a:r>
            <a:r>
              <a:rPr lang="de-DE" dirty="0"/>
              <a:t> European </a:t>
            </a:r>
            <a:r>
              <a:rPr lang="de-DE" dirty="0" err="1"/>
              <a:t>collaboration</a:t>
            </a:r>
            <a:r>
              <a:rPr lang="de-DE" dirty="0"/>
              <a:t> and </a:t>
            </a:r>
            <a:r>
              <a:rPr lang="de-DE" dirty="0" err="1"/>
              <a:t>harmonized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A03C8C-12B1-4667-5C5D-576212117F2E}"/>
              </a:ext>
            </a:extLst>
          </p:cNvPr>
          <p:cNvSpPr txBox="1"/>
          <p:nvPr/>
        </p:nvSpPr>
        <p:spPr>
          <a:xfrm>
            <a:off x="1931208" y="3938266"/>
            <a:ext cx="374774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Prof. Dr. med. Jörg Weimann, </a:t>
            </a:r>
            <a:r>
              <a:rPr lang="de-DE" cap="small" dirty="0" err="1"/>
              <a:t>d.e.a.a</a:t>
            </a:r>
            <a:r>
              <a:rPr lang="de-DE" cap="small" dirty="0"/>
              <a:t>.</a:t>
            </a:r>
          </a:p>
          <a:p>
            <a:r>
              <a:rPr lang="de-DE" sz="1400" dirty="0"/>
              <a:t>Head </a:t>
            </a:r>
            <a:r>
              <a:rPr lang="de-DE" sz="1400" dirty="0" err="1"/>
              <a:t>of</a:t>
            </a:r>
            <a:r>
              <a:rPr lang="de-DE" sz="1400" dirty="0"/>
              <a:t> Delegation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</a:rPr>
              <a:t>National </a:t>
            </a:r>
            <a:r>
              <a:rPr lang="de-DE" sz="1400" dirty="0" err="1">
                <a:solidFill>
                  <a:srgbClr val="000000"/>
                </a:solidFill>
                <a:effectLst/>
              </a:rPr>
              <a:t>Association</a:t>
            </a:r>
            <a:r>
              <a:rPr lang="de-DE" sz="1400" dirty="0">
                <a:solidFill>
                  <a:srgbClr val="000000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</a:rPr>
              <a:t>Specialist</a:t>
            </a:r>
            <a:r>
              <a:rPr lang="de-DE" sz="1400" dirty="0">
                <a:solidFill>
                  <a:srgbClr val="000000"/>
                </a:solidFill>
                <a:effectLst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</a:rPr>
              <a:t>Physicians</a:t>
            </a:r>
            <a:endParaRPr lang="de-DE" sz="1400" dirty="0">
              <a:solidFill>
                <a:srgbClr val="000000"/>
              </a:solidFill>
              <a:effectLst/>
            </a:endParaRPr>
          </a:p>
          <a:p>
            <a:r>
              <a:rPr lang="de-DE" sz="1400" dirty="0">
                <a:solidFill>
                  <a:srgbClr val="000000"/>
                </a:solidFill>
                <a:effectLst/>
              </a:rPr>
              <a:t>in Germany (</a:t>
            </a:r>
            <a:r>
              <a:rPr lang="de-DE" sz="1400" dirty="0" err="1">
                <a:solidFill>
                  <a:srgbClr val="000000"/>
                </a:solidFill>
                <a:effectLst/>
              </a:rPr>
              <a:t>SpiFa</a:t>
            </a:r>
            <a:r>
              <a:rPr lang="de-DE" sz="1400" dirty="0">
                <a:solidFill>
                  <a:srgbClr val="000000"/>
                </a:solidFill>
                <a:effectLst/>
              </a:rPr>
              <a:t>) e.V.</a:t>
            </a:r>
          </a:p>
          <a:p>
            <a:r>
              <a:rPr lang="de-DE" sz="1400" dirty="0">
                <a:solidFill>
                  <a:srgbClr val="000000"/>
                </a:solidFill>
              </a:rPr>
              <a:t>Berlin, Germany</a:t>
            </a:r>
            <a:endParaRPr lang="de-DE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C15C09-F2EC-E8BE-BF18-46203BC296BA}"/>
              </a:ext>
            </a:extLst>
          </p:cNvPr>
          <p:cNvSpPr txBox="1"/>
          <p:nvPr/>
        </p:nvSpPr>
        <p:spPr>
          <a:xfrm>
            <a:off x="6741042" y="3938266"/>
            <a:ext cx="456136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Prof. Dr. med. Christoph </a:t>
            </a:r>
            <a:r>
              <a:rPr lang="de-DE" dirty="0" err="1"/>
              <a:t>Ostgathe</a:t>
            </a:r>
            <a:endParaRPr lang="de-DE" dirty="0"/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Former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European</a:t>
            </a:r>
          </a:p>
          <a:p>
            <a:pPr>
              <a:buNone/>
            </a:pP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Association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 (EAPC)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Department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 University Hospital 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Erlangen, Germany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48985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CA27-D739-27B5-3913-48435DB6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808AB3C-EF3A-66C8-2FFB-D5364931FC1E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213D9BD9-3C78-E4D6-5E55-B273552163EE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5B44AE8-8DDA-F079-AF1C-48F283CA666A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2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1325C32-D2B5-4E88-1690-7150F9783580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FE99271-828B-DD96-E48E-7F2E9F17BADB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113017C-4415-2694-8FF6-37A35EFB8662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FBB714FA-A54B-C6E4-69B9-F7F7E0CF8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6448D66C-268A-D257-C2B3-C62F939E44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E4DE089A-8BEA-CEF0-AC75-A96640A68C22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F803769-FC7E-76BD-3018-60572B9BABF3}"/>
              </a:ext>
            </a:extLst>
          </p:cNvPr>
          <p:cNvGrpSpPr/>
          <p:nvPr/>
        </p:nvGrpSpPr>
        <p:grpSpPr>
          <a:xfrm>
            <a:off x="491087" y="1557739"/>
            <a:ext cx="3602453" cy="4047262"/>
            <a:chOff x="491087" y="1557739"/>
            <a:chExt cx="3602453" cy="404726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13EF63E-86E5-78E3-51EE-66E8358473C8}"/>
                </a:ext>
              </a:extLst>
            </p:cNvPr>
            <p:cNvSpPr/>
            <p:nvPr/>
          </p:nvSpPr>
          <p:spPr>
            <a:xfrm>
              <a:off x="491087" y="1921242"/>
              <a:ext cx="3602453" cy="3683759"/>
            </a:xfrm>
            <a:prstGeom prst="rect">
              <a:avLst/>
            </a:prstGeom>
            <a:solidFill>
              <a:srgbClr val="E9E6E1"/>
            </a:solidFill>
            <a:ln>
              <a:solidFill>
                <a:srgbClr val="E9E6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E4EBA79-A921-E00E-BDD7-DFA3CA2C3DD6}"/>
                </a:ext>
              </a:extLst>
            </p:cNvPr>
            <p:cNvSpPr txBox="1"/>
            <p:nvPr/>
          </p:nvSpPr>
          <p:spPr>
            <a:xfrm>
              <a:off x="491087" y="1557739"/>
              <a:ext cx="3602452" cy="4047262"/>
            </a:xfrm>
            <a:prstGeom prst="rect">
              <a:avLst/>
            </a:prstGeom>
            <a:noFill/>
            <a:ln>
              <a:solidFill>
                <a:srgbClr val="E9E6E1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None/>
              </a:pPr>
              <a:r>
                <a: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Palliative care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... </a:t>
              </a:r>
            </a:p>
            <a:p>
              <a:pPr>
                <a:spcAft>
                  <a:spcPts val="600"/>
                </a:spcAft>
                <a:buNone/>
              </a:pP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„... an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approach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children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their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families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who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are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facing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life-threatening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illness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>
                <a:spcAft>
                  <a:spcPts val="6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</a:t>
              </a:r>
              <a:r>
                <a:rPr lang="de-DE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prevention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relief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suffering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means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impeccable</a:t>
              </a:r>
              <a:r>
                <a:rPr lang="de-DE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assessment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pain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psychological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spiritual.</a:t>
              </a:r>
            </a:p>
            <a:p>
              <a:pPr>
                <a:spcAft>
                  <a:spcPts val="6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multidisciplinary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approach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includes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family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makes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use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available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9222" name="Picture 6" descr="World Health Organization Logo, symbol, meaning, history, PNG, brand">
            <a:extLst>
              <a:ext uri="{FF2B5EF4-FFF2-40B4-BE49-F238E27FC236}">
                <a16:creationId xmlns:a16="http://schemas.microsoft.com/office/drawing/2014/main" id="{E5960287-F68E-D834-F0D7-ABB9D3685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115"/>
          <a:stretch/>
        </p:blipFill>
        <p:spPr bwMode="auto">
          <a:xfrm>
            <a:off x="204004" y="478030"/>
            <a:ext cx="2135462" cy="7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2A6200-3170-A32C-E006-A80DD6C0A00D}"/>
              </a:ext>
            </a:extLst>
          </p:cNvPr>
          <p:cNvGrpSpPr/>
          <p:nvPr/>
        </p:nvGrpSpPr>
        <p:grpSpPr>
          <a:xfrm>
            <a:off x="5121350" y="1921242"/>
            <a:ext cx="1949300" cy="481607"/>
            <a:chOff x="5769935" y="1921242"/>
            <a:chExt cx="1949300" cy="481607"/>
          </a:xfrm>
        </p:grpSpPr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ADB4300D-F389-7290-C7F8-63938565B750}"/>
                </a:ext>
              </a:extLst>
            </p:cNvPr>
            <p:cNvSpPr/>
            <p:nvPr/>
          </p:nvSpPr>
          <p:spPr>
            <a:xfrm>
              <a:off x="5769935" y="1921242"/>
              <a:ext cx="1949300" cy="481607"/>
            </a:xfrm>
            <a:prstGeom prst="roundRect">
              <a:avLst/>
            </a:prstGeom>
            <a:solidFill>
              <a:srgbClr val="0065B1"/>
            </a:solidFill>
            <a:ln>
              <a:solidFill>
                <a:srgbClr val="0078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7F67553-D1FF-DFB2-60CA-F41208550B2B}"/>
                </a:ext>
              </a:extLst>
            </p:cNvPr>
            <p:cNvSpPr txBox="1"/>
            <p:nvPr/>
          </p:nvSpPr>
          <p:spPr>
            <a:xfrm>
              <a:off x="5823100" y="1975815"/>
              <a:ext cx="13079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>
                  <a:solidFill>
                    <a:schemeClr val="bg1"/>
                  </a:solidFill>
                </a:rPr>
                <a:t>quality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of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life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565493A-1BD2-05E4-728E-E0FEA261E57C}"/>
              </a:ext>
            </a:extLst>
          </p:cNvPr>
          <p:cNvGrpSpPr/>
          <p:nvPr/>
        </p:nvGrpSpPr>
        <p:grpSpPr>
          <a:xfrm>
            <a:off x="5121350" y="2721310"/>
            <a:ext cx="1949300" cy="584775"/>
            <a:chOff x="5769935" y="2421789"/>
            <a:chExt cx="1949300" cy="584775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F7741778-588A-4A72-7E1A-089E37C0B464}"/>
                </a:ext>
              </a:extLst>
            </p:cNvPr>
            <p:cNvSpPr/>
            <p:nvPr/>
          </p:nvSpPr>
          <p:spPr>
            <a:xfrm>
              <a:off x="5769935" y="2435628"/>
              <a:ext cx="1949300" cy="557096"/>
            </a:xfrm>
            <a:prstGeom prst="roundRect">
              <a:avLst/>
            </a:prstGeom>
            <a:solidFill>
              <a:srgbClr val="0065B1"/>
            </a:solidFill>
            <a:ln>
              <a:solidFill>
                <a:srgbClr val="0078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5086BC5-1C60-CA04-C178-6F62D6410C7A}"/>
                </a:ext>
              </a:extLst>
            </p:cNvPr>
            <p:cNvSpPr txBox="1"/>
            <p:nvPr/>
          </p:nvSpPr>
          <p:spPr>
            <a:xfrm>
              <a:off x="5823100" y="2421789"/>
              <a:ext cx="18158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65B1"/>
                  </a:solidFill>
                </a:defRPr>
              </a:lvl1pPr>
            </a:lstStyle>
            <a:p>
              <a:r>
                <a:rPr lang="de-DE" dirty="0" err="1">
                  <a:solidFill>
                    <a:schemeClr val="bg1"/>
                  </a:solidFill>
                </a:rPr>
                <a:t>patients</a:t>
              </a:r>
              <a:r>
                <a:rPr lang="de-DE" dirty="0">
                  <a:solidFill>
                    <a:schemeClr val="bg1"/>
                  </a:solidFill>
                </a:rPr>
                <a:t> and </a:t>
              </a:r>
              <a:r>
                <a:rPr lang="de-DE" dirty="0" err="1">
                  <a:solidFill>
                    <a:schemeClr val="bg1"/>
                  </a:solidFill>
                </a:rPr>
                <a:t>those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dirty="0" err="1">
                  <a:solidFill>
                    <a:schemeClr val="bg1"/>
                  </a:solidFill>
                </a:rPr>
                <a:t>close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to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them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22E1F2C-BB7C-0565-61AA-62D2649A8F59}"/>
              </a:ext>
            </a:extLst>
          </p:cNvPr>
          <p:cNvGrpSpPr/>
          <p:nvPr/>
        </p:nvGrpSpPr>
        <p:grpSpPr>
          <a:xfrm>
            <a:off x="5121350" y="3624546"/>
            <a:ext cx="1949300" cy="1077218"/>
            <a:chOff x="5769935" y="3114991"/>
            <a:chExt cx="1949300" cy="1077218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C6F4921A-1B50-7911-376C-4288536169CB}"/>
                </a:ext>
              </a:extLst>
            </p:cNvPr>
            <p:cNvSpPr/>
            <p:nvPr/>
          </p:nvSpPr>
          <p:spPr>
            <a:xfrm>
              <a:off x="5769935" y="3128320"/>
              <a:ext cx="1949300" cy="1063889"/>
            </a:xfrm>
            <a:prstGeom prst="roundRect">
              <a:avLst/>
            </a:prstGeom>
            <a:solidFill>
              <a:srgbClr val="0065B1"/>
            </a:solidFill>
            <a:ln>
              <a:solidFill>
                <a:srgbClr val="0078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409B904-6101-8106-0992-4F1115775C3B}"/>
                </a:ext>
              </a:extLst>
            </p:cNvPr>
            <p:cNvSpPr txBox="1"/>
            <p:nvPr/>
          </p:nvSpPr>
          <p:spPr>
            <a:xfrm>
              <a:off x="5823100" y="3114991"/>
              <a:ext cx="16693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65B1"/>
                  </a:solidFill>
                </a:defRPr>
              </a:lvl1pPr>
            </a:lstStyle>
            <a:p>
              <a:r>
                <a:rPr lang="de-DE" dirty="0" err="1">
                  <a:solidFill>
                    <a:schemeClr val="bg1"/>
                  </a:solidFill>
                </a:rPr>
                <a:t>physical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psychological</a:t>
              </a:r>
              <a:r>
                <a:rPr lang="de-DE" dirty="0">
                  <a:solidFill>
                    <a:schemeClr val="bg1"/>
                  </a:solidFill>
                </a:rPr>
                <a:t> social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dirty="0">
                  <a:solidFill>
                    <a:schemeClr val="bg1"/>
                  </a:solidFill>
                </a:rPr>
                <a:t>spiritual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71D875A-6C08-5CB5-96A6-5601536DD572}"/>
              </a:ext>
            </a:extLst>
          </p:cNvPr>
          <p:cNvSpPr txBox="1"/>
          <p:nvPr/>
        </p:nvSpPr>
        <p:spPr>
          <a:xfrm>
            <a:off x="8267935" y="4962916"/>
            <a:ext cx="3007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3C4245"/>
                </a:solidFill>
                <a:latin typeface="Noto Sans" panose="020B0502040504020204" pitchFamily="34" charset="0"/>
              </a:rPr>
              <a:t>G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lobally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only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14%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of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patients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who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need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palliative care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receive</a:t>
            </a:r>
            <a:r>
              <a:rPr lang="de-DE" sz="1400" b="0" i="0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de-DE" sz="1400" b="0" i="0" dirty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it</a:t>
            </a:r>
            <a:endParaRPr lang="de-DE" sz="140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C46FAD0-0912-E390-3221-EF3DE00AAC7B}"/>
              </a:ext>
            </a:extLst>
          </p:cNvPr>
          <p:cNvGrpSpPr/>
          <p:nvPr/>
        </p:nvGrpSpPr>
        <p:grpSpPr>
          <a:xfrm>
            <a:off x="5121350" y="5020226"/>
            <a:ext cx="1949300" cy="584775"/>
            <a:chOff x="5769935" y="4329596"/>
            <a:chExt cx="1949300" cy="584775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E4FC19D-DCAD-6952-2FC1-42047A376CDB}"/>
                </a:ext>
              </a:extLst>
            </p:cNvPr>
            <p:cNvSpPr/>
            <p:nvPr/>
          </p:nvSpPr>
          <p:spPr>
            <a:xfrm>
              <a:off x="5769935" y="4329596"/>
              <a:ext cx="1949300" cy="584774"/>
            </a:xfrm>
            <a:prstGeom prst="roundRect">
              <a:avLst/>
            </a:prstGeom>
            <a:solidFill>
              <a:srgbClr val="0065B1"/>
            </a:solidFill>
            <a:ln>
              <a:solidFill>
                <a:srgbClr val="0078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235F999-85A8-E046-8A52-93C1AF695DE6}"/>
                </a:ext>
              </a:extLst>
            </p:cNvPr>
            <p:cNvSpPr txBox="1"/>
            <p:nvPr/>
          </p:nvSpPr>
          <p:spPr>
            <a:xfrm>
              <a:off x="5823100" y="4329596"/>
              <a:ext cx="1669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65B1"/>
                  </a:solidFill>
                </a:defRPr>
              </a:lvl1pPr>
            </a:lstStyle>
            <a:p>
              <a:r>
                <a:rPr lang="de-DE" dirty="0" err="1">
                  <a:solidFill>
                    <a:schemeClr val="bg1"/>
                  </a:solidFill>
                </a:rPr>
                <a:t>multidisciplinary</a:t>
              </a:r>
              <a:br>
                <a:rPr lang="de-DE" dirty="0">
                  <a:solidFill>
                    <a:schemeClr val="bg1"/>
                  </a:solidFill>
                </a:rPr>
              </a:br>
              <a:r>
                <a:rPr lang="de-DE" dirty="0" err="1">
                  <a:solidFill>
                    <a:schemeClr val="bg1"/>
                  </a:solidFill>
                </a:rPr>
                <a:t>multiprofessional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E4004A0F-713C-1022-3374-938CB83C1A52}"/>
              </a:ext>
            </a:extLst>
          </p:cNvPr>
          <p:cNvSpPr txBox="1"/>
          <p:nvPr/>
        </p:nvSpPr>
        <p:spPr>
          <a:xfrm>
            <a:off x="8267934" y="3755552"/>
            <a:ext cx="3007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defRPr>
            </a:lvl1pPr>
          </a:lstStyle>
          <a:p>
            <a:r>
              <a:rPr lang="de-DE" dirty="0"/>
              <a:t>Need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palliative care ...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at 30-45%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requiring</a:t>
            </a:r>
            <a:r>
              <a:rPr lang="de-DE" dirty="0"/>
              <a:t> palliative care at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58B85A9-4881-935A-74E6-02E993C1C5E9}"/>
              </a:ext>
            </a:extLst>
          </p:cNvPr>
          <p:cNvSpPr txBox="1"/>
          <p:nvPr/>
        </p:nvSpPr>
        <p:spPr>
          <a:xfrm>
            <a:off x="8264379" y="2548187"/>
            <a:ext cx="311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defRPr>
            </a:lvl1pPr>
          </a:lstStyle>
          <a:p>
            <a:r>
              <a:rPr lang="de-DE" dirty="0"/>
              <a:t>4.4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die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suffering</a:t>
            </a:r>
            <a:r>
              <a:rPr lang="de-DE" dirty="0"/>
              <a:t> in Europe,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140,000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children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5998CE4-FDBA-5F4C-9636-A453E080FDA1}"/>
              </a:ext>
            </a:extLst>
          </p:cNvPr>
          <p:cNvSpPr txBox="1"/>
          <p:nvPr/>
        </p:nvSpPr>
        <p:spPr>
          <a:xfrm>
            <a:off x="8267498" y="1771709"/>
            <a:ext cx="31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defRPr>
            </a:lvl1pPr>
          </a:lstStyle>
          <a:p>
            <a:r>
              <a:rPr lang="de-DE" dirty="0"/>
              <a:t>in Europe ca. 1%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dies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9C922D1-602E-A319-0BBE-9A0E4278B9F5}"/>
              </a:ext>
            </a:extLst>
          </p:cNvPr>
          <p:cNvSpPr txBox="1"/>
          <p:nvPr/>
        </p:nvSpPr>
        <p:spPr>
          <a:xfrm>
            <a:off x="3030912" y="694537"/>
            <a:ext cx="6103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„Palliative Care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imperative in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50387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FFCDA-4C4A-7D69-A003-D86921F4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D34BEF0-03FA-31FF-273C-C1300159AC7B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24BFC3ED-7819-4E95-2533-029DB529D76C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B1686F1-6045-7AB3-AD84-B39AC2E5F4C5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3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5DF01A2-CA47-6909-5F41-D9B4A2555745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E096BA3-A0DE-CCEB-C522-CDE04EE311DB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FE16550-DB75-48CE-CB4F-90274A867479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C9CACEAF-861D-391D-2713-81941030B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E9ADB8B1-8A7B-9829-FBA6-703EE153D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8B4F8207-709E-5C45-B902-EC18B0947317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8E33AF-8905-4174-C319-4A6AA531437E}"/>
              </a:ext>
            </a:extLst>
          </p:cNvPr>
          <p:cNvSpPr txBox="1"/>
          <p:nvPr/>
        </p:nvSpPr>
        <p:spPr>
          <a:xfrm>
            <a:off x="261231" y="456036"/>
            <a:ext cx="8595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2000" b="1" dirty="0"/>
              <a:t>People </a:t>
            </a:r>
            <a:r>
              <a:rPr lang="de-DE" sz="2000" b="1" dirty="0" err="1"/>
              <a:t>who</a:t>
            </a:r>
            <a:r>
              <a:rPr lang="de-DE" sz="2000" b="1" dirty="0"/>
              <a:t> </a:t>
            </a:r>
            <a:r>
              <a:rPr lang="de-DE" sz="2000" b="1" dirty="0" err="1"/>
              <a:t>died</a:t>
            </a:r>
            <a:r>
              <a:rPr lang="de-DE" sz="2000" b="1" dirty="0"/>
              <a:t> in 2014 in Europe </a:t>
            </a:r>
            <a:r>
              <a:rPr lang="de-DE" sz="2000" b="1" dirty="0" err="1"/>
              <a:t>needing</a:t>
            </a:r>
            <a:r>
              <a:rPr lang="de-DE" sz="2000" b="1" dirty="0"/>
              <a:t> Palliative Care</a:t>
            </a:r>
            <a:endParaRPr lang="de-DE" sz="2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2E81CB6-366E-DEEE-0AB4-525DF124053F}"/>
              </a:ext>
            </a:extLst>
          </p:cNvPr>
          <p:cNvSpPr txBox="1"/>
          <p:nvPr/>
        </p:nvSpPr>
        <p:spPr>
          <a:xfrm>
            <a:off x="9378120" y="5149011"/>
            <a:ext cx="24443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EAPC Atlas 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Palliative Care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in Europe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Arias-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Casais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et al., 2019</a:t>
            </a:r>
          </a:p>
        </p:txBody>
      </p:sp>
      <p:pic>
        <p:nvPicPr>
          <p:cNvPr id="3074" name="Picture 2" descr="EAPC logo">
            <a:extLst>
              <a:ext uri="{FF2B5EF4-FFF2-40B4-BE49-F238E27FC236}">
                <a16:creationId xmlns:a16="http://schemas.microsoft.com/office/drawing/2014/main" id="{86150019-DF67-15EF-F762-FBCF11AD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26" y="5207652"/>
            <a:ext cx="527276" cy="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28D9D71-EB49-A340-A72E-64B7F8EFF6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381"/>
          <a:stretch/>
        </p:blipFill>
        <p:spPr>
          <a:xfrm>
            <a:off x="593348" y="1406828"/>
            <a:ext cx="9046077" cy="3856297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735B6CD-2DE8-7124-BB5D-1C1E5D8921FF}"/>
              </a:ext>
            </a:extLst>
          </p:cNvPr>
          <p:cNvGrpSpPr/>
          <p:nvPr/>
        </p:nvGrpSpPr>
        <p:grpSpPr>
          <a:xfrm>
            <a:off x="7201258" y="1232888"/>
            <a:ext cx="1655664" cy="700084"/>
            <a:chOff x="7201258" y="1232888"/>
            <a:chExt cx="1655664" cy="700084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DE99BF70-097F-332B-6DDC-2E2946CC5B5A}"/>
                </a:ext>
              </a:extLst>
            </p:cNvPr>
            <p:cNvSpPr/>
            <p:nvPr/>
          </p:nvSpPr>
          <p:spPr>
            <a:xfrm>
              <a:off x="7345690" y="1406828"/>
              <a:ext cx="1511232" cy="5261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AF80957-13A6-DDE8-16A4-5A813B28AC75}"/>
                </a:ext>
              </a:extLst>
            </p:cNvPr>
            <p:cNvGrpSpPr/>
            <p:nvPr/>
          </p:nvGrpSpPr>
          <p:grpSpPr>
            <a:xfrm>
              <a:off x="7201258" y="1232888"/>
              <a:ext cx="288862" cy="338554"/>
              <a:chOff x="10622795" y="2427506"/>
              <a:chExt cx="288862" cy="33855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3E8A63C-2BA7-92A6-E0DB-7520A778056E}"/>
                  </a:ext>
                </a:extLst>
              </p:cNvPr>
              <p:cNvSpPr/>
              <p:nvPr/>
            </p:nvSpPr>
            <p:spPr>
              <a:xfrm>
                <a:off x="10623226" y="2452783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AFECE79D-C538-21D5-F199-01348B66DD77}"/>
                  </a:ext>
                </a:extLst>
              </p:cNvPr>
              <p:cNvSpPr txBox="1"/>
              <p:nvPr/>
            </p:nvSpPr>
            <p:spPr>
              <a:xfrm>
                <a:off x="10622795" y="242750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A494159-608C-6803-49DE-A32EBC356378}"/>
              </a:ext>
            </a:extLst>
          </p:cNvPr>
          <p:cNvGrpSpPr/>
          <p:nvPr/>
        </p:nvGrpSpPr>
        <p:grpSpPr>
          <a:xfrm>
            <a:off x="572769" y="1232888"/>
            <a:ext cx="2378776" cy="700084"/>
            <a:chOff x="572769" y="1232888"/>
            <a:chExt cx="2378776" cy="700084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252600DC-6FF8-F3C6-2072-4B54222B14E8}"/>
                </a:ext>
              </a:extLst>
            </p:cNvPr>
            <p:cNvSpPr/>
            <p:nvPr/>
          </p:nvSpPr>
          <p:spPr>
            <a:xfrm>
              <a:off x="717631" y="1406828"/>
              <a:ext cx="2233914" cy="5261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E6D1B55-A1A5-C541-D3C7-E2CB394E286E}"/>
                </a:ext>
              </a:extLst>
            </p:cNvPr>
            <p:cNvGrpSpPr/>
            <p:nvPr/>
          </p:nvGrpSpPr>
          <p:grpSpPr>
            <a:xfrm>
              <a:off x="572769" y="1232888"/>
              <a:ext cx="288861" cy="338554"/>
              <a:chOff x="10622795" y="2427506"/>
              <a:chExt cx="288861" cy="33855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8822A3B-1031-A176-FFE4-AAF79C23DCC8}"/>
                  </a:ext>
                </a:extLst>
              </p:cNvPr>
              <p:cNvSpPr/>
              <p:nvPr/>
            </p:nvSpPr>
            <p:spPr>
              <a:xfrm>
                <a:off x="10623226" y="2452783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23614A44-BD87-023C-FF05-EE3969539CDF}"/>
                  </a:ext>
                </a:extLst>
              </p:cNvPr>
              <p:cNvSpPr txBox="1"/>
              <p:nvPr/>
            </p:nvSpPr>
            <p:spPr>
              <a:xfrm>
                <a:off x="10622795" y="2427506"/>
                <a:ext cx="2888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BAEE0CE-979F-0854-D22D-32C98766521C}"/>
              </a:ext>
            </a:extLst>
          </p:cNvPr>
          <p:cNvGrpSpPr/>
          <p:nvPr/>
        </p:nvGrpSpPr>
        <p:grpSpPr>
          <a:xfrm>
            <a:off x="7201258" y="2080927"/>
            <a:ext cx="1769122" cy="685133"/>
            <a:chOff x="7201258" y="2080927"/>
            <a:chExt cx="1769122" cy="685133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344D6035-6A5C-BABD-38D8-F182298D4F8B}"/>
                </a:ext>
              </a:extLst>
            </p:cNvPr>
            <p:cNvSpPr/>
            <p:nvPr/>
          </p:nvSpPr>
          <p:spPr>
            <a:xfrm>
              <a:off x="7345689" y="2239916"/>
              <a:ext cx="1624691" cy="5261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6574A929-B8FD-42E0-3131-27FD100DFF30}"/>
                </a:ext>
              </a:extLst>
            </p:cNvPr>
            <p:cNvGrpSpPr/>
            <p:nvPr/>
          </p:nvGrpSpPr>
          <p:grpSpPr>
            <a:xfrm>
              <a:off x="7201258" y="2080927"/>
              <a:ext cx="288862" cy="338554"/>
              <a:chOff x="10622795" y="2427506"/>
              <a:chExt cx="288862" cy="33855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9259AF0-E320-9E66-F76B-2D90598BA5A5}"/>
                  </a:ext>
                </a:extLst>
              </p:cNvPr>
              <p:cNvSpPr/>
              <p:nvPr/>
            </p:nvSpPr>
            <p:spPr>
              <a:xfrm>
                <a:off x="10623226" y="2452783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47FF1AF-BFEE-2851-C03E-A8601B8A20E7}"/>
                  </a:ext>
                </a:extLst>
              </p:cNvPr>
              <p:cNvSpPr txBox="1"/>
              <p:nvPr/>
            </p:nvSpPr>
            <p:spPr>
              <a:xfrm>
                <a:off x="10622795" y="242750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0C83788-7FB9-C8E3-A841-EA0BDBF72CB1}"/>
              </a:ext>
            </a:extLst>
          </p:cNvPr>
          <p:cNvGrpSpPr/>
          <p:nvPr/>
        </p:nvGrpSpPr>
        <p:grpSpPr>
          <a:xfrm>
            <a:off x="562911" y="4130932"/>
            <a:ext cx="2388634" cy="695421"/>
            <a:chOff x="562911" y="4130932"/>
            <a:chExt cx="2388634" cy="69542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91D9777-D183-CD2A-512B-4718428F4C78}"/>
                </a:ext>
              </a:extLst>
            </p:cNvPr>
            <p:cNvSpPr/>
            <p:nvPr/>
          </p:nvSpPr>
          <p:spPr>
            <a:xfrm>
              <a:off x="717631" y="4300209"/>
              <a:ext cx="2233914" cy="5261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B93FF2AF-7B62-EAD1-5A49-CBF6E3BE81A7}"/>
                </a:ext>
              </a:extLst>
            </p:cNvPr>
            <p:cNvGrpSpPr/>
            <p:nvPr/>
          </p:nvGrpSpPr>
          <p:grpSpPr>
            <a:xfrm>
              <a:off x="562911" y="4130932"/>
              <a:ext cx="288862" cy="338554"/>
              <a:chOff x="10622795" y="2427506"/>
              <a:chExt cx="288862" cy="33855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8111364-BDE1-43A9-7FAB-E9D93D11E3B0}"/>
                  </a:ext>
                </a:extLst>
              </p:cNvPr>
              <p:cNvSpPr/>
              <p:nvPr/>
            </p:nvSpPr>
            <p:spPr>
              <a:xfrm>
                <a:off x="10623226" y="2452783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25213D92-EC70-08D8-B3EA-DD31B1F872D7}"/>
                  </a:ext>
                </a:extLst>
              </p:cNvPr>
              <p:cNvSpPr txBox="1"/>
              <p:nvPr/>
            </p:nvSpPr>
            <p:spPr>
              <a:xfrm>
                <a:off x="10622795" y="242750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47653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1E13-C1D1-EE44-F096-30F1E011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474AC12-8F09-BCA5-10E3-38B3D4993A2F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0DB8C4D6-97B1-3A0C-5B30-4C106B70D9D5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B543C32-ADD6-91DD-0E68-997C38AB1EF8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4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60AB62B-9B7D-2B84-DB25-2B2182DCE9BC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19FBB3-1A5E-BB57-38E7-5D84CA3CF3EA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840C5CF-E311-DA33-F79E-B7F26ED40AAD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635AC870-DA76-0453-D012-76739AB89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BAF4F448-29B2-FCDB-55C0-06BA9F074B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53EFAE78-1223-FABE-F72A-61B0660EF1B3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CF31F2-51F2-1D26-D7B5-9B375157E9D2}"/>
              </a:ext>
            </a:extLst>
          </p:cNvPr>
          <p:cNvSpPr txBox="1"/>
          <p:nvPr/>
        </p:nvSpPr>
        <p:spPr>
          <a:xfrm>
            <a:off x="261231" y="456036"/>
            <a:ext cx="6000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2000" b="1" dirty="0"/>
              <a:t>Palliative Care </a:t>
            </a:r>
            <a:r>
              <a:rPr lang="de-DE" sz="2000" b="1" dirty="0" err="1"/>
              <a:t>Specialised</a:t>
            </a:r>
            <a:r>
              <a:rPr lang="de-DE" sz="2000" b="1" dirty="0"/>
              <a:t> Services in Europe</a:t>
            </a:r>
            <a:endParaRPr lang="de-DE" sz="2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D2BD9F-9DB6-F4F4-DABC-9A7D557838F9}"/>
              </a:ext>
            </a:extLst>
          </p:cNvPr>
          <p:cNvSpPr txBox="1"/>
          <p:nvPr/>
        </p:nvSpPr>
        <p:spPr>
          <a:xfrm>
            <a:off x="9378120" y="5149011"/>
            <a:ext cx="24443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EAPC Atlas 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Palliative Care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in Europe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Arias-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Casais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et al., 2019</a:t>
            </a:r>
          </a:p>
        </p:txBody>
      </p:sp>
      <p:pic>
        <p:nvPicPr>
          <p:cNvPr id="3074" name="Picture 2" descr="EAPC logo">
            <a:extLst>
              <a:ext uri="{FF2B5EF4-FFF2-40B4-BE49-F238E27FC236}">
                <a16:creationId xmlns:a16="http://schemas.microsoft.com/office/drawing/2014/main" id="{C7100D0B-B77E-100F-4293-ADEB9B37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26" y="5207652"/>
            <a:ext cx="527276" cy="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0AF1D9B-9BDF-F0C3-3E81-B9B455552CA6}"/>
              </a:ext>
            </a:extLst>
          </p:cNvPr>
          <p:cNvGrpSpPr/>
          <p:nvPr/>
        </p:nvGrpSpPr>
        <p:grpSpPr>
          <a:xfrm>
            <a:off x="436498" y="787149"/>
            <a:ext cx="8748491" cy="5396266"/>
            <a:chOff x="1138113" y="46849"/>
            <a:chExt cx="10756900" cy="650211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A7BAE33-BF5F-5570-93AE-C9A6E1AA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8113" y="84664"/>
              <a:ext cx="7162800" cy="64643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F8F73C0-83FE-AE6E-20E5-632A3D0E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0913" y="46849"/>
              <a:ext cx="3594100" cy="637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65153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F9BED-2A24-6AD7-2163-E7A4CF51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3DE8FC3-2981-0618-CF83-36DF480F2997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8ABF9477-D323-3697-2868-5ED9E28970BE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9A2E23D-1050-A5A5-D3B5-7208F07CD8CD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5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599AB9D-4EAF-1ABD-B672-F24EF44A3AD4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DE395D3-C9DB-28D4-1D29-3E42E6250446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E988D48-E5F7-3063-3611-187EFA17E001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4E7F6D67-70CF-1F40-C7C3-F02A6F0B4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85339336-9017-3EF9-DFEC-6BB2C12CC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80D1E722-C084-C8F0-DBB0-AAE1BA8A63EC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40D1A9-A628-0AFF-9E67-F039F344367D}"/>
              </a:ext>
            </a:extLst>
          </p:cNvPr>
          <p:cNvSpPr txBox="1"/>
          <p:nvPr/>
        </p:nvSpPr>
        <p:spPr>
          <a:xfrm>
            <a:off x="261231" y="456036"/>
            <a:ext cx="8595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2000" b="1" dirty="0"/>
              <a:t>Education/Accreditation in Palliative Care Medicine </a:t>
            </a:r>
            <a:r>
              <a:rPr lang="de-DE" sz="2000" b="1" dirty="0" err="1"/>
              <a:t>across</a:t>
            </a:r>
            <a:r>
              <a:rPr lang="de-DE" sz="2000" b="1" dirty="0"/>
              <a:t> Europe</a:t>
            </a:r>
            <a:endParaRPr lang="de-DE" sz="2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300971F-F4B5-0250-546E-8D100AFD1221}"/>
              </a:ext>
            </a:extLst>
          </p:cNvPr>
          <p:cNvGrpSpPr/>
          <p:nvPr/>
        </p:nvGrpSpPr>
        <p:grpSpPr>
          <a:xfrm>
            <a:off x="699901" y="1111264"/>
            <a:ext cx="2366423" cy="2257618"/>
            <a:chOff x="6253652" y="1171382"/>
            <a:chExt cx="2366423" cy="225761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FB880CE-A3CA-02D7-7E7E-16E3F98F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0671" r="66054"/>
            <a:stretch/>
          </p:blipFill>
          <p:spPr>
            <a:xfrm>
              <a:off x="6562031" y="1592798"/>
              <a:ext cx="2058044" cy="1836202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222B367-126F-E652-B5D4-68145DE0FB64}"/>
                </a:ext>
              </a:extLst>
            </p:cNvPr>
            <p:cNvSpPr txBox="1"/>
            <p:nvPr/>
          </p:nvSpPr>
          <p:spPr>
            <a:xfrm>
              <a:off x="6253652" y="1171382"/>
              <a:ext cx="207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/>
                <a:t>Medical Schools Teaching</a:t>
              </a:r>
            </a:p>
            <a:p>
              <a:pPr algn="ctr"/>
              <a:r>
                <a:rPr lang="de-DE" sz="1400" b="1" dirty="0"/>
                <a:t> &gt; 20 Hours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BCCC3A0-5212-4B68-9125-D4F2A58813EE}"/>
              </a:ext>
            </a:extLst>
          </p:cNvPr>
          <p:cNvGrpSpPr/>
          <p:nvPr/>
        </p:nvGrpSpPr>
        <p:grpSpPr>
          <a:xfrm>
            <a:off x="3644243" y="1131238"/>
            <a:ext cx="2345743" cy="2237644"/>
            <a:chOff x="9197994" y="1191356"/>
            <a:chExt cx="2345743" cy="223764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48C64C7-4293-F871-C1D8-D1AF8D86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500" t="20671" r="31780"/>
            <a:stretch/>
          </p:blipFill>
          <p:spPr>
            <a:xfrm>
              <a:off x="9378120" y="1592798"/>
              <a:ext cx="2165617" cy="1836202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0A13E73-07BF-2F13-9BBB-2459004F3A06}"/>
                </a:ext>
              </a:extLst>
            </p:cNvPr>
            <p:cNvSpPr txBox="1"/>
            <p:nvPr/>
          </p:nvSpPr>
          <p:spPr>
            <a:xfrm>
              <a:off x="9197994" y="1191356"/>
              <a:ext cx="2165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Medical Schools </a:t>
              </a:r>
              <a:r>
                <a:rPr lang="de-DE" sz="1400" b="1" dirty="0" err="1"/>
                <a:t>including</a:t>
              </a:r>
              <a:r>
                <a:rPr lang="de-DE" sz="1400" b="1" dirty="0"/>
                <a:t> PCM </a:t>
              </a:r>
              <a:r>
                <a:rPr lang="de-DE" sz="1400" b="1" dirty="0" err="1"/>
                <a:t>mandatory</a:t>
              </a:r>
              <a:r>
                <a:rPr lang="de-DE" sz="1400" b="1" dirty="0"/>
                <a:t> </a:t>
              </a:r>
              <a:r>
                <a:rPr lang="de-DE" sz="1400" b="1" dirty="0" err="1"/>
                <a:t>Clerkship</a:t>
              </a:r>
              <a:endParaRPr lang="de-DE" sz="1400" b="1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572A2E-7EE3-2CEF-1A18-C12CC1FA8509}"/>
              </a:ext>
            </a:extLst>
          </p:cNvPr>
          <p:cNvGrpSpPr/>
          <p:nvPr/>
        </p:nvGrpSpPr>
        <p:grpSpPr>
          <a:xfrm>
            <a:off x="654139" y="3649388"/>
            <a:ext cx="2293460" cy="2323149"/>
            <a:chOff x="6207890" y="3709506"/>
            <a:chExt cx="2293460" cy="232314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9D028D4-70A7-E795-BEF3-9D36C58A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054" t="15777"/>
            <a:stretch/>
          </p:blipFill>
          <p:spPr>
            <a:xfrm>
              <a:off x="6443306" y="4083181"/>
              <a:ext cx="2058044" cy="1949474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DEF8D37-0DF5-F746-C5C7-BA5A719C97B2}"/>
                </a:ext>
              </a:extLst>
            </p:cNvPr>
            <p:cNvSpPr txBox="1"/>
            <p:nvPr/>
          </p:nvSpPr>
          <p:spPr>
            <a:xfrm>
              <a:off x="6207890" y="3709506"/>
              <a:ext cx="2165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Nursing Schools </a:t>
              </a:r>
              <a:r>
                <a:rPr lang="de-DE" sz="1400" b="1" dirty="0" err="1"/>
                <a:t>including</a:t>
              </a:r>
              <a:r>
                <a:rPr lang="de-DE" sz="1400" b="1" dirty="0"/>
                <a:t> PCM </a:t>
              </a:r>
              <a:r>
                <a:rPr lang="de-DE" sz="1400" b="1" dirty="0" err="1"/>
                <a:t>mandatory</a:t>
              </a:r>
              <a:r>
                <a:rPr lang="de-DE" sz="1400" b="1" dirty="0"/>
                <a:t> </a:t>
              </a:r>
              <a:r>
                <a:rPr lang="de-DE" sz="1400" b="1" dirty="0" err="1"/>
                <a:t>Clerkship</a:t>
              </a:r>
              <a:endParaRPr lang="de-DE" sz="1400" b="1" dirty="0"/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DF5D6F1E-DA39-B404-097C-D1F08E26D402}"/>
              </a:ext>
            </a:extLst>
          </p:cNvPr>
          <p:cNvSpPr txBox="1"/>
          <p:nvPr/>
        </p:nvSpPr>
        <p:spPr>
          <a:xfrm>
            <a:off x="9378120" y="5149011"/>
            <a:ext cx="24443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EAPC Atlas 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Palliative Care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in Europe </a:t>
            </a:r>
          </a:p>
          <a:p>
            <a:pPr>
              <a:buNone/>
            </a:pP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Arias-</a:t>
            </a:r>
            <a:r>
              <a:rPr lang="de-DE" sz="1100" dirty="0" err="1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Casais</a:t>
            </a:r>
            <a:r>
              <a:rPr lang="de-DE" sz="1100" dirty="0">
                <a:solidFill>
                  <a:srgbClr val="0E5832"/>
                </a:solidFill>
                <a:effectLst/>
                <a:latin typeface="Calibri" panose="020F0502020204030204" pitchFamily="34" charset="0"/>
              </a:rPr>
              <a:t> et al., 2019</a:t>
            </a:r>
          </a:p>
        </p:txBody>
      </p:sp>
      <p:pic>
        <p:nvPicPr>
          <p:cNvPr id="3074" name="Picture 2" descr="EAPC logo">
            <a:extLst>
              <a:ext uri="{FF2B5EF4-FFF2-40B4-BE49-F238E27FC236}">
                <a16:creationId xmlns:a16="http://schemas.microsoft.com/office/drawing/2014/main" id="{42003EF8-07C9-E0BD-2A1D-06AE1FE4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26" y="5207652"/>
            <a:ext cx="527276" cy="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B66FAFA-1873-2F4B-6F20-9B33CB99F725}"/>
              </a:ext>
            </a:extLst>
          </p:cNvPr>
          <p:cNvGrpSpPr/>
          <p:nvPr/>
        </p:nvGrpSpPr>
        <p:grpSpPr>
          <a:xfrm>
            <a:off x="3592769" y="1010739"/>
            <a:ext cx="8317740" cy="5072636"/>
            <a:chOff x="3592769" y="1010739"/>
            <a:chExt cx="8317740" cy="50726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CC082C5-A894-5A19-98F4-9B0787C0E237}"/>
                </a:ext>
              </a:extLst>
            </p:cNvPr>
            <p:cNvSpPr/>
            <p:nvPr/>
          </p:nvSpPr>
          <p:spPr>
            <a:xfrm>
              <a:off x="3592769" y="3649388"/>
              <a:ext cx="2609248" cy="2188267"/>
            </a:xfrm>
            <a:prstGeom prst="rect">
              <a:avLst/>
            </a:prstGeom>
            <a:solidFill>
              <a:srgbClr val="E9E6E1"/>
            </a:solidFill>
            <a:ln>
              <a:solidFill>
                <a:srgbClr val="E9E6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8B4DC02-136F-572F-AF02-AFAD7501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195" t="3098"/>
            <a:stretch/>
          </p:blipFill>
          <p:spPr>
            <a:xfrm>
              <a:off x="6202016" y="1010739"/>
              <a:ext cx="5708493" cy="5072636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AF69871-4765-80AC-48FC-D51F3DA212B1}"/>
                </a:ext>
              </a:extLst>
            </p:cNvPr>
            <p:cNvSpPr txBox="1"/>
            <p:nvPr/>
          </p:nvSpPr>
          <p:spPr>
            <a:xfrm>
              <a:off x="3714896" y="3669015"/>
              <a:ext cx="248624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4025" indent="-454025"/>
              <a:r>
                <a:rPr lang="de-DE" b="1" dirty="0" err="1">
                  <a:solidFill>
                    <a:srgbClr val="007889"/>
                  </a:solidFill>
                </a:rPr>
                <a:t>Physician</a:t>
              </a:r>
              <a:r>
                <a:rPr lang="de-DE" b="1" dirty="0">
                  <a:solidFill>
                    <a:srgbClr val="007889"/>
                  </a:solidFill>
                </a:rPr>
                <a:t> Accreditation</a:t>
              </a:r>
            </a:p>
            <a:p>
              <a:pPr marL="454025" indent="-454025"/>
              <a:endParaRPr lang="de-DE" sz="1400" b="1" dirty="0"/>
            </a:p>
            <a:p>
              <a:pPr marL="454025" indent="-454025">
                <a:spcAft>
                  <a:spcPts val="600"/>
                </a:spcAft>
              </a:pPr>
              <a:r>
                <a:rPr lang="de-DE" sz="1400" b="1" dirty="0"/>
                <a:t>  5	</a:t>
              </a:r>
              <a:r>
                <a:rPr lang="de-DE" sz="1400" b="1" dirty="0" err="1"/>
                <a:t>Specific</a:t>
              </a:r>
              <a:r>
                <a:rPr lang="de-DE" sz="1400" b="1" dirty="0"/>
                <a:t> Specialty</a:t>
              </a:r>
            </a:p>
            <a:p>
              <a:pPr marL="454025" indent="-454025">
                <a:spcAft>
                  <a:spcPts val="600"/>
                </a:spcAft>
                <a:buAutoNum type="arabicPlain" startAt="11"/>
              </a:pPr>
              <a:r>
                <a:rPr lang="de-DE" sz="1400" b="1" dirty="0"/>
                <a:t>Sub-Specialty</a:t>
              </a:r>
            </a:p>
            <a:p>
              <a:pPr marL="454025" indent="-454025">
                <a:spcAft>
                  <a:spcPts val="600"/>
                </a:spcAft>
                <a:buAutoNum type="arabicPlain" startAt="13"/>
              </a:pPr>
              <a:r>
                <a:rPr lang="de-DE" sz="1400" b="1" dirty="0"/>
                <a:t>Special Field /</a:t>
              </a:r>
              <a:br>
                <a:rPr lang="de-DE" sz="1400" b="1" dirty="0"/>
              </a:br>
              <a:r>
                <a:rPr lang="de-DE" sz="1400" b="1" dirty="0"/>
                <a:t>Area </a:t>
              </a:r>
              <a:r>
                <a:rPr lang="de-DE" sz="1400" b="1" dirty="0" err="1"/>
                <a:t>of</a:t>
              </a:r>
              <a:r>
                <a:rPr lang="de-DE" sz="1400" b="1" dirty="0"/>
                <a:t> Competence</a:t>
              </a:r>
            </a:p>
            <a:p>
              <a:pPr marL="454025" indent="-454025">
                <a:spcAft>
                  <a:spcPts val="600"/>
                </a:spcAft>
                <a:buAutoNum type="arabicPlain" startAt="22"/>
              </a:pPr>
              <a:r>
                <a:rPr lang="de-DE" sz="1400" b="1" dirty="0"/>
                <a:t>NO Accreditation</a:t>
              </a:r>
            </a:p>
            <a:p>
              <a:pPr marL="454025" indent="-454025">
                <a:spcAft>
                  <a:spcPts val="600"/>
                </a:spcAft>
              </a:pPr>
              <a:r>
                <a:rPr lang="de-DE" sz="1400" dirty="0"/>
                <a:t>51	total</a:t>
              </a:r>
            </a:p>
          </p:txBody>
        </p: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258BC3DB-9AD7-2385-70F3-3045F7A08FE3}"/>
                </a:ext>
              </a:extLst>
            </p:cNvPr>
            <p:cNvCxnSpPr>
              <a:cxnSpLocks/>
            </p:cNvCxnSpPr>
            <p:nvPr/>
          </p:nvCxnSpPr>
          <p:spPr>
            <a:xfrm>
              <a:off x="3714896" y="5550197"/>
              <a:ext cx="2275090" cy="0"/>
            </a:xfrm>
            <a:prstGeom prst="line">
              <a:avLst/>
            </a:prstGeom>
            <a:ln>
              <a:solidFill>
                <a:srgbClr val="0078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45934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D24E-7B3D-CD0D-DC30-53AC6B5B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BDB3EBD-EE2D-1DA1-B9E7-D11B87CC3046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FA6CF338-DF13-2610-8A8C-40E47BC3CC5E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C8D0D41-9FC1-4706-8445-C83FCA8EB835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6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9534082-9C2A-4746-627B-F93ED0077EFD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DA5BC94-87EE-4CE0-CD9C-F92F8D70928B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3A52339-0422-4D58-10AD-1602C2BC7963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ACC3B401-FB1D-B72F-DB34-C520C2E3A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683B5D91-6B54-BB78-5636-3E62A1C62B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FF80AE1-FD67-8344-4F44-2E4FFE418120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E983B9-5A0C-C28D-4A94-9CF57BFBABEC}"/>
              </a:ext>
            </a:extLst>
          </p:cNvPr>
          <p:cNvSpPr txBox="1"/>
          <p:nvPr/>
        </p:nvSpPr>
        <p:spPr>
          <a:xfrm>
            <a:off x="1332212" y="838242"/>
            <a:ext cx="1010080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1400" b="1" dirty="0">
                <a:solidFill>
                  <a:srgbClr val="0065B1"/>
                </a:solidFill>
              </a:rPr>
              <a:t>Primary Goal:</a:t>
            </a:r>
          </a:p>
          <a:p>
            <a:pPr>
              <a:spcAft>
                <a:spcPts val="600"/>
              </a:spcAft>
              <a:buNone/>
            </a:pPr>
            <a:r>
              <a:rPr lang="de-DE" sz="2000" dirty="0" err="1"/>
              <a:t>Establish</a:t>
            </a:r>
            <a:r>
              <a:rPr lang="de-DE" sz="2000" dirty="0"/>
              <a:t> a </a:t>
            </a:r>
            <a:br>
              <a:rPr lang="de-DE" sz="2000" dirty="0"/>
            </a:br>
            <a:r>
              <a:rPr lang="de-DE" sz="2400" b="1" dirty="0" err="1"/>
              <a:t>Multidisciplinary</a:t>
            </a:r>
            <a:r>
              <a:rPr lang="de-DE" sz="2400" b="1" dirty="0"/>
              <a:t> Joint Committee (MJC) on Palliative Care Medicine</a:t>
            </a:r>
            <a:endParaRPr lang="de-DE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CD1C2C-A0F3-7E4C-04B5-C971A77848C6}"/>
              </a:ext>
            </a:extLst>
          </p:cNvPr>
          <p:cNvSpPr txBox="1"/>
          <p:nvPr/>
        </p:nvSpPr>
        <p:spPr>
          <a:xfrm>
            <a:off x="1347844" y="2083147"/>
            <a:ext cx="962619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1400" b="1" dirty="0">
                <a:solidFill>
                  <a:srgbClr val="0065B1"/>
                </a:solidFill>
              </a:rPr>
              <a:t>Vision:</a:t>
            </a:r>
            <a:endParaRPr lang="de-DE" sz="1400" dirty="0">
              <a:solidFill>
                <a:srgbClr val="0065B1"/>
              </a:solidFill>
            </a:endParaRPr>
          </a:p>
          <a:p>
            <a:pPr>
              <a:spcAft>
                <a:spcPts val="600"/>
              </a:spcAft>
            </a:pPr>
            <a:r>
              <a:rPr lang="de-DE" dirty="0" err="1"/>
              <a:t>Harmonize</a:t>
            </a:r>
            <a:r>
              <a:rPr lang="de-DE" dirty="0"/>
              <a:t> </a:t>
            </a:r>
            <a:r>
              <a:rPr lang="de-DE" dirty="0" err="1"/>
              <a:t>specialist</a:t>
            </a:r>
            <a:r>
              <a:rPr lang="de-DE" dirty="0"/>
              <a:t> palliative care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high-quality care </a:t>
            </a:r>
            <a:r>
              <a:rPr lang="de-DE" dirty="0" err="1"/>
              <a:t>across</a:t>
            </a:r>
            <a:r>
              <a:rPr lang="de-DE" dirty="0"/>
              <a:t> Europe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C32731A-B530-8DE8-ADB6-E7B803E7CA34}"/>
              </a:ext>
            </a:extLst>
          </p:cNvPr>
          <p:cNvSpPr txBox="1"/>
          <p:nvPr/>
        </p:nvSpPr>
        <p:spPr>
          <a:xfrm>
            <a:off x="1347844" y="3374514"/>
            <a:ext cx="911198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1400" b="1" dirty="0" err="1">
                <a:solidFill>
                  <a:srgbClr val="0065B1"/>
                </a:solidFill>
              </a:rPr>
              <a:t>Specific</a:t>
            </a:r>
            <a:r>
              <a:rPr lang="de-DE" sz="1400" b="1" dirty="0">
                <a:solidFill>
                  <a:srgbClr val="0065B1"/>
                </a:solidFill>
              </a:rPr>
              <a:t> Goals:</a:t>
            </a:r>
            <a:endParaRPr lang="de-DE" sz="1400" dirty="0">
              <a:solidFill>
                <a:srgbClr val="0065B1"/>
              </a:solidFill>
            </a:endParaRPr>
          </a:p>
          <a:p>
            <a:pPr marL="311150" indent="-311150">
              <a:spcAft>
                <a:spcPts val="600"/>
              </a:spcAft>
              <a:buFont typeface="+mj-lt"/>
              <a:buAutoNum type="arabicPeriod"/>
            </a:pPr>
            <a:r>
              <a:rPr lang="de-DE" dirty="0" err="1"/>
              <a:t>Develop</a:t>
            </a:r>
            <a:r>
              <a:rPr lang="de-DE" dirty="0"/>
              <a:t> a </a:t>
            </a:r>
            <a:r>
              <a:rPr lang="de-DE" b="1" dirty="0"/>
              <a:t>European </a:t>
            </a:r>
            <a:r>
              <a:rPr lang="de-DE" b="1" dirty="0" err="1"/>
              <a:t>inventory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311150" indent="-311150">
              <a:spcAft>
                <a:spcPts val="600"/>
              </a:spcAft>
              <a:buFont typeface="+mj-lt"/>
              <a:buAutoNum type="arabicPeriod"/>
            </a:pP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b="1" dirty="0"/>
              <a:t>European Training </a:t>
            </a:r>
            <a:r>
              <a:rPr lang="de-DE" b="1" dirty="0" err="1"/>
              <a:t>Requirements</a:t>
            </a:r>
            <a:r>
              <a:rPr lang="de-DE" b="1" dirty="0"/>
              <a:t> (ETR)</a:t>
            </a:r>
            <a:endParaRPr lang="de-DE" dirty="0"/>
          </a:p>
          <a:p>
            <a:pPr marL="311150" indent="-311150">
              <a:spcAft>
                <a:spcPts val="600"/>
              </a:spcAft>
              <a:buFont typeface="+mj-lt"/>
              <a:buAutoNum type="arabicPeriod"/>
            </a:pPr>
            <a:r>
              <a:rPr lang="de-DE" dirty="0" err="1"/>
              <a:t>Establish</a:t>
            </a:r>
            <a:r>
              <a:rPr lang="de-DE" dirty="0"/>
              <a:t> a </a:t>
            </a:r>
            <a:r>
              <a:rPr lang="de-DE" b="1" dirty="0"/>
              <a:t>European Board &amp; Board </a:t>
            </a:r>
            <a:r>
              <a:rPr lang="de-DE" b="1" dirty="0" err="1"/>
              <a:t>Exam</a:t>
            </a:r>
            <a:r>
              <a:rPr lang="de-DE" dirty="0"/>
              <a:t> in Palliative Care Medicine</a:t>
            </a:r>
          </a:p>
        </p:txBody>
      </p:sp>
    </p:spTree>
    <p:extLst>
      <p:ext uri="{BB962C8B-B14F-4D97-AF65-F5344CB8AC3E}">
        <p14:creationId xmlns:p14="http://schemas.microsoft.com/office/powerpoint/2010/main" val="2200846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2B23-A75F-76CF-B9BA-F4CF3897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FD5F219-B088-B521-AC5F-62882E8D07BF}"/>
              </a:ext>
            </a:extLst>
          </p:cNvPr>
          <p:cNvCxnSpPr/>
          <p:nvPr/>
        </p:nvCxnSpPr>
        <p:spPr>
          <a:xfrm>
            <a:off x="-1" y="6227655"/>
            <a:ext cx="12182475" cy="0"/>
          </a:xfrm>
          <a:prstGeom prst="line">
            <a:avLst/>
          </a:prstGeom>
          <a:ln w="19050">
            <a:solidFill>
              <a:srgbClr val="006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367CA3F1-B0F7-7F3F-6442-D948F6E27EE6}"/>
              </a:ext>
            </a:extLst>
          </p:cNvPr>
          <p:cNvSpPr/>
          <p:nvPr/>
        </p:nvSpPr>
        <p:spPr>
          <a:xfrm>
            <a:off x="0" y="0"/>
            <a:ext cx="12192000" cy="295275"/>
          </a:xfrm>
          <a:prstGeom prst="rect">
            <a:avLst/>
          </a:prstGeom>
          <a:solidFill>
            <a:srgbClr val="0065B1"/>
          </a:solidFill>
          <a:ln>
            <a:solidFill>
              <a:srgbClr val="00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FA0D641-7389-D422-0A1D-A242E39265C3}"/>
              </a:ext>
            </a:extLst>
          </p:cNvPr>
          <p:cNvGraphicFramePr>
            <a:graphicFrameLocks noGrp="1"/>
          </p:cNvGraphicFramePr>
          <p:nvPr/>
        </p:nvGraphicFramePr>
        <p:xfrm>
          <a:off x="85724" y="6316136"/>
          <a:ext cx="10988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Prof. Dr. Jörg Weimann,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cap="small" baseline="0" dirty="0" err="1">
                          <a:solidFill>
                            <a:srgbClr val="0065B1"/>
                          </a:solidFill>
                        </a:rPr>
                        <a:t>d.e.a.a</a:t>
                      </a:r>
                      <a:r>
                        <a:rPr lang="de-DE" sz="800" b="0" cap="small" baseline="0" dirty="0">
                          <a:solidFill>
                            <a:srgbClr val="0065B1"/>
                          </a:solidFill>
                        </a:rPr>
                        <a:t>.</a:t>
                      </a:r>
                      <a:br>
                        <a:rPr lang="de-DE" sz="800" b="0" dirty="0">
                          <a:solidFill>
                            <a:srgbClr val="0065B1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Head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of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German Delegation</a:t>
                      </a:r>
                    </a:p>
                    <a:p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baseline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baseline="0" dirty="0">
                          <a:solidFill>
                            <a:srgbClr val="0065B1"/>
                          </a:solidFill>
                        </a:rPr>
                        <a:t> UEMS Council</a:t>
                      </a:r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Proposal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to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</a:t>
                      </a:r>
                      <a:r>
                        <a:rPr lang="de-DE" sz="800" b="0" dirty="0" err="1">
                          <a:solidFill>
                            <a:srgbClr val="0065B1"/>
                          </a:solidFill>
                        </a:rPr>
                        <a:t>the</a:t>
                      </a: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 UEMS – MJC Palliative Care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UEMS Council Meeting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Page </a:t>
                      </a:r>
                      <a:fld id="{58433B53-9424-4CDE-9E70-09EF7BFC7081}" type="slidenum">
                        <a:rPr lang="de-DE" sz="800" b="0" smtClean="0">
                          <a:solidFill>
                            <a:srgbClr val="0065B1"/>
                          </a:solidFill>
                        </a:rPr>
                        <a:t>7</a:t>
                      </a:fld>
                      <a:endParaRPr lang="de-DE" sz="800" b="0" dirty="0">
                        <a:solidFill>
                          <a:srgbClr val="0065B1"/>
                        </a:solidFill>
                      </a:endParaRPr>
                    </a:p>
                    <a:p>
                      <a:pPr algn="l"/>
                      <a:r>
                        <a:rPr lang="de-DE" sz="800" b="0" dirty="0">
                          <a:solidFill>
                            <a:srgbClr val="0065B1"/>
                          </a:solidFill>
                        </a:rPr>
                        <a:t>04/2025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7C4465D-C3E9-EBC5-65B2-0414BC895A53}"/>
              </a:ext>
            </a:extLst>
          </p:cNvPr>
          <p:cNvGrpSpPr/>
          <p:nvPr/>
        </p:nvGrpSpPr>
        <p:grpSpPr>
          <a:xfrm>
            <a:off x="9514232" y="5788649"/>
            <a:ext cx="2548495" cy="878013"/>
            <a:chOff x="9633978" y="5788649"/>
            <a:chExt cx="2548495" cy="87801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6856EE7-72BA-0F3F-F9E4-BDD52738DCC7}"/>
                </a:ext>
              </a:extLst>
            </p:cNvPr>
            <p:cNvSpPr/>
            <p:nvPr/>
          </p:nvSpPr>
          <p:spPr>
            <a:xfrm>
              <a:off x="11074400" y="5788649"/>
              <a:ext cx="956733" cy="878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9A8669C-EA08-E7AB-CD55-11A569D75B07}"/>
                </a:ext>
              </a:extLst>
            </p:cNvPr>
            <p:cNvSpPr/>
            <p:nvPr/>
          </p:nvSpPr>
          <p:spPr>
            <a:xfrm>
              <a:off x="9633978" y="5837655"/>
              <a:ext cx="2548495" cy="77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Kooperationspartner Bündnis Junge Ärzte">
              <a:extLst>
                <a:ext uri="{FF2B5EF4-FFF2-40B4-BE49-F238E27FC236}">
                  <a16:creationId xmlns:a16="http://schemas.microsoft.com/office/drawing/2014/main" id="{3777721E-B37D-5610-5163-8AE77E56D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71" y="6020731"/>
              <a:ext cx="1236883" cy="46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ems.eu">
              <a:extLst>
                <a:ext uri="{FF2B5EF4-FFF2-40B4-BE49-F238E27FC236}">
                  <a16:creationId xmlns:a16="http://schemas.microsoft.com/office/drawing/2014/main" id="{0608C081-0A83-E37C-6E25-B3930392E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25"/>
            <a:stretch/>
          </p:blipFill>
          <p:spPr bwMode="auto">
            <a:xfrm>
              <a:off x="11192966" y="5837655"/>
              <a:ext cx="837289" cy="7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2623D282-4FA5-AEFA-DE2D-47408F2793D3}"/>
              </a:ext>
            </a:extLst>
          </p:cNvPr>
          <p:cNvSpPr txBox="1"/>
          <p:nvPr/>
        </p:nvSpPr>
        <p:spPr>
          <a:xfrm>
            <a:off x="8856921" y="383755"/>
            <a:ext cx="3205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dirty="0"/>
              <a:t>MJC Palliative Care Medicine – </a:t>
            </a:r>
            <a:r>
              <a:rPr lang="de-DE" sz="1400" dirty="0" err="1"/>
              <a:t>Proposal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94FE26-45DE-69CC-9DDB-A492512CA211}"/>
              </a:ext>
            </a:extLst>
          </p:cNvPr>
          <p:cNvSpPr txBox="1"/>
          <p:nvPr/>
        </p:nvSpPr>
        <p:spPr>
          <a:xfrm>
            <a:off x="1583454" y="3489962"/>
            <a:ext cx="3747749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/>
              <a:t>Prof. Dr. med. Jörg Weimann, </a:t>
            </a:r>
            <a:r>
              <a:rPr lang="de-DE" sz="1600" cap="small" dirty="0" err="1"/>
              <a:t>d.e.a.a</a:t>
            </a:r>
            <a:r>
              <a:rPr lang="de-DE" sz="1600" cap="small" dirty="0"/>
              <a:t>.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Head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Delegation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Deputy Chair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European Affairs Committee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Association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Specialist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Physicians</a:t>
            </a:r>
            <a:endParaRPr lang="de-DE" sz="1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Germany (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SpiFa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e.V.)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Robert-Koch-Platz 9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10115 Berlin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Germany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Tel.: +49-171-7594159</a:t>
            </a:r>
          </a:p>
          <a:p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Email: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joerg.weimann@berlin.de</a:t>
            </a:r>
            <a:endParaRPr lang="de-DE" sz="1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9F1CAE-5F99-7708-A7B0-6E94B26CA30F}"/>
              </a:ext>
            </a:extLst>
          </p:cNvPr>
          <p:cNvSpPr txBox="1"/>
          <p:nvPr/>
        </p:nvSpPr>
        <p:spPr>
          <a:xfrm>
            <a:off x="6393288" y="3489962"/>
            <a:ext cx="456136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/>
              <a:t>Prof. Dr. med. Christoph </a:t>
            </a:r>
            <a:r>
              <a:rPr lang="de-DE" sz="1600" dirty="0" err="1"/>
              <a:t>Ostgathe</a:t>
            </a:r>
            <a:endParaRPr lang="de-DE" sz="1600" dirty="0"/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Former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European</a:t>
            </a:r>
          </a:p>
          <a:p>
            <a:pPr>
              <a:buNone/>
            </a:pP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Association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 (EAPC)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Head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Department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 Hospital Erlangen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Krankenhausstraße 12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91054 Erlangen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Germany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Tel: +49-9131-8534064</a:t>
            </a:r>
          </a:p>
          <a:p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Email: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christoph.ostgathe@uk-erlangen.de</a:t>
            </a:r>
            <a:endParaRPr lang="de-DE" sz="1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CA53F2-8D75-3833-FB1F-2CF86CFF3CAE}"/>
              </a:ext>
            </a:extLst>
          </p:cNvPr>
          <p:cNvSpPr txBox="1"/>
          <p:nvPr/>
        </p:nvSpPr>
        <p:spPr>
          <a:xfrm>
            <a:off x="1242300" y="3166545"/>
            <a:ext cx="945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1400" b="1" dirty="0">
                <a:solidFill>
                  <a:srgbClr val="0065B1"/>
                </a:solidFill>
              </a:rPr>
              <a:t>Contact:</a:t>
            </a:r>
            <a:endParaRPr lang="de-DE" sz="1400" dirty="0">
              <a:solidFill>
                <a:srgbClr val="0065B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4EA63A-299B-9974-3D32-28DD635FC448}"/>
              </a:ext>
            </a:extLst>
          </p:cNvPr>
          <p:cNvSpPr txBox="1"/>
          <p:nvPr/>
        </p:nvSpPr>
        <p:spPr>
          <a:xfrm>
            <a:off x="1242300" y="828881"/>
            <a:ext cx="1681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DE" sz="1400" b="1" dirty="0" err="1">
                <a:solidFill>
                  <a:srgbClr val="0065B1"/>
                </a:solidFill>
              </a:rPr>
              <a:t>Literature</a:t>
            </a:r>
            <a:r>
              <a:rPr lang="de-DE" sz="1400" b="1" dirty="0">
                <a:solidFill>
                  <a:srgbClr val="0065B1"/>
                </a:solidFill>
              </a:rPr>
              <a:t>:</a:t>
            </a:r>
            <a:endParaRPr lang="de-DE" sz="1400" dirty="0">
              <a:solidFill>
                <a:srgbClr val="0065B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27E080-C0E8-41C7-D416-EC9299B69D44}"/>
              </a:ext>
            </a:extLst>
          </p:cNvPr>
          <p:cNvSpPr txBox="1"/>
          <p:nvPr/>
        </p:nvSpPr>
        <p:spPr>
          <a:xfrm>
            <a:off x="1590226" y="1225138"/>
            <a:ext cx="886959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WHA67.19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Strengthening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component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comprehensive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care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throughout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life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course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67th World Health Assembly; 24th May 2014 (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>
                <a:solidFill>
                  <a:srgbClr val="0B4CB4"/>
                </a:solidFill>
                <a:effectLst/>
                <a:latin typeface="Calibri" panose="020F0502020204030204" pitchFamily="34" charset="0"/>
                <a:hlinkClick r:id="rId5"/>
              </a:rPr>
              <a:t>https://www.who.int/news-room/fact-sheets/detail/palliative-care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EAPC Atlas 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Palliative Care in Europe 2019. Arias-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Casais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al. 2019 (</a:t>
            </a:r>
            <a:r>
              <a:rPr lang="de-D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400" dirty="0">
                <a:solidFill>
                  <a:srgbClr val="0B4CB4"/>
                </a:solidFill>
                <a:effectLst/>
                <a:latin typeface="Calibri" panose="020F0502020204030204" pitchFamily="34" charset="0"/>
                <a:hlinkClick r:id="rId6"/>
              </a:rPr>
              <a:t>https://dadun.unav.edu/entities/publication/fd930b27-6d48-4a86-84a8-ffec101a61ef</a:t>
            </a:r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Report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Lancet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Commission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Value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Death: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bringing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death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back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into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life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Sallnow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al. 2022, The Lancet; 399: 837 - 884</a:t>
            </a:r>
          </a:p>
        </p:txBody>
      </p:sp>
    </p:spTree>
    <p:extLst>
      <p:ext uri="{BB962C8B-B14F-4D97-AF65-F5344CB8AC3E}">
        <p14:creationId xmlns:p14="http://schemas.microsoft.com/office/powerpoint/2010/main" val="95113286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95487AD0-ADA4-470A-8848-548529784AF0}"/>
</file>

<file path=customXml/itemProps2.xml><?xml version="1.0" encoding="utf-8"?>
<ds:datastoreItem xmlns:ds="http://schemas.openxmlformats.org/officeDocument/2006/customXml" ds:itemID="{FCDDDED2-3DC1-4A21-B7B6-D4DEDE16F188}"/>
</file>

<file path=customXml/itemProps3.xml><?xml version="1.0" encoding="utf-8"?>
<ds:datastoreItem xmlns:ds="http://schemas.openxmlformats.org/officeDocument/2006/customXml" ds:itemID="{3E2CCADD-EBA3-4899-AA90-5940714DCB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Macintosh PowerPoint</Application>
  <PresentationFormat>Breitbild</PresentationFormat>
  <Paragraphs>164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Sankt Gertrauden-Krankenhaus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  assistierter Suizid 22.11.2021</dc:title>
  <dc:creator>Weimann. Jörg Prof. Dr. med.</dc:creator>
  <cp:lastModifiedBy>Jörg Weimann</cp:lastModifiedBy>
  <cp:revision>149</cp:revision>
  <dcterms:created xsi:type="dcterms:W3CDTF">2022-03-04T11:50:20Z</dcterms:created>
  <dcterms:modified xsi:type="dcterms:W3CDTF">2025-04-25T05:26:43Z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