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Development of the MJC in Military Medicine within UEMS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/>
              <a:t>Prof. </a:t>
            </a:r>
            <a:r>
              <a:rPr dirty="0" err="1"/>
              <a:t>Aivars</a:t>
            </a:r>
            <a:r>
              <a:rPr dirty="0"/>
              <a:t> </a:t>
            </a:r>
            <a:r>
              <a:rPr dirty="0" err="1"/>
              <a:t>Vetra</a:t>
            </a:r>
            <a:endParaRPr lang="lv-LV" dirty="0"/>
          </a:p>
          <a:p>
            <a:r>
              <a:rPr lang="lv-LV" dirty="0"/>
              <a:t>Prof. </a:t>
            </a:r>
            <a:r>
              <a:rPr lang="lv-LV" dirty="0" err="1"/>
              <a:t>Olegs</a:t>
            </a:r>
            <a:r>
              <a:rPr lang="lv-LV" dirty="0"/>
              <a:t> </a:t>
            </a:r>
            <a:r>
              <a:rPr lang="lv-LV" dirty="0" err="1"/>
              <a:t>Sabelnikovs</a:t>
            </a:r>
            <a:endParaRPr dirty="0"/>
          </a:p>
          <a:p>
            <a:r>
              <a:rPr dirty="0"/>
              <a:t>UEMS CME/CPD</a:t>
            </a:r>
          </a:p>
          <a:p>
            <a:r>
              <a:rPr dirty="0"/>
              <a:t>Brussels, 25 April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Military Medicine in Latvia and UEMS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20" y="1600200"/>
            <a:ext cx="8768080" cy="4525963"/>
          </a:xfrm>
        </p:spPr>
        <p:txBody>
          <a:bodyPr>
            <a:normAutofit/>
          </a:bodyPr>
          <a:lstStyle/>
          <a:p>
            <a:endParaRPr dirty="0"/>
          </a:p>
          <a:p>
            <a:r>
              <a:rPr dirty="0"/>
              <a:t>Until the war in Ukraine, postgraduate training for Military Medicine specialists in Latvia was limited</a:t>
            </a:r>
            <a:r>
              <a:rPr lang="lv-LV" dirty="0"/>
              <a:t> - </a:t>
            </a:r>
            <a:r>
              <a:rPr dirty="0"/>
              <a:t>Latvia relied heavily on </a:t>
            </a:r>
            <a:r>
              <a:rPr lang="lv-LV" dirty="0"/>
              <a:t>TRANSATLANTIC </a:t>
            </a:r>
            <a:r>
              <a:rPr dirty="0"/>
              <a:t>structures</a:t>
            </a:r>
          </a:p>
          <a:p>
            <a:r>
              <a:rPr dirty="0">
                <a:solidFill>
                  <a:srgbClr val="C00000"/>
                </a:solidFill>
              </a:rPr>
              <a:t>A</a:t>
            </a:r>
            <a:r>
              <a:rPr dirty="0"/>
              <a:t> </a:t>
            </a:r>
            <a:r>
              <a:rPr dirty="0">
                <a:solidFill>
                  <a:srgbClr val="C00000"/>
                </a:solidFill>
              </a:rPr>
              <a:t>similar lack of focus exists in UEMS European Training Requirements (ETR)</a:t>
            </a:r>
          </a:p>
          <a:p>
            <a:r>
              <a:rPr dirty="0">
                <a:solidFill>
                  <a:srgbClr val="C00000"/>
                </a:solidFill>
              </a:rPr>
              <a:t>UEMS currently has no MJC for Military Medicine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Development of Military Medicine in Latvia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/>
          </a:p>
          <a:p>
            <a:r>
              <a:t>Latvia has a small Armed Forces Medical Department.</a:t>
            </a:r>
          </a:p>
          <a:p>
            <a:r>
              <a:t>Mandatory pre-graduate Military Medicine course for all medical students.</a:t>
            </a:r>
          </a:p>
          <a:p>
            <a:r>
              <a:t>Special military track for students aiming to become military doctors.</a:t>
            </a:r>
          </a:p>
          <a:p>
            <a:r>
              <a:t>Military training for civilian doctors through the National Guard.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Advanced Training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7280"/>
            <a:ext cx="8229600" cy="4399280"/>
          </a:xfrm>
        </p:spPr>
        <p:txBody>
          <a:bodyPr>
            <a:normAutofit lnSpcReduction="10000"/>
          </a:bodyPr>
          <a:lstStyle/>
          <a:p>
            <a:endParaRPr dirty="0"/>
          </a:p>
          <a:p>
            <a:r>
              <a:rPr dirty="0"/>
              <a:t>Previously: No advanced training programs.</a:t>
            </a:r>
          </a:p>
          <a:p>
            <a:r>
              <a:rPr dirty="0"/>
              <a:t>Now: Special training programs for certified specialists:</a:t>
            </a:r>
          </a:p>
          <a:p>
            <a:pPr marL="0" indent="0">
              <a:buNone/>
            </a:pPr>
            <a:r>
              <a:rPr dirty="0"/>
              <a:t>- </a:t>
            </a:r>
            <a:r>
              <a:rPr dirty="0">
                <a:solidFill>
                  <a:srgbClr val="C00000"/>
                </a:solidFill>
              </a:rPr>
              <a:t>War/Disaster Surgeons </a:t>
            </a:r>
            <a:r>
              <a:rPr dirty="0"/>
              <a:t>(surgical specialties).</a:t>
            </a:r>
          </a:p>
          <a:p>
            <a:pPr marL="0" indent="0">
              <a:buNone/>
            </a:pPr>
            <a:r>
              <a:rPr dirty="0"/>
              <a:t>- </a:t>
            </a:r>
            <a:r>
              <a:rPr dirty="0">
                <a:solidFill>
                  <a:srgbClr val="C00000"/>
                </a:solidFill>
              </a:rPr>
              <a:t>War/Disaster Doctors </a:t>
            </a:r>
            <a:r>
              <a:rPr dirty="0"/>
              <a:t>(non-surgical specialties).</a:t>
            </a:r>
          </a:p>
          <a:p>
            <a:r>
              <a:rPr dirty="0"/>
              <a:t>Both programs are certifiable and </a:t>
            </a:r>
            <a:r>
              <a:rPr dirty="0" err="1"/>
              <a:t>recertifiable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Need for Update in UEMS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Europe's civilian medical institutions lack sufficient military medical capacity.</a:t>
            </a:r>
          </a:p>
          <a:p>
            <a:r>
              <a:t>Military Medicine needs a stronger focus within UEMS.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>
            <a:normAutofit fontScale="90000"/>
          </a:bodyPr>
          <a:lstStyle/>
          <a:p>
            <a:r>
              <a:rPr dirty="0"/>
              <a:t>Latvian Medical Association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83920"/>
            <a:ext cx="8839200" cy="5242243"/>
          </a:xfrm>
        </p:spPr>
        <p:txBody>
          <a:bodyPr/>
          <a:lstStyle/>
          <a:p>
            <a:endParaRPr dirty="0"/>
          </a:p>
          <a:p>
            <a:r>
              <a:rPr dirty="0"/>
              <a:t>Update </a:t>
            </a:r>
            <a:r>
              <a:rPr b="1" dirty="0">
                <a:solidFill>
                  <a:srgbClr val="C00000"/>
                </a:solidFill>
              </a:rPr>
              <a:t>European Training Requirements (ETR)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/>
              <a:t>to include Military Medicine</a:t>
            </a:r>
            <a:endParaRPr lang="lv-LV" dirty="0"/>
          </a:p>
          <a:p>
            <a:pPr marL="0" indent="0">
              <a:buNone/>
            </a:pPr>
            <a:endParaRPr dirty="0"/>
          </a:p>
          <a:p>
            <a:r>
              <a:rPr dirty="0"/>
              <a:t>Create a </a:t>
            </a:r>
            <a:r>
              <a:rPr b="1" dirty="0">
                <a:solidFill>
                  <a:srgbClr val="C00000"/>
                </a:solidFill>
              </a:rPr>
              <a:t>Multidisciplinary Joint Committee</a:t>
            </a:r>
            <a:r>
              <a:rPr lang="lv-LV" b="1" dirty="0">
                <a:solidFill>
                  <a:srgbClr val="C00000"/>
                </a:solidFill>
              </a:rPr>
              <a:t> </a:t>
            </a:r>
            <a:r>
              <a:rPr b="1" dirty="0">
                <a:solidFill>
                  <a:srgbClr val="C00000"/>
                </a:solidFill>
              </a:rPr>
              <a:t>(MJC) </a:t>
            </a:r>
            <a:r>
              <a:rPr dirty="0"/>
              <a:t>for</a:t>
            </a:r>
            <a:r>
              <a:rPr lang="lv-LV" dirty="0"/>
              <a:t> </a:t>
            </a:r>
          </a:p>
          <a:p>
            <a:pPr marL="0" indent="0">
              <a:buNone/>
            </a:pPr>
            <a:r>
              <a:rPr lang="lv-LV" b="1" dirty="0">
                <a:solidFill>
                  <a:srgbClr val="C00000"/>
                </a:solidFill>
              </a:rPr>
              <a:t>    </a:t>
            </a:r>
            <a:r>
              <a:rPr b="1" dirty="0">
                <a:solidFill>
                  <a:srgbClr val="C00000"/>
                </a:solidFill>
              </a:rPr>
              <a:t>Military Medicine </a:t>
            </a:r>
            <a:r>
              <a:rPr sz="2800" dirty="0"/>
              <a:t>or</a:t>
            </a:r>
            <a:r>
              <a:rPr lang="lv-LV" sz="2800" dirty="0"/>
              <a:t> </a:t>
            </a:r>
          </a:p>
          <a:p>
            <a:pPr marL="0" indent="0">
              <a:buNone/>
            </a:pPr>
            <a:r>
              <a:rPr lang="lv-LV" sz="2800" dirty="0"/>
              <a:t>    </a:t>
            </a:r>
            <a:r>
              <a:rPr b="1" dirty="0">
                <a:solidFill>
                  <a:srgbClr val="C00000"/>
                </a:solidFill>
              </a:rPr>
              <a:t>Military and Emergency Medicine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5400" dirty="0"/>
              <a:t>Thank You</a:t>
            </a:r>
            <a:r>
              <a:rPr lang="lv-LV" sz="5400" dirty="0"/>
              <a:t>!</a:t>
            </a:r>
            <a:endParaRPr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Thank you for your attention!</a:t>
            </a:r>
          </a:p>
          <a:p>
            <a:r>
              <a:t>aivars.vetra@rsu.lv | olegs.sabelnikovs@rsu.lv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8D323B1F-5AD9-4E19-BD92-C4B116000AB8}"/>
</file>

<file path=customXml/itemProps2.xml><?xml version="1.0" encoding="utf-8"?>
<ds:datastoreItem xmlns:ds="http://schemas.openxmlformats.org/officeDocument/2006/customXml" ds:itemID="{F0008DDD-6681-42DF-8DD9-BD4055456D4F}"/>
</file>

<file path=customXml/itemProps3.xml><?xml version="1.0" encoding="utf-8"?>
<ds:datastoreItem xmlns:ds="http://schemas.openxmlformats.org/officeDocument/2006/customXml" ds:itemID="{3C889BBE-C6A1-4275-9362-43CD082323FD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248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Development of the MJC in Military Medicine within UEMS</vt:lpstr>
      <vt:lpstr>Military Medicine in Latvia and UEMS</vt:lpstr>
      <vt:lpstr>Development of Military Medicine in Latvia</vt:lpstr>
      <vt:lpstr>Advanced Training Opportunities</vt:lpstr>
      <vt:lpstr>Need for Update in UEMS</vt:lpstr>
      <vt:lpstr>Latvian Medical Association Proposals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the MJC in Military Medicine within UEMS</dc:title>
  <dc:subject/>
  <dc:creator>Aivars Vētra</dc:creator>
  <cp:keywords/>
  <dc:description>generated using python-pptx</dc:description>
  <cp:lastModifiedBy>Aivars Vētra</cp:lastModifiedBy>
  <cp:revision>7</cp:revision>
  <dcterms:created xsi:type="dcterms:W3CDTF">2013-01-27T09:14:16Z</dcterms:created>
  <dcterms:modified xsi:type="dcterms:W3CDTF">2025-04-26T07:17:56Z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