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22.xml" ContentType="application/vnd.openxmlformats-officedocument.presentationml.slide+xml"/>
  <Override PartName="/ppt/slides/slide35.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65" r:id="rId2"/>
    <p:sldId id="292" r:id="rId3"/>
    <p:sldId id="281" r:id="rId4"/>
    <p:sldId id="283" r:id="rId5"/>
    <p:sldId id="273" r:id="rId6"/>
    <p:sldId id="293" r:id="rId7"/>
    <p:sldId id="290" r:id="rId8"/>
    <p:sldId id="289" r:id="rId9"/>
    <p:sldId id="274" r:id="rId10"/>
    <p:sldId id="355" r:id="rId11"/>
    <p:sldId id="279" r:id="rId12"/>
    <p:sldId id="275" r:id="rId13"/>
    <p:sldId id="276" r:id="rId14"/>
    <p:sldId id="277" r:id="rId15"/>
    <p:sldId id="291" r:id="rId16"/>
    <p:sldId id="280" r:id="rId17"/>
    <p:sldId id="287" r:id="rId18"/>
    <p:sldId id="288" r:id="rId19"/>
    <p:sldId id="278" r:id="rId20"/>
    <p:sldId id="256" r:id="rId21"/>
    <p:sldId id="257" r:id="rId22"/>
    <p:sldId id="264" r:id="rId23"/>
    <p:sldId id="258" r:id="rId24"/>
    <p:sldId id="259" r:id="rId25"/>
    <p:sldId id="260" r:id="rId26"/>
    <p:sldId id="261" r:id="rId27"/>
    <p:sldId id="262" r:id="rId28"/>
    <p:sldId id="263" r:id="rId29"/>
    <p:sldId id="269" r:id="rId30"/>
    <p:sldId id="270" r:id="rId31"/>
    <p:sldId id="266" r:id="rId32"/>
    <p:sldId id="267" r:id="rId33"/>
    <p:sldId id="268" r:id="rId34"/>
    <p:sldId id="271" r:id="rId35"/>
    <p:sldId id="272" r:id="rId3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95"/>
    <p:restoredTop sz="94649"/>
  </p:normalViewPr>
  <p:slideViewPr>
    <p:cSldViewPr snapToGrid="0" snapToObjects="1">
      <p:cViewPr varScale="1">
        <p:scale>
          <a:sx n="97" d="100"/>
          <a:sy n="97" d="100"/>
        </p:scale>
        <p:origin x="744" y="192"/>
      </p:cViewPr>
      <p:guideLst/>
    </p:cSldViewPr>
  </p:slideViewPr>
  <p:outlineViewPr>
    <p:cViewPr>
      <p:scale>
        <a:sx n="33" d="100"/>
        <a:sy n="33" d="100"/>
      </p:scale>
      <p:origin x="0" y="-8336"/>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489DF-D0EE-5C42-B407-CB2F1C88769C}" type="datetimeFigureOut">
              <a:rPr lang="tr-TR" smtClean="0"/>
              <a:t>26.04.2025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tr-TR"/>
              <a:t>Asıl metin stillerini düzenle
İkinci düzey
Üçüncü düzey
Dördüncü düzey
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02E085-E5A2-AE46-956C-FA14FE4CB44D}" type="slidenum">
              <a:rPr lang="tr-TR" smtClean="0"/>
              <a:t>‹#›</a:t>
            </a:fld>
            <a:endParaRPr lang="tr-TR"/>
          </a:p>
        </p:txBody>
      </p:sp>
    </p:spTree>
    <p:extLst>
      <p:ext uri="{BB962C8B-B14F-4D97-AF65-F5344CB8AC3E}">
        <p14:creationId xmlns:p14="http://schemas.microsoft.com/office/powerpoint/2010/main" val="143209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a:t>
            </a:r>
            <a:endParaRPr lang="en-MT" dirty="0"/>
          </a:p>
        </p:txBody>
      </p:sp>
      <p:sp>
        <p:nvSpPr>
          <p:cNvPr id="4" name="Slide Number Placeholder 3"/>
          <p:cNvSpPr>
            <a:spLocks noGrp="1"/>
          </p:cNvSpPr>
          <p:nvPr>
            <p:ph type="sldNum" sz="quarter" idx="5"/>
          </p:nvPr>
        </p:nvSpPr>
        <p:spPr/>
        <p:txBody>
          <a:bodyPr/>
          <a:lstStyle/>
          <a:p>
            <a:fld id="{A5EA9E0D-75E8-4CAB-84AD-E6C12054C87E}" type="slidenum">
              <a:rPr lang="en-GB" smtClean="0"/>
              <a:t>10</a:t>
            </a:fld>
            <a:endParaRPr lang="en-GB"/>
          </a:p>
        </p:txBody>
      </p:sp>
    </p:spTree>
    <p:extLst>
      <p:ext uri="{BB962C8B-B14F-4D97-AF65-F5344CB8AC3E}">
        <p14:creationId xmlns:p14="http://schemas.microsoft.com/office/powerpoint/2010/main" val="2189986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AC1EFBE-BF41-834C-B72E-29A6F45CFFB5}"/>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0BDFF628-882F-7C40-810E-D87420EC72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C9B0E343-6003-B14B-ABB3-BE34E4DA5052}"/>
              </a:ext>
            </a:extLst>
          </p:cNvPr>
          <p:cNvSpPr>
            <a:spLocks noGrp="1"/>
          </p:cNvSpPr>
          <p:nvPr>
            <p:ph type="dt" sz="half" idx="10"/>
          </p:nvPr>
        </p:nvSpPr>
        <p:spPr/>
        <p:txBody>
          <a:bodyPr/>
          <a:lstStyle/>
          <a:p>
            <a:fld id="{7061B5C6-2520-2A4D-B24F-839F051DD881}" type="datetimeFigureOut">
              <a:rPr lang="tr-TR" smtClean="0"/>
              <a:t>26.04.2025</a:t>
            </a:fld>
            <a:endParaRPr lang="tr-TR"/>
          </a:p>
        </p:txBody>
      </p:sp>
      <p:sp>
        <p:nvSpPr>
          <p:cNvPr id="5" name="Alt Bilgi Yer Tutucusu 4">
            <a:extLst>
              <a:ext uri="{FF2B5EF4-FFF2-40B4-BE49-F238E27FC236}">
                <a16:creationId xmlns:a16="http://schemas.microsoft.com/office/drawing/2014/main" id="{6838EECB-C129-1F41-90A8-13E0C2E7B14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4F0B463-073C-1142-9E01-15ED4FD6DB9B}"/>
              </a:ext>
            </a:extLst>
          </p:cNvPr>
          <p:cNvSpPr>
            <a:spLocks noGrp="1"/>
          </p:cNvSpPr>
          <p:nvPr>
            <p:ph type="sldNum" sz="quarter" idx="12"/>
          </p:nvPr>
        </p:nvSpPr>
        <p:spPr/>
        <p:txBody>
          <a:bodyPr/>
          <a:lstStyle/>
          <a:p>
            <a:fld id="{5909F5B5-C6E7-A046-AEF8-6C98F94E1DE1}" type="slidenum">
              <a:rPr lang="tr-TR" smtClean="0"/>
              <a:t>‹#›</a:t>
            </a:fld>
            <a:endParaRPr lang="tr-TR"/>
          </a:p>
        </p:txBody>
      </p:sp>
    </p:spTree>
    <p:extLst>
      <p:ext uri="{BB962C8B-B14F-4D97-AF65-F5344CB8AC3E}">
        <p14:creationId xmlns:p14="http://schemas.microsoft.com/office/powerpoint/2010/main" val="3389217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4704846-CB01-F84F-9B94-81921075B6AC}"/>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E9CEC65-E4FD-414C-B94F-D76A4B317EB6}"/>
              </a:ext>
            </a:extLst>
          </p:cNvPr>
          <p:cNvSpPr>
            <a:spLocks noGrp="1"/>
          </p:cNvSpPr>
          <p:nvPr>
            <p:ph type="body" orient="vert" idx="1"/>
          </p:nvPr>
        </p:nvSpPr>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F78BAF29-A991-1146-82DE-725C142C828E}"/>
              </a:ext>
            </a:extLst>
          </p:cNvPr>
          <p:cNvSpPr>
            <a:spLocks noGrp="1"/>
          </p:cNvSpPr>
          <p:nvPr>
            <p:ph type="dt" sz="half" idx="10"/>
          </p:nvPr>
        </p:nvSpPr>
        <p:spPr/>
        <p:txBody>
          <a:bodyPr/>
          <a:lstStyle/>
          <a:p>
            <a:fld id="{7061B5C6-2520-2A4D-B24F-839F051DD881}" type="datetimeFigureOut">
              <a:rPr lang="tr-TR" smtClean="0"/>
              <a:t>26.04.2025</a:t>
            </a:fld>
            <a:endParaRPr lang="tr-TR"/>
          </a:p>
        </p:txBody>
      </p:sp>
      <p:sp>
        <p:nvSpPr>
          <p:cNvPr id="5" name="Alt Bilgi Yer Tutucusu 4">
            <a:extLst>
              <a:ext uri="{FF2B5EF4-FFF2-40B4-BE49-F238E27FC236}">
                <a16:creationId xmlns:a16="http://schemas.microsoft.com/office/drawing/2014/main" id="{F4864D4C-9724-6B41-BD16-4B43B68B5A3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1D98B61-ACB7-4649-88BC-7B086F25B643}"/>
              </a:ext>
            </a:extLst>
          </p:cNvPr>
          <p:cNvSpPr>
            <a:spLocks noGrp="1"/>
          </p:cNvSpPr>
          <p:nvPr>
            <p:ph type="sldNum" sz="quarter" idx="12"/>
          </p:nvPr>
        </p:nvSpPr>
        <p:spPr/>
        <p:txBody>
          <a:bodyPr/>
          <a:lstStyle/>
          <a:p>
            <a:fld id="{5909F5B5-C6E7-A046-AEF8-6C98F94E1DE1}" type="slidenum">
              <a:rPr lang="tr-TR" smtClean="0"/>
              <a:t>‹#›</a:t>
            </a:fld>
            <a:endParaRPr lang="tr-TR"/>
          </a:p>
        </p:txBody>
      </p:sp>
    </p:spTree>
    <p:extLst>
      <p:ext uri="{BB962C8B-B14F-4D97-AF65-F5344CB8AC3E}">
        <p14:creationId xmlns:p14="http://schemas.microsoft.com/office/powerpoint/2010/main" val="1826887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FB523E2-9FB3-8B40-92F7-4362A39B6DF1}"/>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1C7EF98-DA1F-4446-9A00-B7D840DF81AF}"/>
              </a:ext>
            </a:extLst>
          </p:cNvPr>
          <p:cNvSpPr>
            <a:spLocks noGrp="1"/>
          </p:cNvSpPr>
          <p:nvPr>
            <p:ph type="body" orient="vert" idx="1"/>
          </p:nvPr>
        </p:nvSpPr>
        <p:spPr>
          <a:xfrm>
            <a:off x="838200" y="365125"/>
            <a:ext cx="7734300" cy="5811838"/>
          </a:xfrm>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85C59CE2-10A0-FF4C-B2FD-A1BAB756812A}"/>
              </a:ext>
            </a:extLst>
          </p:cNvPr>
          <p:cNvSpPr>
            <a:spLocks noGrp="1"/>
          </p:cNvSpPr>
          <p:nvPr>
            <p:ph type="dt" sz="half" idx="10"/>
          </p:nvPr>
        </p:nvSpPr>
        <p:spPr/>
        <p:txBody>
          <a:bodyPr/>
          <a:lstStyle/>
          <a:p>
            <a:fld id="{7061B5C6-2520-2A4D-B24F-839F051DD881}" type="datetimeFigureOut">
              <a:rPr lang="tr-TR" smtClean="0"/>
              <a:t>26.04.2025</a:t>
            </a:fld>
            <a:endParaRPr lang="tr-TR"/>
          </a:p>
        </p:txBody>
      </p:sp>
      <p:sp>
        <p:nvSpPr>
          <p:cNvPr id="5" name="Alt Bilgi Yer Tutucusu 4">
            <a:extLst>
              <a:ext uri="{FF2B5EF4-FFF2-40B4-BE49-F238E27FC236}">
                <a16:creationId xmlns:a16="http://schemas.microsoft.com/office/drawing/2014/main" id="{7B7FBCF9-F36F-EA4A-B055-89D3D7B2E07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C3FA244-A34B-DF41-A046-7F4B72F59469}"/>
              </a:ext>
            </a:extLst>
          </p:cNvPr>
          <p:cNvSpPr>
            <a:spLocks noGrp="1"/>
          </p:cNvSpPr>
          <p:nvPr>
            <p:ph type="sldNum" sz="quarter" idx="12"/>
          </p:nvPr>
        </p:nvSpPr>
        <p:spPr/>
        <p:txBody>
          <a:bodyPr/>
          <a:lstStyle/>
          <a:p>
            <a:fld id="{5909F5B5-C6E7-A046-AEF8-6C98F94E1DE1}" type="slidenum">
              <a:rPr lang="tr-TR" smtClean="0"/>
              <a:t>‹#›</a:t>
            </a:fld>
            <a:endParaRPr lang="tr-TR"/>
          </a:p>
        </p:txBody>
      </p:sp>
    </p:spTree>
    <p:extLst>
      <p:ext uri="{BB962C8B-B14F-4D97-AF65-F5344CB8AC3E}">
        <p14:creationId xmlns:p14="http://schemas.microsoft.com/office/powerpoint/2010/main" val="1894989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D2954EB-A2D6-6048-A0D6-EA1D4DAF169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8C92DDB-6AD0-0340-8008-7CBE66C2B744}"/>
              </a:ext>
            </a:extLst>
          </p:cNvPr>
          <p:cNvSpPr>
            <a:spLocks noGrp="1"/>
          </p:cNvSpPr>
          <p:nvPr>
            <p:ph idx="1"/>
          </p:nvPr>
        </p:nvSpPr>
        <p:spPr/>
        <p:txBody>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34C21D3C-EC58-5B49-B3AE-DE30E0E4B72D}"/>
              </a:ext>
            </a:extLst>
          </p:cNvPr>
          <p:cNvSpPr>
            <a:spLocks noGrp="1"/>
          </p:cNvSpPr>
          <p:nvPr>
            <p:ph type="dt" sz="half" idx="10"/>
          </p:nvPr>
        </p:nvSpPr>
        <p:spPr/>
        <p:txBody>
          <a:bodyPr/>
          <a:lstStyle/>
          <a:p>
            <a:fld id="{7061B5C6-2520-2A4D-B24F-839F051DD881}" type="datetimeFigureOut">
              <a:rPr lang="tr-TR" smtClean="0"/>
              <a:t>26.04.2025</a:t>
            </a:fld>
            <a:endParaRPr lang="tr-TR"/>
          </a:p>
        </p:txBody>
      </p:sp>
      <p:sp>
        <p:nvSpPr>
          <p:cNvPr id="5" name="Alt Bilgi Yer Tutucusu 4">
            <a:extLst>
              <a:ext uri="{FF2B5EF4-FFF2-40B4-BE49-F238E27FC236}">
                <a16:creationId xmlns:a16="http://schemas.microsoft.com/office/drawing/2014/main" id="{F7954FC7-562B-1042-AFA5-266EA3844EA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9252C83-FB94-C04C-B58C-2692BBA3ACFE}"/>
              </a:ext>
            </a:extLst>
          </p:cNvPr>
          <p:cNvSpPr>
            <a:spLocks noGrp="1"/>
          </p:cNvSpPr>
          <p:nvPr>
            <p:ph type="sldNum" sz="quarter" idx="12"/>
          </p:nvPr>
        </p:nvSpPr>
        <p:spPr/>
        <p:txBody>
          <a:bodyPr/>
          <a:lstStyle/>
          <a:p>
            <a:fld id="{5909F5B5-C6E7-A046-AEF8-6C98F94E1DE1}" type="slidenum">
              <a:rPr lang="tr-TR" smtClean="0"/>
              <a:t>‹#›</a:t>
            </a:fld>
            <a:endParaRPr lang="tr-TR"/>
          </a:p>
        </p:txBody>
      </p:sp>
    </p:spTree>
    <p:extLst>
      <p:ext uri="{BB962C8B-B14F-4D97-AF65-F5344CB8AC3E}">
        <p14:creationId xmlns:p14="http://schemas.microsoft.com/office/powerpoint/2010/main" val="3230736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DAB5885-E577-C44D-9B4A-828DE5DF8437}"/>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B0DC0C2B-0BF8-C048-9F16-46735EA22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A8476BB7-5322-EF46-9BF4-A450665714AA}"/>
              </a:ext>
            </a:extLst>
          </p:cNvPr>
          <p:cNvSpPr>
            <a:spLocks noGrp="1"/>
          </p:cNvSpPr>
          <p:nvPr>
            <p:ph type="dt" sz="half" idx="10"/>
          </p:nvPr>
        </p:nvSpPr>
        <p:spPr/>
        <p:txBody>
          <a:bodyPr/>
          <a:lstStyle/>
          <a:p>
            <a:fld id="{7061B5C6-2520-2A4D-B24F-839F051DD881}" type="datetimeFigureOut">
              <a:rPr lang="tr-TR" smtClean="0"/>
              <a:t>26.04.2025</a:t>
            </a:fld>
            <a:endParaRPr lang="tr-TR"/>
          </a:p>
        </p:txBody>
      </p:sp>
      <p:sp>
        <p:nvSpPr>
          <p:cNvPr id="5" name="Alt Bilgi Yer Tutucusu 4">
            <a:extLst>
              <a:ext uri="{FF2B5EF4-FFF2-40B4-BE49-F238E27FC236}">
                <a16:creationId xmlns:a16="http://schemas.microsoft.com/office/drawing/2014/main" id="{0C6E4CB0-4145-B442-8857-6820EC993CF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EEFA665-C040-C846-A5BE-B18A23897310}"/>
              </a:ext>
            </a:extLst>
          </p:cNvPr>
          <p:cNvSpPr>
            <a:spLocks noGrp="1"/>
          </p:cNvSpPr>
          <p:nvPr>
            <p:ph type="sldNum" sz="quarter" idx="12"/>
          </p:nvPr>
        </p:nvSpPr>
        <p:spPr/>
        <p:txBody>
          <a:bodyPr/>
          <a:lstStyle/>
          <a:p>
            <a:fld id="{5909F5B5-C6E7-A046-AEF8-6C98F94E1DE1}" type="slidenum">
              <a:rPr lang="tr-TR" smtClean="0"/>
              <a:t>‹#›</a:t>
            </a:fld>
            <a:endParaRPr lang="tr-TR"/>
          </a:p>
        </p:txBody>
      </p:sp>
    </p:spTree>
    <p:extLst>
      <p:ext uri="{BB962C8B-B14F-4D97-AF65-F5344CB8AC3E}">
        <p14:creationId xmlns:p14="http://schemas.microsoft.com/office/powerpoint/2010/main" val="97073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2C14E8B-9166-8E43-9A66-0239BCEF936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9ABFEE1-AE67-1D47-9096-E4B5BE60F0BB}"/>
              </a:ext>
            </a:extLst>
          </p:cNvPr>
          <p:cNvSpPr>
            <a:spLocks noGrp="1"/>
          </p:cNvSpPr>
          <p:nvPr>
            <p:ph sz="half" idx="1"/>
          </p:nvPr>
        </p:nvSpPr>
        <p:spPr>
          <a:xfrm>
            <a:off x="838200" y="1825625"/>
            <a:ext cx="5181600" cy="4351338"/>
          </a:xfrm>
        </p:spPr>
        <p:txBody>
          <a:body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10998950-F60D-7B42-A52F-9C20A798814F}"/>
              </a:ext>
            </a:extLst>
          </p:cNvPr>
          <p:cNvSpPr>
            <a:spLocks noGrp="1"/>
          </p:cNvSpPr>
          <p:nvPr>
            <p:ph sz="half" idx="2"/>
          </p:nvPr>
        </p:nvSpPr>
        <p:spPr>
          <a:xfrm>
            <a:off x="6172200" y="1825625"/>
            <a:ext cx="5181600" cy="4351338"/>
          </a:xfrm>
        </p:spPr>
        <p:txBody>
          <a:body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D7F7AFE9-4440-744F-B4D2-0A9C2B21BBAC}"/>
              </a:ext>
            </a:extLst>
          </p:cNvPr>
          <p:cNvSpPr>
            <a:spLocks noGrp="1"/>
          </p:cNvSpPr>
          <p:nvPr>
            <p:ph type="dt" sz="half" idx="10"/>
          </p:nvPr>
        </p:nvSpPr>
        <p:spPr/>
        <p:txBody>
          <a:bodyPr/>
          <a:lstStyle/>
          <a:p>
            <a:fld id="{7061B5C6-2520-2A4D-B24F-839F051DD881}" type="datetimeFigureOut">
              <a:rPr lang="tr-TR" smtClean="0"/>
              <a:t>26.04.2025</a:t>
            </a:fld>
            <a:endParaRPr lang="tr-TR"/>
          </a:p>
        </p:txBody>
      </p:sp>
      <p:sp>
        <p:nvSpPr>
          <p:cNvPr id="6" name="Alt Bilgi Yer Tutucusu 5">
            <a:extLst>
              <a:ext uri="{FF2B5EF4-FFF2-40B4-BE49-F238E27FC236}">
                <a16:creationId xmlns:a16="http://schemas.microsoft.com/office/drawing/2014/main" id="{F9A9F7E6-A18F-034F-A35C-522CBDE7D1E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DEE7C4A-F2B8-764A-AC1D-DB37549B7037}"/>
              </a:ext>
            </a:extLst>
          </p:cNvPr>
          <p:cNvSpPr>
            <a:spLocks noGrp="1"/>
          </p:cNvSpPr>
          <p:nvPr>
            <p:ph type="sldNum" sz="quarter" idx="12"/>
          </p:nvPr>
        </p:nvSpPr>
        <p:spPr/>
        <p:txBody>
          <a:bodyPr/>
          <a:lstStyle/>
          <a:p>
            <a:fld id="{5909F5B5-C6E7-A046-AEF8-6C98F94E1DE1}" type="slidenum">
              <a:rPr lang="tr-TR" smtClean="0"/>
              <a:t>‹#›</a:t>
            </a:fld>
            <a:endParaRPr lang="tr-TR"/>
          </a:p>
        </p:txBody>
      </p:sp>
    </p:spTree>
    <p:extLst>
      <p:ext uri="{BB962C8B-B14F-4D97-AF65-F5344CB8AC3E}">
        <p14:creationId xmlns:p14="http://schemas.microsoft.com/office/powerpoint/2010/main" val="2820050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4E7DCD3-A64A-194D-9FF1-2C20E30637BE}"/>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97FFDD15-A659-954B-BFD2-5C6E24C1E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48F74534-8D67-324F-9053-E4263324FA92}"/>
              </a:ext>
            </a:extLst>
          </p:cNvPr>
          <p:cNvSpPr>
            <a:spLocks noGrp="1"/>
          </p:cNvSpPr>
          <p:nvPr>
            <p:ph sz="half" idx="2"/>
          </p:nvPr>
        </p:nvSpPr>
        <p:spPr>
          <a:xfrm>
            <a:off x="839788" y="2505075"/>
            <a:ext cx="5157787" cy="3684588"/>
          </a:xfrm>
        </p:spPr>
        <p:txBody>
          <a:bodyPr/>
          <a:lstStyle/>
          <a:p>
            <a:r>
              <a:rPr lang="tr-TR"/>
              <a:t>Asıl metin stillerini düzenle
İkinci düzey
Üçüncü düzey
Dördüncü düzey
Beşinci düzey</a:t>
            </a:r>
          </a:p>
        </p:txBody>
      </p:sp>
      <p:sp>
        <p:nvSpPr>
          <p:cNvPr id="5" name="Metin Yer Tutucusu 4">
            <a:extLst>
              <a:ext uri="{FF2B5EF4-FFF2-40B4-BE49-F238E27FC236}">
                <a16:creationId xmlns:a16="http://schemas.microsoft.com/office/drawing/2014/main" id="{E3DED75B-3461-4544-A1F9-F3E79E9389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6" name="İçerik Yer Tutucusu 5">
            <a:extLst>
              <a:ext uri="{FF2B5EF4-FFF2-40B4-BE49-F238E27FC236}">
                <a16:creationId xmlns:a16="http://schemas.microsoft.com/office/drawing/2014/main" id="{1FAFC5FF-E600-D440-AB6C-6FE5E6B6258E}"/>
              </a:ext>
            </a:extLst>
          </p:cNvPr>
          <p:cNvSpPr>
            <a:spLocks noGrp="1"/>
          </p:cNvSpPr>
          <p:nvPr>
            <p:ph sz="quarter" idx="4"/>
          </p:nvPr>
        </p:nvSpPr>
        <p:spPr>
          <a:xfrm>
            <a:off x="6172200" y="2505075"/>
            <a:ext cx="5183188" cy="3684588"/>
          </a:xfrm>
        </p:spPr>
        <p:txBody>
          <a:bodyPr/>
          <a:lstStyle/>
          <a:p>
            <a:r>
              <a:rPr lang="tr-TR"/>
              <a:t>Asıl metin stillerini düzenle
İkinci düzey
Üçüncü düzey
Dördüncü düzey
Beşinci düzey</a:t>
            </a:r>
          </a:p>
        </p:txBody>
      </p:sp>
      <p:sp>
        <p:nvSpPr>
          <p:cNvPr id="7" name="Veri Yer Tutucusu 6">
            <a:extLst>
              <a:ext uri="{FF2B5EF4-FFF2-40B4-BE49-F238E27FC236}">
                <a16:creationId xmlns:a16="http://schemas.microsoft.com/office/drawing/2014/main" id="{77DF8CEF-24BD-D844-A186-A95238C22E51}"/>
              </a:ext>
            </a:extLst>
          </p:cNvPr>
          <p:cNvSpPr>
            <a:spLocks noGrp="1"/>
          </p:cNvSpPr>
          <p:nvPr>
            <p:ph type="dt" sz="half" idx="10"/>
          </p:nvPr>
        </p:nvSpPr>
        <p:spPr/>
        <p:txBody>
          <a:bodyPr/>
          <a:lstStyle/>
          <a:p>
            <a:fld id="{7061B5C6-2520-2A4D-B24F-839F051DD881}" type="datetimeFigureOut">
              <a:rPr lang="tr-TR" smtClean="0"/>
              <a:t>26.04.2025</a:t>
            </a:fld>
            <a:endParaRPr lang="tr-TR"/>
          </a:p>
        </p:txBody>
      </p:sp>
      <p:sp>
        <p:nvSpPr>
          <p:cNvPr id="8" name="Alt Bilgi Yer Tutucusu 7">
            <a:extLst>
              <a:ext uri="{FF2B5EF4-FFF2-40B4-BE49-F238E27FC236}">
                <a16:creationId xmlns:a16="http://schemas.microsoft.com/office/drawing/2014/main" id="{E6AF3829-8644-C049-999C-797954C79C24}"/>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DD40EA4-69BF-B441-8A9E-EAF430EEE88D}"/>
              </a:ext>
            </a:extLst>
          </p:cNvPr>
          <p:cNvSpPr>
            <a:spLocks noGrp="1"/>
          </p:cNvSpPr>
          <p:nvPr>
            <p:ph type="sldNum" sz="quarter" idx="12"/>
          </p:nvPr>
        </p:nvSpPr>
        <p:spPr/>
        <p:txBody>
          <a:bodyPr/>
          <a:lstStyle/>
          <a:p>
            <a:fld id="{5909F5B5-C6E7-A046-AEF8-6C98F94E1DE1}" type="slidenum">
              <a:rPr lang="tr-TR" smtClean="0"/>
              <a:t>‹#›</a:t>
            </a:fld>
            <a:endParaRPr lang="tr-TR"/>
          </a:p>
        </p:txBody>
      </p:sp>
    </p:spTree>
    <p:extLst>
      <p:ext uri="{BB962C8B-B14F-4D97-AF65-F5344CB8AC3E}">
        <p14:creationId xmlns:p14="http://schemas.microsoft.com/office/powerpoint/2010/main" val="361282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A8EF11A-54B4-AB43-ACF7-ECB4FF27A51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696DA0C2-E8FE-EA4A-B99C-C0D2197B5431}"/>
              </a:ext>
            </a:extLst>
          </p:cNvPr>
          <p:cNvSpPr>
            <a:spLocks noGrp="1"/>
          </p:cNvSpPr>
          <p:nvPr>
            <p:ph type="dt" sz="half" idx="10"/>
          </p:nvPr>
        </p:nvSpPr>
        <p:spPr/>
        <p:txBody>
          <a:bodyPr/>
          <a:lstStyle/>
          <a:p>
            <a:fld id="{7061B5C6-2520-2A4D-B24F-839F051DD881}" type="datetimeFigureOut">
              <a:rPr lang="tr-TR" smtClean="0"/>
              <a:t>26.04.2025</a:t>
            </a:fld>
            <a:endParaRPr lang="tr-TR"/>
          </a:p>
        </p:txBody>
      </p:sp>
      <p:sp>
        <p:nvSpPr>
          <p:cNvPr id="4" name="Alt Bilgi Yer Tutucusu 3">
            <a:extLst>
              <a:ext uri="{FF2B5EF4-FFF2-40B4-BE49-F238E27FC236}">
                <a16:creationId xmlns:a16="http://schemas.microsoft.com/office/drawing/2014/main" id="{4210BA11-3B31-F049-B6D2-5011B9907A68}"/>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B5FA9CC2-CF35-9E47-A5B3-C6B0286B76C7}"/>
              </a:ext>
            </a:extLst>
          </p:cNvPr>
          <p:cNvSpPr>
            <a:spLocks noGrp="1"/>
          </p:cNvSpPr>
          <p:nvPr>
            <p:ph type="sldNum" sz="quarter" idx="12"/>
          </p:nvPr>
        </p:nvSpPr>
        <p:spPr/>
        <p:txBody>
          <a:bodyPr/>
          <a:lstStyle/>
          <a:p>
            <a:fld id="{5909F5B5-C6E7-A046-AEF8-6C98F94E1DE1}" type="slidenum">
              <a:rPr lang="tr-TR" smtClean="0"/>
              <a:t>‹#›</a:t>
            </a:fld>
            <a:endParaRPr lang="tr-TR"/>
          </a:p>
        </p:txBody>
      </p:sp>
    </p:spTree>
    <p:extLst>
      <p:ext uri="{BB962C8B-B14F-4D97-AF65-F5344CB8AC3E}">
        <p14:creationId xmlns:p14="http://schemas.microsoft.com/office/powerpoint/2010/main" val="1933897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1495A8A-7F74-BD4A-B870-5662CD574572}"/>
              </a:ext>
            </a:extLst>
          </p:cNvPr>
          <p:cNvSpPr>
            <a:spLocks noGrp="1"/>
          </p:cNvSpPr>
          <p:nvPr>
            <p:ph type="dt" sz="half" idx="10"/>
          </p:nvPr>
        </p:nvSpPr>
        <p:spPr/>
        <p:txBody>
          <a:bodyPr/>
          <a:lstStyle/>
          <a:p>
            <a:fld id="{7061B5C6-2520-2A4D-B24F-839F051DD881}" type="datetimeFigureOut">
              <a:rPr lang="tr-TR" smtClean="0"/>
              <a:t>26.04.2025</a:t>
            </a:fld>
            <a:endParaRPr lang="tr-TR"/>
          </a:p>
        </p:txBody>
      </p:sp>
      <p:sp>
        <p:nvSpPr>
          <p:cNvPr id="3" name="Alt Bilgi Yer Tutucusu 2">
            <a:extLst>
              <a:ext uri="{FF2B5EF4-FFF2-40B4-BE49-F238E27FC236}">
                <a16:creationId xmlns:a16="http://schemas.microsoft.com/office/drawing/2014/main" id="{6053A250-4534-6344-97FE-9FBA532C1C1C}"/>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78E768D-F048-1846-8C06-924F7483B3FC}"/>
              </a:ext>
            </a:extLst>
          </p:cNvPr>
          <p:cNvSpPr>
            <a:spLocks noGrp="1"/>
          </p:cNvSpPr>
          <p:nvPr>
            <p:ph type="sldNum" sz="quarter" idx="12"/>
          </p:nvPr>
        </p:nvSpPr>
        <p:spPr/>
        <p:txBody>
          <a:bodyPr/>
          <a:lstStyle/>
          <a:p>
            <a:fld id="{5909F5B5-C6E7-A046-AEF8-6C98F94E1DE1}" type="slidenum">
              <a:rPr lang="tr-TR" smtClean="0"/>
              <a:t>‹#›</a:t>
            </a:fld>
            <a:endParaRPr lang="tr-TR"/>
          </a:p>
        </p:txBody>
      </p:sp>
    </p:spTree>
    <p:extLst>
      <p:ext uri="{BB962C8B-B14F-4D97-AF65-F5344CB8AC3E}">
        <p14:creationId xmlns:p14="http://schemas.microsoft.com/office/powerpoint/2010/main" val="4142950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D1EDF99-5D6C-4F4B-8DDB-72CD986EF3E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AB232291-E168-6C46-9352-02A2D53C4C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tr-TR"/>
              <a:t>Asıl metin stillerini düzenle
İkinci düzey
Üçüncü düzey
Dördüncü düzey
Beşinci düzey</a:t>
            </a:r>
          </a:p>
        </p:txBody>
      </p:sp>
      <p:sp>
        <p:nvSpPr>
          <p:cNvPr id="4" name="Metin Yer Tutucusu 3">
            <a:extLst>
              <a:ext uri="{FF2B5EF4-FFF2-40B4-BE49-F238E27FC236}">
                <a16:creationId xmlns:a16="http://schemas.microsoft.com/office/drawing/2014/main" id="{FA334E4A-22C5-6A43-9A54-D46BE7A32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8129EE3C-CE35-224C-8253-4BCAF8DBA1C5}"/>
              </a:ext>
            </a:extLst>
          </p:cNvPr>
          <p:cNvSpPr>
            <a:spLocks noGrp="1"/>
          </p:cNvSpPr>
          <p:nvPr>
            <p:ph type="dt" sz="half" idx="10"/>
          </p:nvPr>
        </p:nvSpPr>
        <p:spPr/>
        <p:txBody>
          <a:bodyPr/>
          <a:lstStyle/>
          <a:p>
            <a:fld id="{7061B5C6-2520-2A4D-B24F-839F051DD881}" type="datetimeFigureOut">
              <a:rPr lang="tr-TR" smtClean="0"/>
              <a:t>26.04.2025</a:t>
            </a:fld>
            <a:endParaRPr lang="tr-TR"/>
          </a:p>
        </p:txBody>
      </p:sp>
      <p:sp>
        <p:nvSpPr>
          <p:cNvPr id="6" name="Alt Bilgi Yer Tutucusu 5">
            <a:extLst>
              <a:ext uri="{FF2B5EF4-FFF2-40B4-BE49-F238E27FC236}">
                <a16:creationId xmlns:a16="http://schemas.microsoft.com/office/drawing/2014/main" id="{84AF5547-CA87-9647-8B60-AB5A778431D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59616C3-B355-384B-B2E6-98CB043FC5C0}"/>
              </a:ext>
            </a:extLst>
          </p:cNvPr>
          <p:cNvSpPr>
            <a:spLocks noGrp="1"/>
          </p:cNvSpPr>
          <p:nvPr>
            <p:ph type="sldNum" sz="quarter" idx="12"/>
          </p:nvPr>
        </p:nvSpPr>
        <p:spPr/>
        <p:txBody>
          <a:bodyPr/>
          <a:lstStyle/>
          <a:p>
            <a:fld id="{5909F5B5-C6E7-A046-AEF8-6C98F94E1DE1}" type="slidenum">
              <a:rPr lang="tr-TR" smtClean="0"/>
              <a:t>‹#›</a:t>
            </a:fld>
            <a:endParaRPr lang="tr-TR"/>
          </a:p>
        </p:txBody>
      </p:sp>
    </p:spTree>
    <p:extLst>
      <p:ext uri="{BB962C8B-B14F-4D97-AF65-F5344CB8AC3E}">
        <p14:creationId xmlns:p14="http://schemas.microsoft.com/office/powerpoint/2010/main" val="4076605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2B10E16-DC62-2C43-A8BA-1D2D4F9E035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CE1058B-3511-FC4D-9D15-83A146AFAE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28DAC40-E066-2045-B8BB-D96B6755B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2243D55F-2ADD-C645-A79B-9075520BF122}"/>
              </a:ext>
            </a:extLst>
          </p:cNvPr>
          <p:cNvSpPr>
            <a:spLocks noGrp="1"/>
          </p:cNvSpPr>
          <p:nvPr>
            <p:ph type="dt" sz="half" idx="10"/>
          </p:nvPr>
        </p:nvSpPr>
        <p:spPr/>
        <p:txBody>
          <a:bodyPr/>
          <a:lstStyle/>
          <a:p>
            <a:fld id="{7061B5C6-2520-2A4D-B24F-839F051DD881}" type="datetimeFigureOut">
              <a:rPr lang="tr-TR" smtClean="0"/>
              <a:t>26.04.2025</a:t>
            </a:fld>
            <a:endParaRPr lang="tr-TR"/>
          </a:p>
        </p:txBody>
      </p:sp>
      <p:sp>
        <p:nvSpPr>
          <p:cNvPr id="6" name="Alt Bilgi Yer Tutucusu 5">
            <a:extLst>
              <a:ext uri="{FF2B5EF4-FFF2-40B4-BE49-F238E27FC236}">
                <a16:creationId xmlns:a16="http://schemas.microsoft.com/office/drawing/2014/main" id="{CB65BD69-1B02-5541-85D2-B29A8D124E3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E10DE08-EA34-BC49-8B23-C7342E9F93C9}"/>
              </a:ext>
            </a:extLst>
          </p:cNvPr>
          <p:cNvSpPr>
            <a:spLocks noGrp="1"/>
          </p:cNvSpPr>
          <p:nvPr>
            <p:ph type="sldNum" sz="quarter" idx="12"/>
          </p:nvPr>
        </p:nvSpPr>
        <p:spPr/>
        <p:txBody>
          <a:bodyPr/>
          <a:lstStyle/>
          <a:p>
            <a:fld id="{5909F5B5-C6E7-A046-AEF8-6C98F94E1DE1}" type="slidenum">
              <a:rPr lang="tr-TR" smtClean="0"/>
              <a:t>‹#›</a:t>
            </a:fld>
            <a:endParaRPr lang="tr-TR"/>
          </a:p>
        </p:txBody>
      </p:sp>
    </p:spTree>
    <p:extLst>
      <p:ext uri="{BB962C8B-B14F-4D97-AF65-F5344CB8AC3E}">
        <p14:creationId xmlns:p14="http://schemas.microsoft.com/office/powerpoint/2010/main" val="1608440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B3F4E1B-CB5C-634A-BE19-7C4AEF579E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0110D41-E9FC-3549-B6AD-28E17C7F38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D18465F8-4C47-AC42-BD78-B609396BCD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1B5C6-2520-2A4D-B24F-839F051DD881}" type="datetimeFigureOut">
              <a:rPr lang="tr-TR" smtClean="0"/>
              <a:t>26.04.2025</a:t>
            </a:fld>
            <a:endParaRPr lang="tr-TR"/>
          </a:p>
        </p:txBody>
      </p:sp>
      <p:sp>
        <p:nvSpPr>
          <p:cNvPr id="5" name="Alt Bilgi Yer Tutucusu 4">
            <a:extLst>
              <a:ext uri="{FF2B5EF4-FFF2-40B4-BE49-F238E27FC236}">
                <a16:creationId xmlns:a16="http://schemas.microsoft.com/office/drawing/2014/main" id="{D2F6EFC8-4708-6F45-B9C1-1CA84BE2F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5AA39766-993B-564B-AD26-ADA76DA33E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9F5B5-C6E7-A046-AEF8-6C98F94E1DE1}" type="slidenum">
              <a:rPr lang="tr-TR" smtClean="0"/>
              <a:t>‹#›</a:t>
            </a:fld>
            <a:endParaRPr lang="tr-TR"/>
          </a:p>
        </p:txBody>
      </p:sp>
    </p:spTree>
    <p:extLst>
      <p:ext uri="{BB962C8B-B14F-4D97-AF65-F5344CB8AC3E}">
        <p14:creationId xmlns:p14="http://schemas.microsoft.com/office/powerpoint/2010/main" val="3104620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hyperlink" Target="https://en.wikipedia.org/wiki/Technical_standard" TargetMode="External"/><Relationship Id="rId18" Type="http://schemas.openxmlformats.org/officeDocument/2006/relationships/hyperlink" Target="https://www.britannica.com/science/medicine" TargetMode="External"/><Relationship Id="rId26" Type="http://schemas.openxmlformats.org/officeDocument/2006/relationships/hyperlink" Target="#_msocom_10"/><Relationship Id="rId3" Type="http://schemas.openxmlformats.org/officeDocument/2006/relationships/hyperlink" Target="https://www.ema.europa.eu/en/glossary/advanced-therapy-medicinal-product" TargetMode="External"/><Relationship Id="rId21" Type="http://schemas.openxmlformats.org/officeDocument/2006/relationships/hyperlink" Target="https://d.docs.live.net/5c6ddc5033d1b8c9/Desktop/_anchor_7','_com_7" TargetMode="External"/><Relationship Id="rId34" Type="http://schemas.openxmlformats.org/officeDocument/2006/relationships/hyperlink" Target="https://www.bma.org.uk/media/1937/bma-plg-doctors-titles-explained-2017.pdf" TargetMode="External"/><Relationship Id="rId7" Type="http://schemas.openxmlformats.org/officeDocument/2006/relationships/hyperlink" Target="https://d.docs.live.net/5c6ddc5033d1b8c9/Desktop/_anchor_2','_com_2" TargetMode="External"/><Relationship Id="rId12" Type="http://schemas.openxmlformats.org/officeDocument/2006/relationships/hyperlink" Target="https://d.docs.live.net/5c6ddc5033d1b8c9/Desktop/_anchor_4','_com_4" TargetMode="External"/><Relationship Id="rId17" Type="http://schemas.openxmlformats.org/officeDocument/2006/relationships/hyperlink" Target="https://d.docs.live.net/5c6ddc5033d1b8c9/Desktop/_anchor_6','_com_6" TargetMode="External"/><Relationship Id="rId25" Type="http://schemas.openxmlformats.org/officeDocument/2006/relationships/hyperlink" Target="https://d.docs.live.net/5c6ddc5033d1b8c9/Desktop/_anchor_9','_com_9" TargetMode="External"/><Relationship Id="rId33" Type="http://schemas.openxmlformats.org/officeDocument/2006/relationships/hyperlink" Target="https://d.docs.live.net/5c6ddc5033d1b8c9/Desktop/_anchor_12','_com_12" TargetMode="External"/><Relationship Id="rId2" Type="http://schemas.openxmlformats.org/officeDocument/2006/relationships/notesSlide" Target="../notesSlides/notesSlide1.xml"/><Relationship Id="rId16" Type="http://schemas.openxmlformats.org/officeDocument/2006/relationships/hyperlink" Target="#_msocom_6"/><Relationship Id="rId20" Type="http://schemas.openxmlformats.org/officeDocument/2006/relationships/hyperlink" Target="#_msocom_7"/><Relationship Id="rId29" Type="http://schemas.openxmlformats.org/officeDocument/2006/relationships/hyperlink" Target="https://mettl.com/glossary/p/psychometric-analysis/" TargetMode="External"/><Relationship Id="rId1" Type="http://schemas.openxmlformats.org/officeDocument/2006/relationships/slideLayout" Target="../slideLayouts/slideLayout2.xml"/><Relationship Id="rId6" Type="http://schemas.openxmlformats.org/officeDocument/2006/relationships/hyperlink" Target="#_msocom_2"/><Relationship Id="rId11" Type="http://schemas.openxmlformats.org/officeDocument/2006/relationships/hyperlink" Target="#_msocom_4"/><Relationship Id="rId24" Type="http://schemas.openxmlformats.org/officeDocument/2006/relationships/hyperlink" Target="#_msocom_9"/><Relationship Id="rId32" Type="http://schemas.openxmlformats.org/officeDocument/2006/relationships/hyperlink" Target="#_msocom_12"/><Relationship Id="rId5" Type="http://schemas.openxmlformats.org/officeDocument/2006/relationships/hyperlink" Target="https://d.docs.live.net/5c6ddc5033d1b8c9/Desktop/_anchor_1','_com_1" TargetMode="External"/><Relationship Id="rId15" Type="http://schemas.openxmlformats.org/officeDocument/2006/relationships/hyperlink" Target="https://d.docs.live.net/5c6ddc5033d1b8c9/Desktop/_anchor_5','_com_5" TargetMode="External"/><Relationship Id="rId23" Type="http://schemas.openxmlformats.org/officeDocument/2006/relationships/hyperlink" Target="https://d.docs.live.net/5c6ddc5033d1b8c9/Desktop/_anchor_8','_com_8" TargetMode="External"/><Relationship Id="rId28" Type="http://schemas.openxmlformats.org/officeDocument/2006/relationships/hyperlink" Target="https://dictionary.cambridge.org/dictionary/learner-english/rule" TargetMode="External"/><Relationship Id="rId10" Type="http://schemas.openxmlformats.org/officeDocument/2006/relationships/hyperlink" Target="https://d.docs.live.net/5c6ddc5033d1b8c9/Desktop/_anchor_3','_com_3" TargetMode="External"/><Relationship Id="rId19" Type="http://schemas.openxmlformats.org/officeDocument/2006/relationships/hyperlink" Target="https://www.britannica.com/technology/nanotechnology" TargetMode="External"/><Relationship Id="rId31" Type="http://schemas.openxmlformats.org/officeDocument/2006/relationships/hyperlink" Target="https://d.docs.live.net/5c6ddc5033d1b8c9/Desktop/_anchor_11','_com_11" TargetMode="External"/><Relationship Id="rId4" Type="http://schemas.openxmlformats.org/officeDocument/2006/relationships/hyperlink" Target="#_msocom_1"/><Relationship Id="rId9" Type="http://schemas.openxmlformats.org/officeDocument/2006/relationships/hyperlink" Target="#_msocom_3"/><Relationship Id="rId14" Type="http://schemas.openxmlformats.org/officeDocument/2006/relationships/hyperlink" Target="#_msocom_5"/><Relationship Id="rId22" Type="http://schemas.openxmlformats.org/officeDocument/2006/relationships/hyperlink" Target="#_msocom_8"/><Relationship Id="rId27" Type="http://schemas.openxmlformats.org/officeDocument/2006/relationships/hyperlink" Target="https://d.docs.live.net/5c6ddc5033d1b8c9/Desktop/_anchor_10','_com_10" TargetMode="External"/><Relationship Id="rId30" Type="http://schemas.openxmlformats.org/officeDocument/2006/relationships/hyperlink" Target="#_msocom_11"/><Relationship Id="rId35" Type="http://schemas.openxmlformats.org/officeDocument/2006/relationships/hyperlink" Target="https://www.bma.org.uk/media/tkcosjt1/maps-scope-of-practice2024-web.pdf?_gl=1*ba5glo*_up*MQ..*_ga*MTgzNTc5Mjk5Ny4xNzE0MjI3OTUy*_ga_F8G3Q36DDR*MTcxNDIyNzk1MS4xLjAuMTcxNDIyNzk1MS4wLjAuMA" TargetMode="External"/><Relationship Id="rId8" Type="http://schemas.openxmlformats.org/officeDocument/2006/relationships/hyperlink" Target="https://eur-lex.europa.eu/legal-content/EN/AUTO/?uri=celex:12016E288"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D39DAD8-A94D-AA46-B37A-20D228384B25}"/>
              </a:ext>
            </a:extLst>
          </p:cNvPr>
          <p:cNvSpPr>
            <a:spLocks noGrp="1"/>
          </p:cNvSpPr>
          <p:nvPr>
            <p:ph type="ctrTitle"/>
          </p:nvPr>
        </p:nvSpPr>
        <p:spPr>
          <a:xfrm>
            <a:off x="225287" y="1126436"/>
            <a:ext cx="10972800" cy="4731025"/>
          </a:xfrm>
        </p:spPr>
        <p:txBody>
          <a:bodyPr>
            <a:noAutofit/>
          </a:bodyPr>
          <a:lstStyle/>
          <a:p>
            <a:pPr algn="l"/>
            <a:r>
              <a:rPr lang="en-GB" sz="3200" b="1" dirty="0">
                <a:solidFill>
                  <a:schemeClr val="bg1"/>
                </a:solidFill>
              </a:rPr>
              <a:t>Agenda</a:t>
            </a:r>
            <a:r>
              <a:rPr lang="en-GB" sz="3600" b="1" dirty="0">
                <a:solidFill>
                  <a:schemeClr val="bg1"/>
                </a:solidFill>
              </a:rPr>
              <a:t> </a:t>
            </a:r>
            <a:r>
              <a:rPr lang="en-GB" sz="4000" b="1" dirty="0">
                <a:solidFill>
                  <a:schemeClr val="bg1"/>
                </a:solidFill>
              </a:rPr>
              <a:t>WG PGT</a:t>
            </a:r>
            <a:r>
              <a:rPr lang="en-GB" sz="3600" b="1" dirty="0">
                <a:solidFill>
                  <a:schemeClr val="bg1"/>
                </a:solidFill>
              </a:rPr>
              <a:t>, Brussels 25 April 25, Friday, 11:00-12:30</a:t>
            </a:r>
            <a:br>
              <a:rPr lang="tr-TR" sz="2800" dirty="0">
                <a:solidFill>
                  <a:srgbClr val="FFFF00"/>
                </a:solidFill>
              </a:rPr>
            </a:br>
            <a:r>
              <a:rPr lang="tr-TR" sz="2800" b="1" dirty="0">
                <a:solidFill>
                  <a:srgbClr val="FFFF00"/>
                </a:solidFill>
              </a:rPr>
              <a:t> </a:t>
            </a:r>
            <a:br>
              <a:rPr lang="tr-TR" sz="2800" dirty="0">
                <a:solidFill>
                  <a:srgbClr val="FFFF00"/>
                </a:solidFill>
              </a:rPr>
            </a:br>
            <a:r>
              <a:rPr lang="tr-TR" sz="2800" dirty="0">
                <a:solidFill>
                  <a:srgbClr val="FFFF00"/>
                </a:solidFill>
              </a:rPr>
              <a:t>	</a:t>
            </a:r>
            <a:r>
              <a:rPr lang="tr-TR" sz="3200" b="1" dirty="0">
                <a:solidFill>
                  <a:srgbClr val="FFFF00"/>
                </a:solidFill>
              </a:rPr>
              <a:t>1. </a:t>
            </a:r>
            <a:r>
              <a:rPr lang="en-GB" sz="3200" b="1" dirty="0">
                <a:solidFill>
                  <a:srgbClr val="FFFF00"/>
                </a:solidFill>
              </a:rPr>
              <a:t>Charter on visitations of training </a:t>
            </a:r>
            <a:r>
              <a:rPr lang="en-GB" sz="3200" b="1" dirty="0" err="1">
                <a:solidFill>
                  <a:srgbClr val="FFFF00"/>
                </a:solidFill>
              </a:rPr>
              <a:t>centers</a:t>
            </a:r>
            <a:r>
              <a:rPr lang="en-GB" sz="3200" b="1" dirty="0">
                <a:solidFill>
                  <a:srgbClr val="FFFF00"/>
                </a:solidFill>
              </a:rPr>
              <a:t>. </a:t>
            </a:r>
            <a:r>
              <a:rPr lang="en-GB" sz="1600" dirty="0">
                <a:solidFill>
                  <a:srgbClr val="FFFF00"/>
                </a:solidFill>
              </a:rPr>
              <a:t>(to be finalized in 6 months time)</a:t>
            </a:r>
            <a:br>
              <a:rPr lang="tr-TR" sz="1800" dirty="0">
                <a:solidFill>
                  <a:srgbClr val="FFFF00"/>
                </a:solidFill>
              </a:rPr>
            </a:br>
            <a:r>
              <a:rPr lang="en-GB" sz="2000" dirty="0">
                <a:solidFill>
                  <a:srgbClr val="FFFF00"/>
                </a:solidFill>
              </a:rPr>
              <a:t>(Homework: Information and files were distributed last week. Please read them for a fruitful meeting.) </a:t>
            </a:r>
            <a:br>
              <a:rPr lang="tr-TR" sz="2000" dirty="0">
                <a:solidFill>
                  <a:srgbClr val="FFFF00"/>
                </a:solidFill>
              </a:rPr>
            </a:br>
            <a:r>
              <a:rPr lang="tr-TR" sz="2000" dirty="0">
                <a:solidFill>
                  <a:srgbClr val="FFFF00"/>
                </a:solidFill>
              </a:rPr>
              <a:t>	</a:t>
            </a:r>
            <a:r>
              <a:rPr lang="tr-TR" sz="2800" dirty="0">
                <a:solidFill>
                  <a:schemeClr val="bg1"/>
                </a:solidFill>
              </a:rPr>
              <a:t>2</a:t>
            </a:r>
            <a:r>
              <a:rPr lang="tr-TR" sz="2000" dirty="0">
                <a:solidFill>
                  <a:schemeClr val="bg1"/>
                </a:solidFill>
              </a:rPr>
              <a:t>. </a:t>
            </a:r>
            <a:r>
              <a:rPr lang="en-GB" sz="2800" dirty="0">
                <a:solidFill>
                  <a:schemeClr val="bg1"/>
                </a:solidFill>
              </a:rPr>
              <a:t>Glossary of PGT IN UEMS</a:t>
            </a:r>
            <a:br>
              <a:rPr lang="tr-TR" sz="2800" dirty="0">
                <a:solidFill>
                  <a:schemeClr val="bg1"/>
                </a:solidFill>
              </a:rPr>
            </a:br>
            <a:r>
              <a:rPr lang="tr-TR" sz="2800" dirty="0">
                <a:solidFill>
                  <a:schemeClr val="bg1"/>
                </a:solidFill>
              </a:rPr>
              <a:t>	3.</a:t>
            </a:r>
            <a:r>
              <a:rPr lang="en-GB" sz="2800" dirty="0">
                <a:solidFill>
                  <a:schemeClr val="bg1"/>
                </a:solidFill>
              </a:rPr>
              <a:t>Proposals for future work:</a:t>
            </a:r>
            <a:br>
              <a:rPr lang="tr-TR" sz="2800" dirty="0">
                <a:solidFill>
                  <a:schemeClr val="bg1"/>
                </a:solidFill>
              </a:rPr>
            </a:br>
            <a:r>
              <a:rPr lang="tr-TR" sz="2400" dirty="0">
                <a:solidFill>
                  <a:schemeClr val="bg1"/>
                </a:solidFill>
              </a:rPr>
              <a:t>* </a:t>
            </a:r>
            <a:r>
              <a:rPr lang="en-GB" sz="2400" dirty="0">
                <a:solidFill>
                  <a:schemeClr val="bg1"/>
                </a:solidFill>
              </a:rPr>
              <a:t>Common non-professional training subjects for PGMT</a:t>
            </a:r>
            <a:br>
              <a:rPr lang="tr-TR" sz="2400" dirty="0">
                <a:solidFill>
                  <a:schemeClr val="bg1"/>
                </a:solidFill>
              </a:rPr>
            </a:br>
            <a:r>
              <a:rPr lang="tr-TR" sz="2400" dirty="0">
                <a:solidFill>
                  <a:schemeClr val="bg1"/>
                </a:solidFill>
              </a:rPr>
              <a:t>* </a:t>
            </a:r>
            <a:r>
              <a:rPr lang="en-GB" sz="2400" dirty="0">
                <a:solidFill>
                  <a:schemeClr val="bg1"/>
                </a:solidFill>
              </a:rPr>
              <a:t>Overlapping competencies in UEMS Specialty ETRs</a:t>
            </a:r>
            <a:br>
              <a:rPr lang="tr-TR" sz="2400" dirty="0">
                <a:solidFill>
                  <a:schemeClr val="bg1"/>
                </a:solidFill>
              </a:rPr>
            </a:br>
            <a:r>
              <a:rPr lang="tr-TR" sz="2400" dirty="0">
                <a:solidFill>
                  <a:schemeClr val="bg1"/>
                </a:solidFill>
              </a:rPr>
              <a:t>* </a:t>
            </a:r>
            <a:r>
              <a:rPr lang="en-GB" sz="2400" dirty="0">
                <a:solidFill>
                  <a:schemeClr val="bg1"/>
                </a:solidFill>
              </a:rPr>
              <a:t>Documentation and safekeeping of Lists of Fellows</a:t>
            </a:r>
            <a:br>
              <a:rPr lang="tr-TR" sz="2400" dirty="0">
                <a:solidFill>
                  <a:schemeClr val="bg1"/>
                </a:solidFill>
              </a:rPr>
            </a:br>
            <a:r>
              <a:rPr lang="tr-TR" sz="2400" dirty="0">
                <a:solidFill>
                  <a:schemeClr val="bg1"/>
                </a:solidFill>
              </a:rPr>
              <a:t>* </a:t>
            </a:r>
            <a:r>
              <a:rPr lang="en-GB" sz="2400" dirty="0">
                <a:solidFill>
                  <a:schemeClr val="bg1"/>
                </a:solidFill>
              </a:rPr>
              <a:t>The potential and needs of Experienced Fellows for Training</a:t>
            </a:r>
            <a:br>
              <a:rPr lang="tr-TR" sz="2400" dirty="0">
                <a:solidFill>
                  <a:schemeClr val="bg1"/>
                </a:solidFill>
              </a:rPr>
            </a:br>
            <a:endParaRPr lang="tr-TR" sz="2800" dirty="0">
              <a:solidFill>
                <a:schemeClr val="bg1"/>
              </a:solidFill>
            </a:endParaRPr>
          </a:p>
        </p:txBody>
      </p:sp>
      <p:sp>
        <p:nvSpPr>
          <p:cNvPr id="3" name="Alt Başlık 2">
            <a:extLst>
              <a:ext uri="{FF2B5EF4-FFF2-40B4-BE49-F238E27FC236}">
                <a16:creationId xmlns:a16="http://schemas.microsoft.com/office/drawing/2014/main" id="{66D34879-4EEE-AD4D-B801-B019EF312F98}"/>
              </a:ext>
            </a:extLst>
          </p:cNvPr>
          <p:cNvSpPr>
            <a:spLocks noGrp="1"/>
          </p:cNvSpPr>
          <p:nvPr>
            <p:ph type="subTitle" idx="1"/>
          </p:nvPr>
        </p:nvSpPr>
        <p:spPr>
          <a:xfrm>
            <a:off x="1524000" y="5857461"/>
            <a:ext cx="9144000" cy="725555"/>
          </a:xfrm>
        </p:spPr>
        <p:txBody>
          <a:bodyPr>
            <a:normAutofit/>
          </a:bodyPr>
          <a:lstStyle/>
          <a:p>
            <a:r>
              <a:rPr lang="tr-TR"/>
              <a:t>Prof. M. Umut Akyol</a:t>
            </a:r>
          </a:p>
        </p:txBody>
      </p:sp>
    </p:spTree>
    <p:extLst>
      <p:ext uri="{BB962C8B-B14F-4D97-AF65-F5344CB8AC3E}">
        <p14:creationId xmlns:p14="http://schemas.microsoft.com/office/powerpoint/2010/main" val="3687030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94314A53-BDC3-5D34-4BA0-0B33117B7213}"/>
              </a:ext>
            </a:extLst>
          </p:cNvPr>
          <p:cNvSpPr>
            <a:spLocks noChangeArrowheads="1"/>
          </p:cNvSpPr>
          <p:nvPr/>
        </p:nvSpPr>
        <p:spPr bwMode="auto">
          <a:xfrm>
            <a:off x="1950063" y="1889232"/>
            <a:ext cx="8291874" cy="139999731"/>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28528" rIns="91440" bIns="19044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sng"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Glossary and Acronyms  to serve as basis for WGPGT – Arthur Felice / Marc Hermans / John Firth (Edited 10/12/2024)</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I</a:t>
            </a:r>
            <a:r>
              <a:rPr kumimoji="0" lang="en-GB" altLang="en-MT" sz="1400" b="1" i="0" u="sng"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ntroduction</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The rapidly expanding volume of evidence and information overload necessitates clarity and a standard use of terms to express a concept. Definitions are essential to avoid equivocation and assure effective discussion.</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Words (terms) are based on </a:t>
            </a:r>
            <a:r>
              <a:rPr kumimoji="0" lang="en-GB" altLang="en-MT" sz="1400" b="0" i="1"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Convention </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not a logical conclusion. One can look at this from two perspectives:</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914400" marR="0" lvl="2" indent="0" algn="l" defTabSz="914400" rtl="0" eaLnBrk="0" fontAlgn="base" latinLnBrk="0" hangingPunct="0">
              <a:lnSpc>
                <a:spcPct val="100000"/>
              </a:lnSpc>
              <a:spcBef>
                <a:spcPts val="1200"/>
              </a:spcBef>
              <a:spcAft>
                <a:spcPts val="1200"/>
              </a:spcAft>
              <a:buClrTx/>
              <a:buSzTx/>
              <a:buFontTx/>
              <a:buChar char="•"/>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Names Model</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Words are seen as names (labels) that refer to things.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914400" marR="0" lvl="2" indent="0" algn="l" defTabSz="914400" rtl="0" eaLnBrk="0" fontAlgn="base" latinLnBrk="0" hangingPunct="0">
              <a:lnSpc>
                <a:spcPct val="100000"/>
              </a:lnSpc>
              <a:spcBef>
                <a:spcPts val="1200"/>
              </a:spcBef>
              <a:spcAft>
                <a:spcPts val="1200"/>
              </a:spcAft>
              <a:buClrTx/>
              <a:buSzTx/>
              <a:buFontTx/>
              <a:buChar char="•"/>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Tools Model</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Words are considered as tools we use as a practical instrument for communication and expression.</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Whichever of these two perspectives one uses, there are practical and important consequences following appropriate or inappropriate use of terms.</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There is a dynamic interplay between words, concepts and context. Terms should not be considered in isolation but through this dynamic interplay with wider contexts. Thus, the Glossary and list of Acronyms should be seen in the wider perspective of standardisation of terminology. This does not mean that the content of this document is written in stone. It would surely benefit from continuous review to cater for our evolving world. However, the purpose of standardisation is to assure stability and understanding, and therefore re-editing and re-publishing should be done </a:t>
            </a:r>
            <a:r>
              <a:rPr kumimoji="0" lang="en-GB" altLang="en-MT" sz="1400" b="0" i="1"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periodically</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for example, every three years, by a panel of experts well versed in the language, basing on the outcomes of the continuous review. A continuous state of flux would go contrary to the purpose of this project.</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Different content and emphasis of training programmes and legislation in different countries render standardisation of terminology difficult. However, the need for this is made evident by the consequences of its absence. Considering that terms are conventions, one may, rarely, need to come down in favour of an option rather than another, sometimes the decision coming in an up-down direction.</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To resolve our problems with Terminology, the Glossary and List of Acronyms constitutes only an initial but essential step.</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sng" strike="noStrike" cap="none" normalizeH="0" baseline="0" dirty="0">
                <a:ln>
                  <a:noFill/>
                </a:ln>
                <a:solidFill>
                  <a:srgbClr val="FF0000"/>
                </a:solidFill>
                <a:effectLst/>
                <a:latin typeface="Aptos" panose="020B0004020202020204" pitchFamily="34" charset="0"/>
                <a:ea typeface="Calibri" panose="020F0502020204030204" pitchFamily="34" charset="0"/>
                <a:cs typeface="Aptos" panose="020B0004020202020204" pitchFamily="34" charset="0"/>
              </a:rPr>
              <a:t>Glossary of Terms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Accelerated assessment. </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Rapid assessment of medicines in the centralised procedure that are of major interest for public health, especially ones that are therapeutic innovations. Accelerated assessment usually takes 150 evaluation days, rather than 210.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Accreditation. </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The official review process</a:t>
            </a: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that allows healthcare organisations to demonstrate their ability to meet regulatory standards.</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Active substance</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The substance responsible for the activity of a medicine</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Adjuvant.</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An ingredient in a medicine or therapy that increases or modifies the activity of the other ingredients.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hlinkClick r:id="rId3"/>
              </a:rPr>
              <a:t>Advanced therapy medicinal product. </a:t>
            </a:r>
            <a:r>
              <a:rPr kumimoji="0" lang="en-GB" altLang="en-MT" sz="1400" b="0" i="0" u="none" strike="noStrike" cap="none" normalizeH="0" baseline="0" dirty="0">
                <a:ln>
                  <a:noFill/>
                </a:ln>
                <a:solidFill>
                  <a:srgbClr val="000000"/>
                </a:solidFill>
                <a:effectLst/>
                <a:latin typeface="Aptos" panose="020B0004020202020204" pitchFamily="34" charset="0"/>
                <a:ea typeface="Aptos" panose="020B0004020202020204" pitchFamily="34" charset="0"/>
                <a:cs typeface="Aptos" panose="020B0004020202020204" pitchFamily="34" charset="0"/>
                <a:hlinkClick r:id="rId3"/>
              </a:rPr>
              <a:t>A medicine for human use that is based on genes, cells or tissue engineering (abbreviated as ATMP)</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Adverse drug reaction. </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A noxious and unintended response to a medicine.</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Adverse event.</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An untoward medical occurrence after exposure to a therapy or procedure, which is not necessarily caused by that therapy.</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Ancillary human blood derivative.</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A medicine derived from human blood or plasma that is incorporated within a medical device, where the main mode of action is due to the device.</a:t>
            </a:r>
            <a:endParaRPr kumimoji="0" lang="en-GB" altLang="en-M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err="1">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Angoff’s</a:t>
            </a: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criterion referenced Standard Setting method. </a:t>
            </a:r>
            <a:r>
              <a:rPr kumimoji="0" lang="en-GB" altLang="en-MT" sz="1400" b="0" i="0" u="none" strike="noStrike" cap="none" normalizeH="0" baseline="0" dirty="0">
                <a:ln>
                  <a:noFill/>
                </a:ln>
                <a:solidFill>
                  <a:srgbClr val="000000"/>
                </a:solidFill>
                <a:effectLst/>
                <a:latin typeface="Aptos" panose="020B0004020202020204" pitchFamily="34" charset="0"/>
                <a:ea typeface="Times New Roman" panose="02020603050405020304" pitchFamily="18" charset="0"/>
                <a:cs typeface="Arial" panose="020B0604020202020204" pitchFamily="34" charset="0"/>
              </a:rPr>
              <a:t>The standard is predetermined by a group of examiner judges (between 5 and 30. Usual recommendation is 15 judges), using </a:t>
            </a:r>
            <a:r>
              <a:rPr kumimoji="0" lang="en-GB" altLang="en-MT" sz="1400" b="0" i="1" u="none" strike="noStrike" cap="none" normalizeH="0" baseline="0" dirty="0" err="1">
                <a:ln>
                  <a:noFill/>
                </a:ln>
                <a:solidFill>
                  <a:srgbClr val="000000"/>
                </a:solidFill>
                <a:effectLst/>
                <a:latin typeface="Aptos" panose="020B0004020202020204" pitchFamily="34" charset="0"/>
                <a:ea typeface="Times New Roman" panose="02020603050405020304" pitchFamily="18" charset="0"/>
                <a:cs typeface="Arial" panose="020B0604020202020204" pitchFamily="34" charset="0"/>
              </a:rPr>
              <a:t>Angoff’s</a:t>
            </a:r>
            <a:r>
              <a:rPr kumimoji="0" lang="en-GB" altLang="en-MT" sz="1400" b="0" i="1" u="none" strike="noStrike" cap="none" normalizeH="0" baseline="0" dirty="0">
                <a:ln>
                  <a:noFill/>
                </a:ln>
                <a:solidFill>
                  <a:srgbClr val="000000"/>
                </a:solidFill>
                <a:effectLst/>
                <a:latin typeface="Aptos" panose="020B0004020202020204" pitchFamily="34" charset="0"/>
                <a:ea typeface="Times New Roman" panose="02020603050405020304" pitchFamily="18" charset="0"/>
                <a:cs typeface="Arial" panose="020B0604020202020204" pitchFamily="34" charset="0"/>
              </a:rPr>
              <a:t> method</a:t>
            </a:r>
            <a:r>
              <a:rPr kumimoji="0" lang="en-GB" altLang="en-MT" sz="1400" b="0" i="0" u="none" strike="noStrike" cap="none" normalizeH="0" baseline="0" dirty="0">
                <a:ln>
                  <a:noFill/>
                </a:ln>
                <a:solidFill>
                  <a:srgbClr val="000000"/>
                </a:solidFill>
                <a:effectLst/>
                <a:latin typeface="Aptos" panose="020B0004020202020204" pitchFamily="34" charset="0"/>
                <a:ea typeface="Times New Roman" panose="02020603050405020304" pitchFamily="18" charset="0"/>
                <a:cs typeface="Arial" panose="020B0604020202020204" pitchFamily="34" charset="0"/>
              </a:rPr>
              <a:t> to criterion reference each question. Each examiner allocates a score for each question, based on what proportion of just passing candidates they think should answer the item correctly. The judgements are all submitted in advance. The examiners then meet and those with the highest and the lowest scores justify their reasons for selecting this score. Other examiners contribute views as appropriate. All examiners then rescore the item and a mean score is obtained. The highest and the lowest average marks are excluded, and the remaining scores averaged to give the trimmed mean score.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Appraisal</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 process in which “the supervising consultant or the educational supervisor provides thorough constructive and regular dialogue, feedback on performance and assistance in career progression”.  It may mean the assessment of a system.</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US"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Artificial Intelligence (AI) </a:t>
            </a:r>
            <a:r>
              <a:rPr kumimoji="0" lang="en-GB" altLang="en-MT" sz="1400" b="0" i="0" u="none" strike="noStrike" cap="none" normalizeH="0" baseline="0" dirty="0">
                <a:ln>
                  <a:noFill/>
                </a:ln>
                <a:solidFill>
                  <a:srgbClr val="000000"/>
                </a:solidFill>
                <a:effectLst/>
                <a:latin typeface="Aptos" panose="020B0004020202020204" pitchFamily="34" charset="0"/>
                <a:ea typeface="Times New Roman" panose="02020603050405020304" pitchFamily="18" charset="0"/>
                <a:cs typeface="Arial" panose="020B0604020202020204" pitchFamily="34" charset="0"/>
              </a:rPr>
              <a:t>is a branch of computer science that develops machine systems capable of demonstrating behaviours linked to human intelligence. AI programs process large amounts of data through algorithms in order to find patterns that will help them understand and replicate human intelligence by predicting future behaviour from an end-user, to perform tasks such as learning, planning, knowledge representation, perception and problem-solving.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Assessment.</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The activity of</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m</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easuring the mastery of curriculum content, using pre-defined criteria, and passing a judgment by assigning a value (i.e. a grade or numerical value) to such mastery. </a:t>
            </a:r>
            <a:r>
              <a:rPr kumimoji="0" lang="en-GB" altLang="en-MT" sz="1400" b="0" i="0" u="none" strike="noStrike" cap="none" normalizeH="0" baseline="0" dirty="0">
                <a:ln>
                  <a:noFill/>
                </a:ln>
                <a:solidFill>
                  <a:schemeClr val="tx1"/>
                </a:solidFill>
                <a:effectLst/>
                <a:latin typeface="Aptos" panose="020B0004020202020204" pitchFamily="34" charset="0"/>
                <a:ea typeface="Yu Gothic" panose="020B0400000000000000" pitchFamily="34" charset="-128"/>
                <a:cs typeface="Aptos" panose="020B0004020202020204" pitchFamily="34" charset="0"/>
              </a:rPr>
              <a:t>It</a:t>
            </a:r>
            <a:r>
              <a:rPr kumimoji="0" lang="en-GB" altLang="en-MT" sz="1400" b="1" i="0" u="none" strike="noStrike" cap="none" normalizeH="0" baseline="0" dirty="0">
                <a:ln>
                  <a:noFill/>
                </a:ln>
                <a:solidFill>
                  <a:schemeClr val="tx1"/>
                </a:solidFill>
                <a:effectLst/>
                <a:latin typeface="Aptos" panose="020B0004020202020204" pitchFamily="34" charset="0"/>
                <a:ea typeface="Yu Gothic" panose="020B0400000000000000" pitchFamily="34" charset="-128"/>
                <a:cs typeface="Aptos" panose="020B0004020202020204" pitchFamily="34" charset="0"/>
              </a:rPr>
              <a:t> </a:t>
            </a:r>
            <a:r>
              <a:rPr kumimoji="0" lang="en-GB" altLang="en-MT" sz="1400" b="0" i="0" u="none" strike="noStrike" cap="none" normalizeH="0" baseline="0" dirty="0">
                <a:ln>
                  <a:noFill/>
                </a:ln>
                <a:solidFill>
                  <a:schemeClr val="tx1"/>
                </a:solidFill>
                <a:effectLst/>
                <a:latin typeface="Aptos" panose="020B0004020202020204" pitchFamily="34" charset="0"/>
                <a:ea typeface="Yu Gothic" panose="020B0400000000000000" pitchFamily="34" charset="-128"/>
                <a:cs typeface="Aptos" panose="020B0004020202020204" pitchFamily="34" charset="0"/>
              </a:rPr>
              <a:t>is a systematic ongoing approach intended to increase quality.</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Assessment blueprinting</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 procedure meant to ensure that the curriculum or examination content has been sampled appropriately.</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Assessment criteria</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are properties used to judge the extent to which the intended learning outcomes have been met in an assessment task.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Assessment of Simulated Clinical Encounter (ASCE). </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The candidate rotates around a number of contexts where standardised situations are enacted by role players while an examiner assesses the clinical competencies. This assessment is called </a:t>
            </a:r>
            <a:r>
              <a:rPr kumimoji="0" lang="en-GB" altLang="en-MT" sz="1400" b="1" i="1"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Objective Structured Clinical Examination</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(OSCE) when this performance is compared with well-established criteria.</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ATC code</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The Anatomical Therapeutic Chemical code: a unique code assigned to a medicine according to the organ or system it works on and how it works. The classification system is maintained by the World Health Organization (WHO).</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Attitudes. </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Verbally and non-verbally expressed behaviour. This term is sometimes used synonymously with </a:t>
            </a: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Professionalism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err="1">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Authentification</a:t>
            </a: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It is a term sometimes used in UEMS communication and documentation intended to indicate</a:t>
            </a: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 process of verifying the identity of a user or system.</a:t>
            </a: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It is really a French word.</a:t>
            </a: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It is suggested to use </a:t>
            </a: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Authentication </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instead.</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Authentication </a:t>
            </a:r>
            <a:r>
              <a:rPr kumimoji="0" lang="en-GB" altLang="en-MT" sz="1400" b="0" i="0" u="none" strike="noStrike" cap="none" normalizeH="0" baseline="0" dirty="0">
                <a:ln>
                  <a:noFill/>
                </a:ln>
                <a:solidFill>
                  <a:srgbClr val="1E1E1E"/>
                </a:solidFill>
                <a:effectLst/>
                <a:latin typeface="Aptos" panose="020B0004020202020204" pitchFamily="34" charset="0"/>
                <a:ea typeface="Times New Roman" panose="02020603050405020304" pitchFamily="18" charset="0"/>
                <a:cs typeface="Aptos" panose="020B0004020202020204" pitchFamily="34" charset="0"/>
              </a:rPr>
              <a:t>refers to the process of verifying the identity or validity of something, whether it’s a person, a device, or a piece of information</a:t>
            </a:r>
            <a:r>
              <a:rPr kumimoji="0" lang="en-GB" altLang="en-MT" sz="1400" b="0" i="0" u="none" strike="noStrike" cap="none" normalizeH="0" baseline="0" dirty="0">
                <a:ln>
                  <a:noFill/>
                </a:ln>
                <a:solidFill>
                  <a:srgbClr val="1E1E1E"/>
                </a:solidFill>
                <a:effectLst/>
                <a:latin typeface="System"/>
                <a:ea typeface="Times New Roman" panose="02020603050405020304" pitchFamily="18" charset="0"/>
                <a:cs typeface="Arial" panose="020B0604020202020204" pitchFamily="34" charset="0"/>
              </a:rPr>
              <a:t>.</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rgbClr val="1E1E1E"/>
                </a:solidFill>
                <a:effectLst/>
                <a:latin typeface="Aptos" panose="020B0004020202020204" pitchFamily="34" charset="0"/>
                <a:ea typeface="Times New Roman" panose="02020603050405020304" pitchFamily="18" charset="0"/>
                <a:cs typeface="Arial" panose="020B0604020202020204" pitchFamily="34" charset="0"/>
              </a:rPr>
              <a:t>Basic medical sciences is </a:t>
            </a:r>
            <a:r>
              <a:rPr kumimoji="0" lang="en-GB" altLang="en-MT" sz="1400" b="0" i="0" u="none" strike="noStrike" cap="none" normalizeH="0" baseline="0" dirty="0">
                <a:ln>
                  <a:noFill/>
                </a:ln>
                <a:solidFill>
                  <a:srgbClr val="1E1E1E"/>
                </a:solidFill>
                <a:effectLst/>
                <a:latin typeface="Aptos" panose="020B0004020202020204" pitchFamily="34" charset="0"/>
                <a:ea typeface="Times New Roman" panose="02020603050405020304" pitchFamily="18" charset="0"/>
                <a:cs typeface="Arial" panose="020B0604020202020204" pitchFamily="34" charset="0"/>
              </a:rPr>
              <a:t>part of the medical curriculum which provides an overview of fundamental scientific theories and concepts for clinical application.</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Benchmark: </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It is a standard or point of reference against which things may be compared and is, therefore, </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is a detailed description of a specific level of performance expected of learners.</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Best practice: </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Professional procedures that are accepted or prescribed as being correct or most effective during the particular period.</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Blueprint: </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In the context of Assessments and Examinations,</a:t>
            </a: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this refers to a content outline that describes the subset of practice knowledge and skills required, and the eventual content sub-domains with the relative percentage content of these, that is testable. It provides a concise summary of the test content that could be included on the assessment. It enables one to verify that the exam is assessing particular topics with reasonable emphasis, expressed in terms of percentages, in the context of the objectives of the Examination</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Bologna Process</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is named after the Bologna Declaration which was signed in the Italian city of Bologna on 19 June 1999 by ministers in charge of higher education from 29 European countries, intended to create a European Higher Education Area (EHEA) based on international cooperation and academic exchange.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err="1">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CanMEDS</a:t>
            </a: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framework</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describes 7 roles which are quite generic: Medical Expert, Communicator, Collaborator, Manager, Health Advocate, Scholar and Professional. It </a:t>
            </a:r>
            <a:r>
              <a:rPr kumimoji="0" lang="en-GB" altLang="en-MT" sz="1400" b="0" i="0" u="none" strike="noStrike" cap="none" normalizeH="0" baseline="0" dirty="0">
                <a:ln>
                  <a:noFill/>
                </a:ln>
                <a:solidFill>
                  <a:srgbClr val="030303"/>
                </a:solidFill>
                <a:effectLst/>
                <a:latin typeface="Aptos" panose="020B0004020202020204" pitchFamily="34" charset="0"/>
                <a:ea typeface="Times New Roman" panose="02020603050405020304" pitchFamily="18" charset="0"/>
                <a:cs typeface="Open Sans" panose="020B0606030504020204" pitchFamily="34" charset="0"/>
              </a:rPr>
              <a:t>identifies and describes the abilities physicians require to effectively meet the health care needs of the people they serve. Linking </a:t>
            </a:r>
            <a:r>
              <a:rPr kumimoji="0" lang="en-GB" altLang="en-MT" sz="1400" b="0" i="0" u="none" strike="noStrike" cap="none" normalizeH="0" baseline="0" dirty="0" err="1">
                <a:ln>
                  <a:noFill/>
                </a:ln>
                <a:solidFill>
                  <a:srgbClr val="030303"/>
                </a:solidFill>
                <a:effectLst/>
                <a:latin typeface="Aptos" panose="020B0004020202020204" pitchFamily="34" charset="0"/>
                <a:ea typeface="Times New Roman" panose="02020603050405020304" pitchFamily="18" charset="0"/>
                <a:cs typeface="Open Sans" panose="020B0606030504020204" pitchFamily="34" charset="0"/>
              </a:rPr>
              <a:t>CanMEDS</a:t>
            </a:r>
            <a:r>
              <a:rPr kumimoji="0" lang="en-GB" altLang="en-MT" sz="1400" b="0" i="0" u="none" strike="noStrike" cap="none" normalizeH="0" baseline="0" dirty="0">
                <a:ln>
                  <a:noFill/>
                </a:ln>
                <a:solidFill>
                  <a:srgbClr val="030303"/>
                </a:solidFill>
                <a:effectLst/>
                <a:latin typeface="Aptos" panose="020B0004020202020204" pitchFamily="34" charset="0"/>
                <a:ea typeface="Times New Roman" panose="02020603050405020304" pitchFamily="18" charset="0"/>
                <a:cs typeface="Open Sans" panose="020B0606030504020204" pitchFamily="34" charset="0"/>
              </a:rPr>
              <a:t> to knowledge, competence and performance renders them applicable to medical training and assessments.</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Case-based discussion (CBD)</a:t>
            </a: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is an evaluation of the trainee’s performance during the clinical case and is usually based on a review of patient case notes.</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Certificate.</a:t>
            </a: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The </a:t>
            </a:r>
            <a:r>
              <a:rPr kumimoji="0" lang="en-GB" altLang="en-MT" sz="1400" b="1"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document,</a:t>
            </a: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on paper or electronically available, handed to the candidate </a:t>
            </a:r>
            <a:r>
              <a:rPr kumimoji="0" lang="en-GB" altLang="en-MT" sz="1400" b="0" i="0" u="none" strike="noStrike" cap="none" normalizeH="0" baseline="0" dirty="0">
                <a:ln>
                  <a:noFill/>
                </a:ln>
                <a:solidFill>
                  <a:schemeClr val="tx1"/>
                </a:solidFill>
                <a:effectLst/>
                <a:latin typeface="Aptos" panose="020B0004020202020204" pitchFamily="34" charset="0"/>
                <a:ea typeface="Yu Gothic" panose="020B0400000000000000" pitchFamily="34" charset="-128"/>
                <a:cs typeface="Aptos" panose="020B0004020202020204" pitchFamily="34" charset="0"/>
              </a:rPr>
              <a:t>having successfully completed the corresponding Training Programme and having passed the related EBSQ Exit Examination in the Specialty/Hyper-specialty, meeting the required standards.</a:t>
            </a: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It is best to avoid the term ‘diploma’ as a synonym.</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Clinical evaluation exercise</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CEX or Mini-CEX </a:t>
            </a: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A mini-CEX encounter consists of a single faculty member observing a candidate while that candidate or trainee</a:t>
            </a:r>
            <a:r>
              <a:rPr kumimoji="0" lang="en-GB" altLang="en-MT" sz="1400" b="0" i="0" u="sng" strike="noStrike" cap="none" normalizeH="0" baseline="0" dirty="0">
                <a:ln>
                  <a:noFill/>
                </a:ln>
                <a:solidFill>
                  <a:srgbClr val="96607D"/>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sng" strike="noStrike" cap="none" normalizeH="0" baseline="0" dirty="0">
                <a:ln>
                  <a:noFill/>
                </a:ln>
                <a:solidFill>
                  <a:srgbClr val="96607D"/>
                </a:solidFill>
                <a:effectLst/>
                <a:latin typeface="Aptos" panose="020B0004020202020204" pitchFamily="34" charset="0"/>
                <a:ea typeface="Times New Roman" panose="02020603050405020304" pitchFamily="18" charset="0"/>
                <a:cs typeface="Arial" panose="020B0604020202020204" pitchFamily="34" charset="0"/>
                <a:hlinkClick r:id="rId4"/>
                <a:hlinkMouseOver r:id="rId5"/>
              </a:rPr>
              <a:t>[</a:t>
            </a:r>
            <a:r>
              <a:rPr kumimoji="0" lang="en-GB" altLang="en-MT" sz="1400" b="0" i="0" u="sng" strike="noStrike" cap="none" normalizeH="0" baseline="0" dirty="0" bmk="">
                <a:ln>
                  <a:noFill/>
                </a:ln>
                <a:solidFill>
                  <a:srgbClr val="96607D"/>
                </a:solidFill>
                <a:effectLst/>
                <a:latin typeface="Aptos" panose="020B0004020202020204" pitchFamily="34" charset="0"/>
                <a:ea typeface="Times New Roman" panose="02020603050405020304" pitchFamily="18" charset="0"/>
                <a:cs typeface="Arial" panose="020B0604020202020204" pitchFamily="34" charset="0"/>
                <a:hlinkClick r:id="rId4"/>
                <a:hlinkMouseOver r:id="rId5"/>
              </a:rPr>
              <a:t>MH1]</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a:t>
            </a:r>
            <a:r>
              <a:rPr kumimoji="0" lang="en-GB" altLang="en-MT" sz="1400" b="0" i="0" u="sng" strike="noStrike" cap="none" normalizeH="0" baseline="0" dirty="0" bmk="">
                <a:ln>
                  <a:noFill/>
                </a:ln>
                <a:solidFill>
                  <a:srgbClr val="96607D"/>
                </a:solidFill>
                <a:effectLst/>
                <a:latin typeface="Aptos" panose="020B0004020202020204" pitchFamily="34" charset="0"/>
                <a:ea typeface="Times New Roman" panose="02020603050405020304" pitchFamily="18" charset="0"/>
                <a:cs typeface="Arial" panose="020B0604020202020204" pitchFamily="34" charset="0"/>
                <a:hlinkClick r:id="rId6"/>
                <a:hlinkMouseOver r:id="rId7"/>
              </a:rPr>
              <a:t>[AF2]</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a:t>
            </a:r>
            <a:r>
              <a:rPr kumimoji="0" lang="en-GB" altLang="en-MT" sz="1400" b="0"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conducts a focused history and physical examination in any of several settings.</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Clinical Examination (CE). </a:t>
            </a:r>
            <a:r>
              <a:rPr kumimoji="0" lang="en-GB" altLang="en-MT" sz="1400" b="0"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A candidate examines a non-standardised patient during a fixed time (e.g. one hour) and subsequently presents his findings to the examiner who assesses the clinical competencies of the candidate.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Clinical rotations.</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kumimoji="0" lang="en-GB" altLang="en-MT" sz="1400" b="1"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Training periods</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 in which</a:t>
            </a:r>
            <a:r>
              <a:rPr kumimoji="0" lang="en-GB" altLang="en-MT" sz="1400" b="1"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 medical Specialist trainees practice in a specialty or super-specialty under the supervision of established </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specialist</a:t>
            </a:r>
            <a:r>
              <a:rPr kumimoji="0" lang="en-GB" altLang="en-MT" sz="1400" b="1"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clinicians, training in a single medical specialty for specified periods before rotating to other clinical specialties.</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Clinical trial. </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A study performed to investigate the safety or efficacy of a therapy, procedure or investigation.</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Cohen and Modified Cohen Methods of Standard Setting </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are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Criterion-referenced (absolute) methods for setting a pass mark. The standard Cohen pass mark is calculated as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60% of the 95</a:t>
            </a:r>
            <a:r>
              <a:rPr kumimoji="0" lang="en-GB" altLang="en-MT" sz="1400" b="0" i="0" u="none" strike="noStrike" cap="none" normalizeH="0" baseline="3000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th</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percentile and is not considered applicable for high-stakes examinations. The Modified Cohen Standard Setting is applied as 75% of the 95</a:t>
            </a:r>
            <a:r>
              <a:rPr kumimoji="0" lang="en-GB" altLang="en-MT" sz="1400" b="0" i="0" u="none" strike="noStrike" cap="none" normalizeH="0" baseline="3000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th</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percentile and results in a distinctly higher pass mark, which is considered appropriate for high-stakes examinations. Using retrospective statistical methods, one may modify the Cohen method so as to satisfy Standard Settings for particular exams.</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Communication Skills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denote proficiency in the interchange of information.</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Competence. </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An overall capability involving, through one or more steps in training, the successful achievement of one or more competencies. The ability to perform a task effectively is achieved through knowledge, technical and non-technical skills, professionalism and experience</a:t>
            </a:r>
            <a:r>
              <a:rPr kumimoji="0" lang="en-GB" altLang="en-MT" sz="1400" b="1"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Competency </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implies a specific set of skills and behaviours which allow appropriate tackling of a task. When knowledge and skills are accurately applied clinically, and consistent behaviours and judgments are displayed in practice when performing a task.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Consultants</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are senior doctors who have completed full medical training in a specialised area of medicine and are listed on the Specialist Register. They have clinical responsibilities and administrative responsibilities. This is a term mainly used in health systems which are built on the British model.</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Continuing Medical Education (CME):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A continuous process of acquiring new knowledge and skills throughout one's professional life.</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Continuing Professional Development: </a:t>
            </a:r>
            <a:r>
              <a:rPr kumimoji="0" lang="en-GB" altLang="en-MT" sz="1400" b="0" i="0" u="none" strike="noStrike" cap="none" normalizeH="0" baseline="0" dirty="0" bmk="">
                <a:ln>
                  <a:noFill/>
                </a:ln>
                <a:solidFill>
                  <a:srgbClr val="1B1B1B"/>
                </a:solidFill>
                <a:effectLst/>
                <a:latin typeface="Aptos" panose="020B0004020202020204" pitchFamily="34" charset="0"/>
                <a:ea typeface="Times New Roman" panose="02020603050405020304" pitchFamily="18" charset="0"/>
                <a:cs typeface="Arial" panose="020B0604020202020204" pitchFamily="34" charset="0"/>
              </a:rPr>
              <a:t>A range of learning activities through which health professionals maintain and develop throughout their careers to ensure that they retain their capacity to practice safely, effectively, and legally within their evolving scope of practice.</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Criterion-referenced tests</a:t>
            </a:r>
            <a:r>
              <a:rPr kumimoji="0" lang="en-GB" altLang="en-MT" sz="1400" b="0"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assess a test taker’s performance in relation to a pre-determined standard or criterion. To pass the exam, test takers must achieve this level of performance, and their score is interpreted in relation to the criterion score rather than other test takers’ scores.</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Critical thinking</a:t>
            </a:r>
            <a:r>
              <a:rPr kumimoji="0" lang="en-GB" altLang="en-MT" sz="1400" b="0"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is the ability to apply higher-order cognitive skills and the disposition to be deliberate about thinking that leads to action that is logical and appropriate.</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Curriculum </a:t>
            </a:r>
            <a:r>
              <a:rPr kumimoji="0" lang="en-GB" altLang="en-MT" sz="1400" b="0"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is prescriptive or specific and refers to the entire content taught in the training programme. At the same time, it presents details about the objectives, academic content and the </a:t>
            </a:r>
            <a:r>
              <a:rPr kumimoji="0" lang="en-GB" altLang="en-MT" sz="1400" b="1" i="1"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methodologies</a:t>
            </a:r>
            <a:r>
              <a:rPr kumimoji="0" lang="en-GB" altLang="en-MT" sz="1400" b="1"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1" i="1"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to be adopted</a:t>
            </a:r>
            <a:r>
              <a:rPr kumimoji="0" lang="en-GB" altLang="en-MT" sz="1400" b="0"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during training in order to achieve the aims.</a:t>
            </a:r>
            <a:endParaRPr kumimoji="0" lang="en-GB" altLang="en-MT" sz="1400" b="0" i="0" u="none" strike="noStrike" cap="none" normalizeH="0" baseline="0" dirty="0" bmk="">
              <a:ln>
                <a:noFill/>
              </a:ln>
              <a:solidFill>
                <a:srgbClr val="0F4761"/>
              </a:solidFill>
              <a:effectLst/>
              <a:latin typeface="Aptos Display" panose="020B00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Display" panose="020B0004020202020204" pitchFamily="34" charset="0"/>
                <a:ea typeface="Yu Gothic Light" panose="020B0300000000000000" pitchFamily="34" charset="-128"/>
                <a:cs typeface="Aptos" panose="020B0004020202020204" pitchFamily="34" charset="0"/>
              </a:rPr>
              <a:t>Declaration of interests. </a:t>
            </a:r>
            <a:r>
              <a:rPr kumimoji="0" lang="en-GB" altLang="en-MT" sz="1400" b="0" i="0" u="none" strike="noStrike" cap="none" normalizeH="0" baseline="0" dirty="0" bmk="">
                <a:ln>
                  <a:noFill/>
                </a:ln>
                <a:solidFill>
                  <a:schemeClr val="tx1"/>
                </a:solidFill>
                <a:effectLst/>
                <a:latin typeface="Aptos Display" panose="020B0004020202020204" pitchFamily="34" charset="0"/>
                <a:ea typeface="Yu Gothic Light" panose="020B0300000000000000" pitchFamily="34" charset="-128"/>
                <a:cs typeface="Aptos" panose="020B0004020202020204" pitchFamily="34" charset="0"/>
              </a:rPr>
              <a:t>The provision of information on all potential conflicts of interests by an individual, including recent work activities, investments and family connections. </a:t>
            </a:r>
            <a:endParaRPr kumimoji="0" lang="en-GB" altLang="en-MT" sz="1400" b="0" i="0" u="none" strike="noStrike" cap="none" normalizeH="0" baseline="0" dirty="0" bmk="">
              <a:ln>
                <a:noFill/>
              </a:ln>
              <a:solidFill>
                <a:srgbClr val="0F4761"/>
              </a:solidFill>
              <a:effectLst/>
              <a:latin typeface="Aptos Display" panose="020B00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Definition</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is a description of the meaning of the term.</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Descriptor.</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 brief, accurate, specific and focused description of the level of a candidate’s ability denoted by a point on a rating scale.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Diploma</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(and Membership). This is a term reserved for instances where one intends to confer a lower-level Qualification than a Fellowship. There are other interpretations of the term “diploma”, which however are prone to misinterpretation.</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Directly Observed Practice (</a:t>
            </a:r>
            <a:r>
              <a:rPr kumimoji="0" lang="en-GB" altLang="en-MT" sz="1400" b="0"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DOP). The examiner assesses the performance of a trainee while observing their execution of a number of given tasks of a possibly very broad nature. The mini-CEX, CEX or OSATS are more elaborated examples.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Effectiveness. </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 degree to which something is successful in producing a desired result.</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Efficiency. </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The degree of accomplishing a task with the least waste of resources.</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Entrustable Professional Activity (EPA)</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is a unit indicating </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a critical part of professional work that can be identified as a unit to be entrusted to a trainee once a sufficient level of competency or competence has been reached. An EPA goes a level higher than the traditional 4</a:t>
            </a:r>
            <a:r>
              <a:rPr kumimoji="0" lang="en-GB" altLang="en-MT" sz="1400" b="0" i="0" u="none" strike="noStrike" cap="none" normalizeH="0" baseline="3000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th</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 level of competency or competence (</a:t>
            </a:r>
            <a:r>
              <a:rPr kumimoji="0" lang="en-GB" altLang="en-MT" sz="1400" b="0" i="1"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doing</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 after </a:t>
            </a:r>
            <a:r>
              <a:rPr kumimoji="0" lang="en-GB" altLang="en-MT" sz="1400" b="0" i="1"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knowing about</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kumimoji="0" lang="en-GB" altLang="en-MT" sz="1400" b="0" i="1"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knowing how to</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 and </a:t>
            </a:r>
            <a:r>
              <a:rPr kumimoji="0" lang="en-GB" altLang="en-MT" sz="1400" b="0" i="1"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showing how to</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 which is the ‘independent competency or competence. The key factor is Trust. The trainee can be </a:t>
            </a:r>
            <a:r>
              <a:rPr kumimoji="0" lang="en-GB" altLang="en-MT" sz="1400" b="0" i="1"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trusted</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 by his Tutor to tackle the particular procedure or units independently.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rial" panose="020B0604020202020204" pitchFamily="34" charset="0"/>
                <a:ea typeface="Times New Roman" panose="02020603050405020304" pitchFamily="18" charset="0"/>
                <a:cs typeface="Aptos" panose="020B0004020202020204" pitchFamily="34" charset="0"/>
              </a:rPr>
              <a:t>E-Portfolio. </a:t>
            </a:r>
            <a:r>
              <a:rPr kumimoji="0" lang="en-GB" altLang="en-MT" sz="1400" b="0" i="0" u="none" strike="noStrike" cap="none" normalizeH="0" baseline="0" dirty="0" bmk="">
                <a:ln>
                  <a:noFill/>
                </a:ln>
                <a:solidFill>
                  <a:srgbClr val="000000"/>
                </a:solidFill>
                <a:effectLst/>
                <a:latin typeface="Arial" panose="020B0604020202020204" pitchFamily="34" charset="0"/>
                <a:ea typeface="Times New Roman" panose="02020603050405020304" pitchFamily="18" charset="0"/>
                <a:cs typeface="Aptos" panose="020B0004020202020204" pitchFamily="34" charset="0"/>
              </a:rPr>
              <a:t>An evolving electronic/online resource that acts to record, store and archive the artefacts of learning and reflection for an individual learner.</a:t>
            </a:r>
            <a:r>
              <a:rPr kumimoji="0" lang="en-GB" altLang="en-MT" sz="1400" b="0" i="0" u="none" strike="noStrike" cap="none" normalizeH="0" baseline="30000" dirty="0" bmk="">
                <a:ln>
                  <a:noFill/>
                </a:ln>
                <a:solidFill>
                  <a:srgbClr val="000000"/>
                </a:solidFill>
                <a:effectLst/>
                <a:latin typeface="Arial" panose="020B0604020202020204" pitchFamily="34" charset="0"/>
                <a:ea typeface="Times New Roman" panose="02020603050405020304" pitchFamily="18" charset="0"/>
                <a:cs typeface="Aptos" panose="020B0004020202020204" pitchFamily="34" charset="0"/>
              </a:rPr>
              <a:t> </a:t>
            </a:r>
            <a:r>
              <a:rPr kumimoji="0" lang="en-GB" altLang="en-MT" sz="1400" b="0" i="0" u="none" strike="noStrike" cap="none" normalizeH="0" baseline="0" dirty="0" bmk="">
                <a:ln>
                  <a:noFill/>
                </a:ln>
                <a:solidFill>
                  <a:srgbClr val="000000"/>
                </a:solidFill>
                <a:effectLst/>
                <a:latin typeface="Arial" panose="020B0604020202020204" pitchFamily="34" charset="0"/>
                <a:ea typeface="Times New Roman" panose="02020603050405020304" pitchFamily="18" charset="0"/>
                <a:cs typeface="Aptos" panose="020B0004020202020204" pitchFamily="34" charset="0"/>
              </a:rPr>
              <a:t>It facilitates the holistic integration of individual assessment items into the learning outcomes, learning objectives, and applicant/candidate attributes associated with any overarching program. </a:t>
            </a:r>
            <a:endParaRPr kumimoji="0" lang="en-GB" altLang="en-MT" sz="1400" b="0" i="0" u="none" strike="noStrike" cap="none" normalizeH="0" baseline="0" dirty="0" bmk="">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rial" panose="020B0604020202020204" pitchFamily="34" charset="0"/>
                <a:ea typeface="Times New Roman" panose="02020603050405020304" pitchFamily="18" charset="0"/>
                <a:cs typeface="Aptos" panose="020B0004020202020204" pitchFamily="34" charset="0"/>
              </a:rPr>
              <a:t>EU Directive. </a:t>
            </a:r>
            <a:r>
              <a:rPr kumimoji="0" lang="en-GB" altLang="en-MT" sz="1400" b="0" i="0" u="none" strike="noStrike" cap="none" normalizeH="0" baseline="0" dirty="0" bmk="">
                <a:ln>
                  <a:noFill/>
                </a:ln>
                <a:solidFill>
                  <a:srgbClr val="000000"/>
                </a:solidFill>
                <a:effectLst/>
                <a:latin typeface="Arial" panose="020B0604020202020204" pitchFamily="34" charset="0"/>
                <a:ea typeface="Times New Roman" panose="02020603050405020304" pitchFamily="18" charset="0"/>
                <a:cs typeface="Aptos" panose="020B0004020202020204" pitchFamily="34" charset="0"/>
              </a:rPr>
              <a:t>A directive is a legal act adopted by the EU institutions addressed to the EU Member States and, as laid down in Article </a:t>
            </a:r>
            <a:r>
              <a:rPr kumimoji="0" lang="en-GB" altLang="en-MT" sz="1400" b="0" i="0" u="none" strike="noStrike" cap="none" normalizeH="0" baseline="0" dirty="0" bmk="">
                <a:ln>
                  <a:noFill/>
                </a:ln>
                <a:solidFill>
                  <a:srgbClr val="000000"/>
                </a:solidFill>
                <a:effectLst/>
                <a:latin typeface="Arial" panose="020B0604020202020204" pitchFamily="34" charset="0"/>
                <a:ea typeface="Yu Gothic Light" panose="020B0300000000000000" pitchFamily="34" charset="-128"/>
                <a:cs typeface="Aptos" panose="020B0004020202020204" pitchFamily="34" charset="0"/>
                <a:hlinkClick r:id="rId8"/>
              </a:rPr>
              <a:t>288</a:t>
            </a:r>
            <a:r>
              <a:rPr kumimoji="0" lang="en-GB" altLang="en-MT" sz="1400" b="0" i="0" u="none" strike="noStrike" cap="none" normalizeH="0" baseline="0" dirty="0" bmk="">
                <a:ln>
                  <a:noFill/>
                </a:ln>
                <a:solidFill>
                  <a:srgbClr val="000000"/>
                </a:solidFill>
                <a:effectLst/>
                <a:latin typeface="Arial" panose="020B0604020202020204" pitchFamily="34" charset="0"/>
                <a:ea typeface="Times New Roman" panose="02020603050405020304" pitchFamily="18" charset="0"/>
                <a:cs typeface="Aptos" panose="020B0004020202020204" pitchFamily="34" charset="0"/>
              </a:rPr>
              <a:t> of the Treaty on the Functioning of the European Union, is binding as to the result to be achieved. A directive is part of the EU’s secondary law, the body of law that derives from the principles and objectives set out in the EU treaties (primary law).</a:t>
            </a:r>
            <a:r>
              <a:rPr kumimoji="0" lang="en-GB" altLang="en-MT" sz="1400" b="1" i="0" u="none" strike="noStrike" cap="none" normalizeH="0" baseline="0" dirty="0" bmk="">
                <a:ln>
                  <a:noFill/>
                </a:ln>
                <a:solidFill>
                  <a:srgbClr val="000000"/>
                </a:solidFill>
                <a:effectLst/>
                <a:latin typeface="Arial" panose="020B0604020202020204" pitchFamily="34" charset="0"/>
                <a:ea typeface="Times New Roman" panose="02020603050405020304" pitchFamily="18" charset="0"/>
                <a:cs typeface="Aptos" panose="020B0004020202020204" pitchFamily="34" charset="0"/>
              </a:rPr>
              <a:t> </a:t>
            </a:r>
            <a:endParaRPr kumimoji="0" lang="en-GB" altLang="en-MT" sz="1400" b="0" i="0" u="none" strike="noStrike" cap="none" normalizeH="0" baseline="0" dirty="0" bmk="">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European Training Requirements (ETRs). </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UEMS documents providing specialty-based recommendations involving the expected competencies that a specialist trainee, a senior specialist and specialist training institutions are expected to possess through formalised training and organisation. They underline the need for common language-bridging and criteria for medical training and work through wide participation in standard setting.</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Evaluation </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is the process</a:t>
            </a: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of judging the quality of the achievements of a candidate or an institution’s educational system by comparing them with a set of standards,</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in light of their objectives.</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Extended Matching Questions (EMQs)</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A specific type of multiple-choice question (see below) consisting of lettered options followed by a list of numbered problems/questions. For each numbered problem/question select the one lettered option that most closely answers the question. You can use the lettered options once, more than once, or not at all.</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Fellow.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A specialist forming part of an elite group of colleagues, working together as peers in the pursuit of excellence in knowledge, skills and professionalism.</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Yu Gothic" panose="020B0400000000000000" pitchFamily="34" charset="-128"/>
                <a:cs typeface="Aptos" panose="020B0004020202020204" pitchFamily="34" charset="0"/>
              </a:rPr>
              <a:t>Fellowship </a:t>
            </a:r>
            <a:r>
              <a:rPr kumimoji="0" lang="en-GB" altLang="en-MT" sz="1400" b="0" i="0" u="none" strike="noStrike" cap="none" normalizeH="0" baseline="0" dirty="0" bmk="">
                <a:ln>
                  <a:noFill/>
                </a:ln>
                <a:solidFill>
                  <a:schemeClr val="tx1"/>
                </a:solidFill>
                <a:effectLst/>
                <a:latin typeface="Aptos" panose="020B0004020202020204" pitchFamily="34" charset="0"/>
                <a:ea typeface="Yu Gothic" panose="020B0400000000000000" pitchFamily="34" charset="-128"/>
                <a:cs typeface="Aptos" panose="020B0004020202020204" pitchFamily="34" charset="0"/>
              </a:rPr>
              <a:t>is the qualification that the UEMS Board of the Specialty confers on a medical trainee having successfully completed the corresponding Training Programme and having passed the related </a:t>
            </a:r>
            <a:r>
              <a:rPr kumimoji="0" lang="en-GB" altLang="en-MT" sz="1400" b="0" i="0" u="sng" strike="noStrike" cap="none" normalizeH="0" baseline="0" dirty="0" bmk="">
                <a:ln>
                  <a:noFill/>
                </a:ln>
                <a:solidFill>
                  <a:srgbClr val="96607D"/>
                </a:solidFill>
                <a:effectLst/>
                <a:latin typeface="Aptos" panose="020B0004020202020204" pitchFamily="34" charset="0"/>
                <a:ea typeface="Times New Roman" panose="02020603050405020304" pitchFamily="18" charset="0"/>
                <a:cs typeface="Arial" panose="020B0604020202020204" pitchFamily="34" charset="0"/>
                <a:hlinkClick r:id="rId9"/>
                <a:hlinkMouseOver r:id="rId10"/>
              </a:rPr>
              <a:t>[MH3]</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a:t>
            </a:r>
            <a:r>
              <a:rPr kumimoji="0" lang="en-GB" altLang="en-MT" sz="1400" b="0" i="0" u="sng" strike="noStrike" cap="none" normalizeH="0" baseline="0" dirty="0" bmk="">
                <a:ln>
                  <a:noFill/>
                </a:ln>
                <a:solidFill>
                  <a:srgbClr val="96607D"/>
                </a:solidFill>
                <a:effectLst/>
                <a:latin typeface="Aptos" panose="020B0004020202020204" pitchFamily="34" charset="0"/>
                <a:ea typeface="Times New Roman" panose="02020603050405020304" pitchFamily="18" charset="0"/>
                <a:cs typeface="Arial" panose="020B0604020202020204" pitchFamily="34" charset="0"/>
                <a:hlinkClick r:id="rId11"/>
                <a:hlinkMouseOver r:id="rId12"/>
              </a:rPr>
              <a:t>[AF4]</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a:t>
            </a:r>
            <a:r>
              <a:rPr kumimoji="0" lang="en-GB" altLang="en-MT" sz="1400" b="0" i="0" u="none" strike="noStrike" cap="none" normalizeH="0" baseline="0" dirty="0" bmk="">
                <a:ln>
                  <a:noFill/>
                </a:ln>
                <a:solidFill>
                  <a:schemeClr val="tx1"/>
                </a:solidFill>
                <a:effectLst/>
                <a:latin typeface="Aptos" panose="020B0004020202020204" pitchFamily="34" charset="0"/>
                <a:ea typeface="Yu Gothic" panose="020B0400000000000000" pitchFamily="34" charset="-128"/>
                <a:cs typeface="Aptos" panose="020B0004020202020204" pitchFamily="34" charset="0"/>
              </a:rPr>
              <a:t>European Board Specialist Qualification (EBSQ). Exit Examination in the Specialty/Super-specialty, meeting the required standards.</a:t>
            </a:r>
            <a:r>
              <a:rPr kumimoji="0" lang="en-GB" altLang="en-MT" sz="1400" b="1" i="0" u="none" strike="noStrike" cap="none" normalizeH="0" baseline="0" dirty="0" bmk="">
                <a:ln>
                  <a:noFill/>
                </a:ln>
                <a:solidFill>
                  <a:schemeClr val="tx1"/>
                </a:solidFill>
                <a:effectLst/>
                <a:latin typeface="Aptos" panose="020B0004020202020204" pitchFamily="34" charset="0"/>
                <a:ea typeface="Yu Gothic" panose="020B0400000000000000" pitchFamily="34" charset="-128"/>
                <a:cs typeface="Aptos" panose="020B0004020202020204" pitchFamily="34" charset="0"/>
              </a:rPr>
              <a:t> </a:t>
            </a:r>
            <a:r>
              <a:rPr kumimoji="0" lang="en-GB" altLang="en-MT" sz="1400" b="0" i="0" u="none" strike="noStrike" cap="none" normalizeH="0" baseline="0" dirty="0" bmk="">
                <a:ln>
                  <a:noFill/>
                </a:ln>
                <a:solidFill>
                  <a:schemeClr val="tx1"/>
                </a:solidFill>
                <a:effectLst/>
                <a:latin typeface="Aptos" panose="020B0004020202020204" pitchFamily="34" charset="0"/>
                <a:ea typeface="Yu Gothic" panose="020B0400000000000000" pitchFamily="34" charset="-128"/>
                <a:cs typeface="Aptos" panose="020B0004020202020204" pitchFamily="34" charset="0"/>
              </a:rPr>
              <a:t>The successful candidate becomes a Fellow of the European Board of Specialty in the Specialty/Super-specialty ((FEBS in Specialty). This term is used by many, but not all, UEMS Specialties.</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Formative assessment.</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Assessment that is carried out mainly to give feedback to the trainee to improve him/herself or to others (e.g. teachers, accrediting bodies, examiners, educational institutions).</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Grading of competence or competency.</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 process to measure trainees’ ability using a scale. In the best designed rating scales, the points on the rating scale are ‘anchored’ with descriptors, describing the trainee characteristics that are indicated by each point.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Governance: Is </a:t>
            </a:r>
            <a:r>
              <a:rPr kumimoji="0" lang="en-GB" altLang="en-MT" sz="1400" b="0" i="0" u="none" strike="noStrike" cap="none" normalizeH="0" baseline="0" dirty="0" bmk="">
                <a:ln>
                  <a:noFill/>
                </a:ln>
                <a:solidFill>
                  <a:srgbClr val="474747"/>
                </a:solidFill>
                <a:effectLst/>
                <a:latin typeface="Arial" panose="020B0604020202020204" pitchFamily="34" charset="0"/>
                <a:ea typeface="Times New Roman" panose="02020603050405020304" pitchFamily="18" charset="0"/>
                <a:cs typeface="Arial" panose="020B0604020202020204" pitchFamily="34" charset="0"/>
              </a:rPr>
              <a:t>the system by which an organisation is controlled and operates, and the mechanisms by which it, and those involved, are held to account.</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Guidelines. </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A document prescribing generally accepted rules on the scientific or regulatory aspects of practice. Although guidelines are not legally binding, one need to provide justification for any deviations. It is a less strict form of prescribing rules may be laid down in documents providing guidance</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rial" panose="020B0604020202020204" pitchFamily="34" charset="0"/>
                <a:ea typeface="Times New Roman" panose="02020603050405020304" pitchFamily="18" charset="0"/>
                <a:cs typeface="Aptos" panose="020B0004020202020204" pitchFamily="34" charset="0"/>
              </a:rPr>
              <a:t>Harmonisation</a:t>
            </a:r>
            <a:r>
              <a:rPr kumimoji="0" lang="en-GB" altLang="en-MT" sz="1400" b="0" i="0" u="none" strike="noStrike" cap="none" normalizeH="0" baseline="0" dirty="0" bmk="">
                <a:ln>
                  <a:noFill/>
                </a:ln>
                <a:solidFill>
                  <a:srgbClr val="000000"/>
                </a:solidFill>
                <a:effectLst/>
                <a:latin typeface="Arial" panose="020B0604020202020204" pitchFamily="34" charset="0"/>
                <a:ea typeface="Times New Roman" panose="02020603050405020304" pitchFamily="18" charset="0"/>
                <a:cs typeface="Aptos" panose="020B0004020202020204" pitchFamily="34" charset="0"/>
              </a:rPr>
              <a:t> is the process to minimising redundant or possibly conflicting </a:t>
            </a:r>
            <a:r>
              <a:rPr kumimoji="0" lang="en-GB" altLang="en-MT" sz="1400" b="0" i="0" u="none" strike="noStrike" cap="none" normalizeH="0" baseline="0" dirty="0" bmk="">
                <a:ln>
                  <a:noFill/>
                </a:ln>
                <a:solidFill>
                  <a:srgbClr val="000000"/>
                </a:solidFill>
                <a:effectLst/>
                <a:latin typeface="Arial" panose="020B0604020202020204" pitchFamily="34" charset="0"/>
                <a:ea typeface="Yu Gothic Light" panose="020B0300000000000000" pitchFamily="34" charset="-128"/>
                <a:cs typeface="Aptos" panose="020B0004020202020204" pitchFamily="34" charset="0"/>
                <a:hlinkClick r:id="rId13" tooltip="Technical standard"/>
              </a:rPr>
              <a:t>standards</a:t>
            </a:r>
            <a:r>
              <a:rPr kumimoji="0" lang="en-GB" altLang="en-MT" sz="1400" b="0" i="0" u="sng" strike="noStrike" cap="none" normalizeH="0" baseline="0" dirty="0" bmk="">
                <a:ln>
                  <a:noFill/>
                </a:ln>
                <a:solidFill>
                  <a:srgbClr val="000000"/>
                </a:solidFill>
                <a:effectLst/>
                <a:latin typeface="Arial" panose="020B0604020202020204" pitchFamily="34" charset="0"/>
                <a:ea typeface="Times New Roman" panose="02020603050405020304" pitchFamily="18" charset="0"/>
                <a:cs typeface="Aptos" panose="020B0004020202020204" pitchFamily="34" charset="0"/>
              </a:rPr>
              <a:t> </a:t>
            </a:r>
            <a:r>
              <a:rPr kumimoji="0" lang="en-GB" altLang="en-MT" sz="1400" b="0" i="0" u="none" strike="noStrike" cap="none" normalizeH="0" baseline="0" dirty="0" bmk="">
                <a:ln>
                  <a:noFill/>
                </a:ln>
                <a:solidFill>
                  <a:srgbClr val="000000"/>
                </a:solidFill>
                <a:effectLst/>
                <a:latin typeface="Arial" panose="020B0604020202020204" pitchFamily="34" charset="0"/>
                <a:ea typeface="Times New Roman" panose="02020603050405020304" pitchFamily="18" charset="0"/>
                <a:cs typeface="Aptos" panose="020B0004020202020204" pitchFamily="34" charset="0"/>
              </a:rPr>
              <a:t>which may have evolved independently, to find commonalities, to identify critical requirements that need to be retained, and to provide a common framework for standard setting. The effect of the composite performance should be superior to the individual components or the sum of these.</a:t>
            </a:r>
            <a:endParaRPr kumimoji="0" lang="en-GB" altLang="en-MT" sz="1400" b="0" i="0" u="none" strike="noStrike" cap="none" normalizeH="0" baseline="0" dirty="0" bmk="">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45555F"/>
                </a:solidFill>
                <a:effectLst/>
                <a:latin typeface="Aptos" panose="020B0004020202020204" pitchFamily="34" charset="0"/>
                <a:ea typeface="Times New Roman" panose="02020603050405020304" pitchFamily="18" charset="0"/>
                <a:cs typeface="Arial" panose="020B0604020202020204" pitchFamily="34" charset="0"/>
              </a:rPr>
              <a:t>Hofstee’s method</a:t>
            </a:r>
            <a:r>
              <a:rPr kumimoji="0" lang="en-GB" altLang="en-MT" sz="1400" b="0" i="0" u="none" strike="noStrike" cap="none" normalizeH="0" baseline="0" dirty="0" bmk="">
                <a:ln>
                  <a:noFill/>
                </a:ln>
                <a:solidFill>
                  <a:srgbClr val="45555F"/>
                </a:solidFill>
                <a:effectLst/>
                <a:latin typeface="Aptos" panose="020B0004020202020204" pitchFamily="34" charset="0"/>
                <a:ea typeface="Times New Roman" panose="02020603050405020304" pitchFamily="18" charset="0"/>
                <a:cs typeface="Arial" panose="020B0604020202020204" pitchFamily="34" charset="0"/>
              </a:rPr>
              <a:t> provides a compromise between the criterion-referenced and norm referenced Standard Setting for determining a pass mark of an examination.</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sng" strike="noStrike" cap="none" normalizeH="0" baseline="0" dirty="0" bmk="">
                <a:ln>
                  <a:noFill/>
                </a:ln>
                <a:solidFill>
                  <a:srgbClr val="96607D"/>
                </a:solidFill>
                <a:effectLst/>
                <a:latin typeface="Aptos" panose="020B0004020202020204" pitchFamily="34" charset="0"/>
                <a:ea typeface="Times New Roman" panose="02020603050405020304" pitchFamily="18" charset="0"/>
                <a:cs typeface="Arial" panose="020B0604020202020204" pitchFamily="34" charset="0"/>
                <a:hlinkClick r:id="rId14"/>
                <a:hlinkMouseOver r:id="rId15"/>
              </a:rPr>
              <a:t>[MH5]</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a:t>
            </a:r>
            <a:r>
              <a:rPr kumimoji="0" lang="en-GB" altLang="en-MT" sz="1400" b="0" i="0" u="sng" strike="noStrike" cap="none" normalizeH="0" baseline="0" dirty="0" bmk="">
                <a:ln>
                  <a:noFill/>
                </a:ln>
                <a:solidFill>
                  <a:srgbClr val="96607D"/>
                </a:solidFill>
                <a:effectLst/>
                <a:latin typeface="Aptos" panose="020B0004020202020204" pitchFamily="34" charset="0"/>
                <a:ea typeface="Times New Roman" panose="02020603050405020304" pitchFamily="18" charset="0"/>
                <a:cs typeface="Arial" panose="020B0604020202020204" pitchFamily="34" charset="0"/>
                <a:hlinkClick r:id="rId16"/>
                <a:hlinkMouseOver r:id="rId17"/>
              </a:rPr>
              <a:t>[AF6]</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a:t>
            </a: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Superspecialist. </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A</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 doctor who has undergone special in-depth training and possesses extensive knowledge in a very specific area of medicine.</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Knowledge </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is information which a person acquires through experience or study. </a:t>
            </a:r>
            <a:r>
              <a:rPr kumimoji="0" lang="en-GB" altLang="en-MT" sz="1400" b="1" i="0" u="none" strike="noStrike" cap="none" normalizeH="0" baseline="0" dirty="0" bmk="">
                <a:ln>
                  <a:noFill/>
                </a:ln>
                <a:solidFill>
                  <a:srgbClr val="1D2A57"/>
                </a:solidFill>
                <a:effectLst/>
                <a:latin typeface="Aptos" panose="020B0004020202020204" pitchFamily="34" charset="0"/>
                <a:ea typeface="Times New Roman" panose="02020603050405020304" pitchFamily="18" charset="0"/>
                <a:cs typeface="Arial" panose="020B0604020202020204" pitchFamily="34" charset="0"/>
              </a:rPr>
              <a:t>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Learning </a:t>
            </a: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outcomes </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refer to statements of knowledge, skills and attitude that trainees demonstrate at the end of a period of learning.</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Licence.</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Process of authorisation to undertake professional practice granted by a regulatory authority.</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Logbook.</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A record of activity typically used as part of the documentation of training for the purpose of fulfilling training requirements.</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Management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is the act and/or the structure concerned primarily with the implementation of the institutional and programme policies including the economic and organisational implications.</a:t>
            </a:r>
            <a:endParaRPr kumimoji="0" lang="en-GB" altLang="en-MT" sz="1400" b="0" i="0" u="none" strike="noStrike" cap="none" normalizeH="0" baseline="0" dirty="0" bmk="">
              <a:ln>
                <a:noFill/>
              </a:ln>
              <a:solidFill>
                <a:srgbClr val="0F4761"/>
              </a:solidFill>
              <a:effectLst/>
              <a:latin typeface="Aptos Display" panose="020B00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Display" panose="020B0004020202020204" pitchFamily="34" charset="0"/>
                <a:ea typeface="Yu Gothic Light" panose="020B0300000000000000" pitchFamily="34" charset="-128"/>
                <a:cs typeface="Aptos" panose="020B0004020202020204" pitchFamily="34" charset="0"/>
              </a:rPr>
              <a:t>Medical Specialist Accreditation. </a:t>
            </a:r>
            <a:r>
              <a:rPr kumimoji="0" lang="en-GB" altLang="en-MT" sz="1400" b="0" i="0" u="none" strike="noStrike" cap="none" normalizeH="0" baseline="0" dirty="0" bmk="">
                <a:ln>
                  <a:noFill/>
                </a:ln>
                <a:solidFill>
                  <a:srgbClr val="000000"/>
                </a:solidFill>
                <a:effectLst/>
                <a:latin typeface="Aptos Display" panose="020B0004020202020204" pitchFamily="34" charset="0"/>
                <a:ea typeface="Yu Gothic Light" panose="020B0300000000000000" pitchFamily="34" charset="-128"/>
                <a:cs typeface="Aptos" panose="020B0004020202020204" pitchFamily="34" charset="0"/>
              </a:rPr>
              <a:t>No person shall practice or hold out himself to be a specialist doctor unless his/her name is entered in the respective specialist register kept for registration of specialist doctors by the competent authority in a particular country. </a:t>
            </a:r>
            <a:endParaRPr kumimoji="0" lang="en-GB" altLang="en-MT" sz="1400" b="0" i="0" u="none" strike="noStrike" cap="none" normalizeH="0" baseline="0" dirty="0" bmk="">
              <a:ln>
                <a:noFill/>
              </a:ln>
              <a:solidFill>
                <a:srgbClr val="0F4761"/>
              </a:solidFill>
              <a:effectLst/>
              <a:latin typeface="Aptos Display" panose="020B00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Metric.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Measurement of what is valued in human performance, with each aspect of performance constituting a metric.</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Milestones.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Stages in the development of specific competencies</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Mini Peer Assessment Tool [mini-PAT].</a:t>
            </a:r>
            <a:r>
              <a:rPr kumimoji="0" lang="en-GB" altLang="en-MT" sz="1400" b="0"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An assessment tool that uses multi-source feedback from a variety of healthcare professionals to assess the trainees’ professional and behavioural skills, such as communication skills, teamwork, judgment, compassion, and probity. It </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comprises a self-assessment by the trainee and the collated ratings from a range of the trainee’s co-workers. It may be included in multi-source feedback (MSF).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Multiple choice questions (MCQs).</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 generic term used for a group of written assessments, where the candidate selects a response from a pre-prepared set of options. There are several subtypes of Multiple-choice questions, the most commonly used being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Type A MCQs (also called “single-best answer” MCQs)</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and Extended Matching Questions (EMQs)</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Multi-source Feedback (MSF) Appraisal.</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An assessment tool contributed to by multiple individuals (superiors, peers, subordinates, patients, families) in a person’s sphere of influence to gather information about the person’s performance involving teamwork, interpersonal and communication skills, management skills, decision making and professional behaviour. The results are collated by the appraiser to inform the person being evaluated regarding his strengths and weaknesses.</a:t>
            </a:r>
            <a:endParaRPr kumimoji="0" lang="en-GB" altLang="en-MT" sz="1400" b="0" i="0" u="none" strike="noStrike" cap="none" normalizeH="0" baseline="0" dirty="0" bmk="">
              <a:ln>
                <a:noFill/>
              </a:ln>
              <a:solidFill>
                <a:srgbClr val="0F4761"/>
              </a:solidFill>
              <a:effectLst/>
              <a:latin typeface="Aptos Display" panose="020B00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Display" panose="020B0004020202020204" pitchFamily="34" charset="0"/>
                <a:ea typeface="Yu Gothic Light" panose="020B0300000000000000" pitchFamily="34" charset="-128"/>
                <a:cs typeface="Aptos" panose="020B0004020202020204" pitchFamily="34" charset="0"/>
              </a:rPr>
              <a:t>Mutual recognition agreement. </a:t>
            </a:r>
            <a:r>
              <a:rPr kumimoji="0" lang="en-GB" altLang="en-MT" sz="1400" b="0" i="0" u="none" strike="noStrike" cap="none" normalizeH="0" baseline="0" dirty="0" bmk="">
                <a:ln>
                  <a:noFill/>
                </a:ln>
                <a:solidFill>
                  <a:schemeClr val="tx1"/>
                </a:solidFill>
                <a:effectLst/>
                <a:latin typeface="Aptos Display" panose="020B0004020202020204" pitchFamily="34" charset="0"/>
                <a:ea typeface="Yu Gothic Light" panose="020B0300000000000000" pitchFamily="34" charset="-128"/>
                <a:cs typeface="Aptos" panose="020B0004020202020204" pitchFamily="34" charset="0"/>
              </a:rPr>
              <a:t>An agreement between two regulatory agencies to recognise each other's regulatory assessments, inspections or reviews.</a:t>
            </a:r>
            <a:endParaRPr kumimoji="0" lang="en-GB" altLang="en-MT" sz="1400" b="0" i="0" u="none" strike="noStrike" cap="none" normalizeH="0" baseline="0" dirty="0" bmk="">
              <a:ln>
                <a:noFill/>
              </a:ln>
              <a:solidFill>
                <a:srgbClr val="0F4761"/>
              </a:solidFill>
              <a:effectLst/>
              <a:latin typeface="Aptos Display" panose="020B00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ea typeface="Times New Roman" panose="02020603050405020304" pitchFamily="18" charset="0"/>
                <a:cs typeface="Aptos" panose="020B0004020202020204" pitchFamily="34" charset="0"/>
              </a:rPr>
              <a:t>Nanomedicine</a:t>
            </a:r>
            <a:r>
              <a:rPr kumimoji="0" lang="en-GB" altLang="en-MT" sz="1400" b="0" i="0" u="none" strike="noStrike" cap="none" normalizeH="0" baseline="0" dirty="0" bmk="">
                <a:ln>
                  <a:noFill/>
                </a:ln>
                <a:solidFill>
                  <a:srgbClr val="000000"/>
                </a:solidFill>
                <a:effectLst/>
                <a:latin typeface="Arial" panose="020B0604020202020204" pitchFamily="34" charset="0"/>
                <a:ea typeface="Times New Roman" panose="02020603050405020304" pitchFamily="18" charset="0"/>
                <a:cs typeface="Aptos" panose="020B0004020202020204" pitchFamily="34" charset="0"/>
              </a:rPr>
              <a:t>. A branch of </a:t>
            </a:r>
            <a:r>
              <a:rPr kumimoji="0" lang="en-GB" altLang="en-MT" sz="1400" b="0" i="0" u="none" strike="noStrike" cap="none" normalizeH="0" baseline="0" dirty="0" bmk="">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hlinkClick r:id="rId18"/>
              </a:rPr>
              <a:t>medicine</a:t>
            </a:r>
            <a:r>
              <a:rPr kumimoji="0" lang="en-GB" altLang="en-MT" sz="1400" b="0" i="0" u="none" strike="noStrike" cap="none" normalizeH="0" baseline="0" dirty="0" bmk="">
                <a:ln>
                  <a:noFill/>
                </a:ln>
                <a:solidFill>
                  <a:srgbClr val="000000"/>
                </a:solidFill>
                <a:effectLst/>
                <a:latin typeface="Arial" panose="020B0604020202020204" pitchFamily="34" charset="0"/>
                <a:ea typeface="Times New Roman" panose="02020603050405020304" pitchFamily="18" charset="0"/>
                <a:cs typeface="Aptos" panose="020B0004020202020204" pitchFamily="34" charset="0"/>
              </a:rPr>
              <a:t> that aims to apply </a:t>
            </a:r>
            <a:r>
              <a:rPr kumimoji="0" lang="en-GB" altLang="en-MT" sz="1400" b="0" i="0" u="none" strike="noStrike" cap="none" normalizeH="0" baseline="0" dirty="0" bmk="">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hlinkClick r:id="rId19"/>
              </a:rPr>
              <a:t>nanotechnology</a:t>
            </a:r>
            <a:r>
              <a:rPr kumimoji="0" lang="en-GB" altLang="en-MT" sz="1400" b="0" i="0" u="none" strike="noStrike" cap="none" normalizeH="0" baseline="0" dirty="0" bmk="">
                <a:ln>
                  <a:noFill/>
                </a:ln>
                <a:solidFill>
                  <a:srgbClr val="000000"/>
                </a:solidFill>
                <a:effectLst/>
                <a:latin typeface="Arial" panose="020B0604020202020204" pitchFamily="34" charset="0"/>
                <a:ea typeface="Times New Roman" panose="02020603050405020304" pitchFamily="18" charset="0"/>
                <a:cs typeface="Aptos" panose="020B0004020202020204" pitchFamily="34" charset="0"/>
              </a:rPr>
              <a:t>, that is, the manipulation and manufacture of materials and devices that are </a:t>
            </a:r>
            <a:r>
              <a:rPr kumimoji="0" lang="en-GB" altLang="en-MT" sz="1400" b="0" i="0" u="none" strike="noStrike" cap="none" normalizeH="0" baseline="0" dirty="0" bmk="">
                <a:ln>
                  <a:noFill/>
                </a:ln>
                <a:solidFill>
                  <a:schemeClr val="tx1"/>
                </a:solidFill>
                <a:effectLst/>
                <a:latin typeface="Aptos" panose="020B0004020202020204" pitchFamily="34" charset="0"/>
                <a:ea typeface="Yu Gothic Light" panose="020B0300000000000000" pitchFamily="34" charset="-128"/>
                <a:cs typeface="Segoe UI" panose="020B0502040204020203" pitchFamily="34" charset="0"/>
              </a:rPr>
              <a:t>one billionth of a meter = </a:t>
            </a:r>
            <a:r>
              <a:rPr kumimoji="0" lang="en-GB" altLang="en-MT" sz="1400" b="0" i="0" u="none" strike="noStrike" cap="none" normalizeH="0" baseline="0" dirty="0" bmk="">
                <a:ln>
                  <a:noFill/>
                </a:ln>
                <a:solidFill>
                  <a:srgbClr val="202122"/>
                </a:solidFill>
                <a:effectLst/>
                <a:latin typeface="Aptos" panose="020B0004020202020204" pitchFamily="34" charset="0"/>
                <a:ea typeface="Yu Gothic Light" panose="020B0300000000000000" pitchFamily="34" charset="-128"/>
                <a:cs typeface="Segoe UI" panose="020B0502040204020203" pitchFamily="34" charset="0"/>
              </a:rPr>
              <a:t>1×10</a:t>
            </a:r>
            <a:r>
              <a:rPr kumimoji="0" lang="en-GB" altLang="en-MT" sz="1400" b="0" i="0" u="none" strike="noStrike" cap="none" normalizeH="0" baseline="30000" dirty="0" bmk="">
                <a:ln>
                  <a:noFill/>
                </a:ln>
                <a:solidFill>
                  <a:srgbClr val="202122"/>
                </a:solidFill>
                <a:effectLst/>
                <a:latin typeface="Aptos" panose="020B0004020202020204" pitchFamily="34" charset="0"/>
                <a:ea typeface="Yu Gothic Light" panose="020B0300000000000000" pitchFamily="34" charset="-128"/>
                <a:cs typeface="Segoe UI" panose="020B0502040204020203" pitchFamily="34" charset="0"/>
              </a:rPr>
              <a:t>−9</a:t>
            </a:r>
            <a:r>
              <a:rPr kumimoji="0" lang="en-GB" altLang="en-MT" sz="1400" b="0" i="0" u="none" strike="noStrike" cap="none" normalizeH="0" baseline="0" dirty="0" bmk="">
                <a:ln>
                  <a:noFill/>
                </a:ln>
                <a:solidFill>
                  <a:srgbClr val="202122"/>
                </a:solidFill>
                <a:effectLst/>
                <a:latin typeface="Segoe UI" panose="020B0502040204020203" pitchFamily="34" charset="0"/>
                <a:ea typeface="Yu Gothic Light" panose="020B0300000000000000" pitchFamily="34" charset="-128"/>
                <a:cs typeface="Segoe UI" panose="020B0502040204020203" pitchFamily="34" charset="0"/>
              </a:rPr>
              <a:t> </a:t>
            </a:r>
            <a:r>
              <a:rPr kumimoji="0" lang="en-GB" altLang="en-MT" sz="1400" b="0" i="0" u="none" strike="noStrike" cap="none" normalizeH="0" baseline="0" dirty="0" bmk="">
                <a:ln>
                  <a:noFill/>
                </a:ln>
                <a:solidFill>
                  <a:srgbClr val="202122"/>
                </a:solidFill>
                <a:effectLst/>
                <a:latin typeface="Aptos" panose="020B0004020202020204" pitchFamily="34" charset="0"/>
                <a:ea typeface="Yu Gothic Light" panose="020B0300000000000000" pitchFamily="34" charset="-128"/>
                <a:cs typeface="Segoe UI" panose="020B0502040204020203" pitchFamily="34" charset="0"/>
              </a:rPr>
              <a:t>m.</a:t>
            </a:r>
            <a:r>
              <a:rPr kumimoji="0" lang="en-GB" altLang="en-MT" sz="1400" b="0" i="0" u="none" strike="noStrike" cap="none" normalizeH="0" baseline="0" dirty="0" bmk="">
                <a:ln>
                  <a:noFill/>
                </a:ln>
                <a:solidFill>
                  <a:schemeClr val="tx1"/>
                </a:solidFill>
                <a:effectLst/>
                <a:latin typeface="Aptos" panose="020B0004020202020204" pitchFamily="34" charset="0"/>
                <a:ea typeface="Yu Gothic Light" panose="020B0300000000000000" pitchFamily="34" charset="-128"/>
                <a:cs typeface="Segoe UI" panose="020B0502040204020203" pitchFamily="34" charset="0"/>
              </a:rPr>
              <a:t> </a:t>
            </a:r>
            <a:r>
              <a:rPr kumimoji="0" lang="en-GB" altLang="en-MT" sz="1400" b="0" i="0" u="none" strike="noStrike" cap="none" normalizeH="0" baseline="0" dirty="0" bmk="">
                <a:ln>
                  <a:noFill/>
                </a:ln>
                <a:solidFill>
                  <a:srgbClr val="000000"/>
                </a:solidFill>
                <a:effectLst/>
                <a:ea typeface="Times New Roman" panose="02020603050405020304" pitchFamily="18" charset="0"/>
                <a:cs typeface="Aptos" panose="020B0004020202020204" pitchFamily="34" charset="0"/>
              </a:rPr>
              <a:t>in medicine.</a:t>
            </a:r>
            <a:endParaRPr kumimoji="0" lang="en-GB" altLang="en-MT" sz="1400" b="0" i="0" u="none" strike="noStrike" cap="none" normalizeH="0" baseline="0" dirty="0" bmk="">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National Competent Authority (NCA). </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A public authority or body officially recognised by national law, which is empowered by national law to supervise institutions or functions as part of the supervisory system in operation in the Member State concerned.</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Non-discrimination. </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 moral principle underlying the societal aim </a:t>
            </a:r>
            <a:r>
              <a:rPr kumimoji="0" lang="en-GB" altLang="en-MT" sz="1400" b="0" i="0" u="sng" strike="noStrike" cap="none" normalizeH="0" baseline="0" dirty="0" bmk="">
                <a:ln>
                  <a:noFill/>
                </a:ln>
                <a:solidFill>
                  <a:srgbClr val="96607D"/>
                </a:solidFill>
                <a:effectLst/>
                <a:latin typeface="Aptos" panose="020B0004020202020204" pitchFamily="34" charset="0"/>
                <a:ea typeface="Times New Roman" panose="02020603050405020304" pitchFamily="18" charset="0"/>
                <a:cs typeface="Arial" panose="020B0604020202020204" pitchFamily="34" charset="0"/>
                <a:hlinkClick r:id="rId20"/>
                <a:hlinkMouseOver r:id="rId21"/>
              </a:rPr>
              <a:t>[MH7]</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a:t>
            </a:r>
            <a:r>
              <a:rPr kumimoji="0" lang="en-GB" altLang="en-MT" sz="1400" b="0" i="0" u="sng" strike="noStrike" cap="none" normalizeH="0" baseline="0" dirty="0" bmk="">
                <a:ln>
                  <a:noFill/>
                </a:ln>
                <a:solidFill>
                  <a:srgbClr val="96607D"/>
                </a:solidFill>
                <a:effectLst/>
                <a:latin typeface="Aptos" panose="020B0004020202020204" pitchFamily="34" charset="0"/>
                <a:ea typeface="Times New Roman" panose="02020603050405020304" pitchFamily="18" charset="0"/>
                <a:cs typeface="Arial" panose="020B0604020202020204" pitchFamily="34" charset="0"/>
                <a:hlinkClick r:id="rId22"/>
                <a:hlinkMouseOver r:id="rId23"/>
              </a:rPr>
              <a:t>[AF8]</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to allow all individuals an equal and fair chance to access opportunities available in a society. This means that individuals or groups of individuals which are in comparable situations should not be treated less favourably simply because of a particular characteristic such as their sex, racial or ethnic origin, religion or belief, disability, age or sexual orientation.</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Norm-referenced test</a:t>
            </a:r>
            <a:r>
              <a:rPr kumimoji="0" lang="en-GB" altLang="en-MT" sz="1400" b="0"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compares the results of test-takers to the results of other test-takers whose scores are given as the norm.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Objective Structured Clinical Examination (OSCE).</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bmk="">
                <a:ln>
                  <a:noFill/>
                </a:ln>
                <a:solidFill>
                  <a:srgbClr val="202122"/>
                </a:solidFill>
                <a:effectLst/>
                <a:latin typeface="Arial" panose="020B0604020202020204" pitchFamily="34" charset="0"/>
                <a:ea typeface="Times New Roman" panose="02020603050405020304" pitchFamily="18" charset="0"/>
                <a:cs typeface="Arial" panose="020B0604020202020204" pitchFamily="34" charset="0"/>
              </a:rPr>
              <a:t>is an approach to the assessment of clinical competence in which the components are assessed in a planned or structured way with attention being paid to the objectivity of the examination which is basically an organization framework consisting of multiple stations around which candidates rotate, perform and are assessed on specific tasks. </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This assessment framework can be used to assess trainee competence in clinical skills, decision making, and patient management problems</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Objective Structured Assessment of Technical Skill (OSATS). </a:t>
            </a:r>
            <a:r>
              <a:rPr kumimoji="0" lang="en-GB" altLang="en-MT" sz="1400" b="0"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An assessment</a:t>
            </a:r>
            <a:r>
              <a:rPr kumimoji="0" lang="en-GB" altLang="en-MT" sz="1400" b="1"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developed for the appraisal of technical skill in surgical trainees. The OSATS platform consists of surgical trainees rotating among skill stations while being evaluated by tutor surgeons using checklists and global rating scales.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Oral examination.</a:t>
            </a:r>
            <a:r>
              <a:rPr kumimoji="0" lang="en-GB" altLang="en-MT" sz="1400" b="0"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During an in-person encounter of examinee and examiner, an assessment takes place of mainly the knowledge about clinical reasoning, decision-making skills and professionalism.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Paradigm </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refers to all the beliefs, values and techniques shared by members of a community of practitioners.</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Paradigm shift </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occurs when a new set of principles is accepted by the community.</a:t>
            </a: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Performance assessment.</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An assessment conducted under normal, real-life conditions in which the trainee works; e.g., work-based assessment.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Portfolio.</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 documented collection of a trainee’s work, which provides evidence of the achievement of knowledge, skills, attitudes and professional growth through a process of self-reflection over a period of time. It may be electronic, or paper based.</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Portfolio assessment.</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An assessment framework that includes various assessment tools to measure the trainee achievement of identified learning outcomes.</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Postgraduate medical training period. </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Period in years counted from the date of conferment of the primary degree to the closing date of the accreditation process as a specialist, or application for the Examination, when it is applied to the Eligibility Process for an Exit Specialist Examination. Rules of procedure are specified if there is a continuum, or if there were gaps.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Procedure-based assessments [PBA). </a:t>
            </a:r>
            <a:r>
              <a:rPr kumimoji="0" lang="en-GB" altLang="en-MT" sz="1400" b="0"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Records of direct observation of more complex procedures performed in the </a:t>
            </a:r>
            <a:r>
              <a:rPr kumimoji="0" lang="en-GB" altLang="en-MT" sz="1400" b="0" i="0" u="sng" strike="noStrike" cap="none" normalizeH="0" baseline="0" dirty="0" bmk="">
                <a:ln>
                  <a:noFill/>
                </a:ln>
                <a:solidFill>
                  <a:srgbClr val="96607D"/>
                </a:solidFill>
                <a:effectLst/>
                <a:latin typeface="Aptos" panose="020B0004020202020204" pitchFamily="34" charset="0"/>
                <a:ea typeface="Calibri" panose="020F0502020204030204" pitchFamily="34" charset="0"/>
                <a:cs typeface="Aptos" panose="020B0004020202020204" pitchFamily="34" charset="0"/>
              </a:rPr>
              <a:t>operating </a:t>
            </a:r>
            <a:r>
              <a:rPr kumimoji="0" lang="en-GB" altLang="en-MT" sz="1400" b="0" i="0" u="sng" strike="noStrike" cap="none" normalizeH="0" baseline="0" dirty="0" bmk="">
                <a:ln>
                  <a:noFill/>
                </a:ln>
                <a:solidFill>
                  <a:srgbClr val="96607D"/>
                </a:solidFill>
                <a:effectLst/>
                <a:latin typeface="Aptos" panose="020B0004020202020204" pitchFamily="34" charset="0"/>
                <a:ea typeface="Times New Roman" panose="02020603050405020304" pitchFamily="18" charset="0"/>
                <a:cs typeface="Arial" panose="020B0604020202020204" pitchFamily="34" charset="0"/>
                <a:hlinkClick r:id="rId24"/>
                <a:hlinkMouseOver r:id="rId25"/>
              </a:rPr>
              <a:t>[MH9]</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a:t>
            </a:r>
            <a:r>
              <a:rPr kumimoji="0" lang="en-GB" altLang="en-MT" sz="1400" b="0" i="0" u="sng" strike="noStrike" cap="none" normalizeH="0" baseline="0" dirty="0" bmk="">
                <a:ln>
                  <a:noFill/>
                </a:ln>
                <a:solidFill>
                  <a:srgbClr val="96607D"/>
                </a:solidFill>
                <a:effectLst/>
                <a:latin typeface="Aptos" panose="020B0004020202020204" pitchFamily="34" charset="0"/>
                <a:ea typeface="Times New Roman" panose="02020603050405020304" pitchFamily="18" charset="0"/>
                <a:cs typeface="Arial" panose="020B0604020202020204" pitchFamily="34" charset="0"/>
                <a:hlinkClick r:id="rId26"/>
                <a:hlinkMouseOver r:id="rId27"/>
              </a:rPr>
              <a:t>[AF10]</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a:t>
            </a:r>
            <a:r>
              <a:rPr kumimoji="0" lang="en-GB" altLang="en-MT" sz="1400" b="0" i="0" u="none" strike="noStrike" cap="none" normalizeH="0" baseline="0" dirty="0" bmk="">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theatre or daily clinical practice, which are more appropriate for senior trainees.</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Professionalism.</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 set of key values or a code of conduct an individual should espouse, either explicitly or implicitly, as requested by their professional body to concerning appropriate behaviour of its members.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Protocol.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the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hlinkClick r:id="rId28" tooltip="rules"/>
              </a:rPr>
              <a:t>rules</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about what one must do when confronting particular issues. It is more legally binding than a guideline.</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Psychometric analysis. </a:t>
            </a:r>
            <a:r>
              <a:rPr kumimoji="0" lang="en-GB" altLang="en-MT" sz="1400" b="0" i="0" u="none" strike="noStrike" cap="none" normalizeH="0" baseline="0" dirty="0" bmk="">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hlinkClick r:id="rId29"/>
              </a:rPr>
              <a:t>In the context of medical exams, it involves evaluating the quantitative (statistical) properties of the assessment to ensure that test scores are as reliable and valid as possible</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Quality assurance.</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 system of procedures, checks or audits that evaluates and monitors the work and the products of an institute, and, if necessary, proposes corrective measures to ensure that the outcomes are met as anticipated.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Recertification.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A process whereby individuals are reappraised to renew their certificate. This is evidence that the holder of the certificate has kept up with current trends in knowledge, skills and attitudes as well as technology.</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Record of in-training assessment (RITA).</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 method of postgraduate, workplace assessment for specialist trainees.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Reliability.</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The precision with which a part or the whole of the assessment result can be reproduced, usually expressed as a reliability coefficient. This should be a value between 1 (100% reliable) and 0 (0% reliable).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Rubric </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refers to the instructions which indicate to the student what he or she has to do to complete a task or activity.</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Seven-hundred-and-twenty-degree assessment.  </a:t>
            </a:r>
            <a:r>
              <a:rPr kumimoji="0" lang="en-GB" altLang="en-MT" sz="1400" b="0" i="0" u="none" strike="noStrike" cap="none" normalizeH="0" baseline="0" dirty="0" bmk="">
                <a:ln>
                  <a:noFill/>
                </a:ln>
                <a:solidFill>
                  <a:schemeClr val="tx1"/>
                </a:solidFill>
                <a:effectLst/>
                <a:latin typeface="Aptos" panose="020B0004020202020204" pitchFamily="34" charset="0"/>
                <a:ea typeface="Yu Gothic" panose="020B0400000000000000" pitchFamily="34" charset="-128"/>
                <a:cs typeface="Aptos" panose="020B0004020202020204" pitchFamily="34" charset="0"/>
              </a:rPr>
              <a:t>The assessment includes feedback </a:t>
            </a:r>
            <a:r>
              <a:rPr kumimoji="0" lang="en-GB" altLang="en-MT" sz="1400" b="0" i="1" u="none" strike="noStrike" cap="none" normalizeH="0" baseline="0" dirty="0" bmk="">
                <a:ln>
                  <a:noFill/>
                </a:ln>
                <a:solidFill>
                  <a:schemeClr val="tx1"/>
                </a:solidFill>
                <a:effectLst/>
                <a:latin typeface="Aptos" panose="020B0004020202020204" pitchFamily="34" charset="0"/>
                <a:ea typeface="Yu Gothic" panose="020B0400000000000000" pitchFamily="34" charset="-128"/>
                <a:cs typeface="Aptos" panose="020B0004020202020204" pitchFamily="34" charset="0"/>
              </a:rPr>
              <a:t>to candidates </a:t>
            </a:r>
            <a:r>
              <a:rPr kumimoji="0" lang="en-GB" altLang="en-MT" sz="1400" b="0" i="0" u="none" strike="noStrike" cap="none" normalizeH="0" baseline="0" dirty="0" bmk="">
                <a:ln>
                  <a:noFill/>
                </a:ln>
                <a:solidFill>
                  <a:schemeClr val="tx1"/>
                </a:solidFill>
                <a:effectLst/>
                <a:latin typeface="Aptos" panose="020B0004020202020204" pitchFamily="34" charset="0"/>
                <a:ea typeface="Yu Gothic" panose="020B0400000000000000" pitchFamily="34" charset="-128"/>
                <a:cs typeface="Aptos" panose="020B0004020202020204" pitchFamily="34" charset="0"/>
              </a:rPr>
              <a:t>(in addition to feedback from candidates)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Simulated patients.</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Actors or members of the lay public, who are trained to reproduce clinical histories and certain physical signs during assessments such as the OSCE.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Single best answer (SBA) MCQs.</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The term used in MCQs based examinations where only one answer out of five options, is correct.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Skill</a:t>
            </a:r>
            <a:r>
              <a:rPr kumimoji="0" lang="en-GB" altLang="en-MT" sz="1400" b="0"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An organised, psycho-motor technical or non-technical activity that can be learnt and developed by practice, transferring knowledge into performance.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Specialist (Medical).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A doctor who fulfilled the necessary requirements to be recognised in a specific (medical) specialty and is certified competent to practice in a particular specialty by the country’s regulating bodies. </a:t>
            </a:r>
            <a:endParaRPr kumimoji="0" lang="en-GB" altLang="en-MT" sz="1400" b="0" i="0" u="none" strike="noStrike" cap="none" normalizeH="0" baseline="0" dirty="0" bmk="">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Specialist Trainee. </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A doctor who is </a:t>
            </a:r>
            <a:r>
              <a:rPr kumimoji="0" lang="en-GB" altLang="en-MT" sz="1400" b="0" i="0" u="sng" strike="noStrike" cap="none" normalizeH="0" baseline="0" dirty="0" bmk="">
                <a:ln>
                  <a:noFill/>
                </a:ln>
                <a:solidFill>
                  <a:srgbClr val="96607D"/>
                </a:solidFill>
                <a:effectLst/>
                <a:latin typeface="Aptos" panose="020B0004020202020204" pitchFamily="34" charset="0"/>
                <a:ea typeface="Times New Roman" panose="02020603050405020304" pitchFamily="18" charset="0"/>
                <a:cs typeface="Arial" panose="020B0604020202020204" pitchFamily="34" charset="0"/>
                <a:hlinkClick r:id="rId30"/>
                <a:hlinkMouseOver r:id="rId31"/>
              </a:rPr>
              <a:t>[MH11]</a:t>
            </a:r>
            <a:r>
              <a:rPr kumimoji="0" lang="en-GB" altLang="en-MT" sz="1400" b="0" i="0" u="none" strike="noStrike" cap="none" normalizeH="0" baseline="0" dirty="0" bmk="">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a:t>
            </a:r>
            <a:r>
              <a:rPr kumimoji="0" lang="en-GB" altLang="en-MT" sz="1400" b="0" i="0" u="sng" strike="noStrike" cap="none" normalizeH="0" baseline="0" dirty="0" bmk="">
                <a:ln>
                  <a:noFill/>
                </a:ln>
                <a:solidFill>
                  <a:srgbClr val="96607D"/>
                </a:solidFill>
                <a:effectLst/>
                <a:latin typeface="Aptos" panose="020B0004020202020204" pitchFamily="34" charset="0"/>
                <a:ea typeface="Times New Roman" panose="02020603050405020304" pitchFamily="18" charset="0"/>
                <a:cs typeface="Arial" panose="020B0604020202020204" pitchFamily="34" charset="0"/>
                <a:hlinkClick r:id="rId32"/>
                <a:hlinkMouseOver r:id="rId33"/>
              </a:rPr>
              <a:t>[AF12]</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gaining proficiency in a medical discipline, through appropriate instruction and practice, involving transfer of knowledge, technical and non-technical skills and professionalism.</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Standardisation. </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The process to</a:t>
            </a: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a:t>
            </a:r>
            <a:r>
              <a:rPr kumimoji="0" lang="en-GB" altLang="en-MT" sz="1400" b="0" i="0" u="none" strike="noStrike" cap="none" normalizeH="0" baseline="0" dirty="0">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ensure that services and products and are </a:t>
            </a:r>
            <a:r>
              <a:rPr kumimoji="0" lang="en-GB" altLang="en-MT" sz="1400" b="1" i="0" u="none" strike="noStrike" cap="none" normalizeH="0" baseline="0" dirty="0">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i</a:t>
            </a:r>
            <a:r>
              <a:rPr kumimoji="0" lang="en-GB" altLang="en-MT" sz="1400" b="0" i="0" u="none" strike="noStrike" cap="none" normalizeH="0" baseline="0" dirty="0">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nteroperable with one another, are safe to use and will not harm people’s health or the environment.</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Standard setting.</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The process of establishing a cut point for passing or failing candidates at a summative assessment, i.e., how much is good enough.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Standardised patients.</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Real persons who have been trained to reliably reproduce clinical histories and physical signs.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Summative assessment.</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Assessment with the primary purpose of establishing whether performance measured at a single defined point in time meets established performance standards, permanently recorded in the form of a grade or score.</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Surgical direct observation of procedural skills</a:t>
            </a: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[S-DOPS]. A record of direct observation of a practical skill performed by the trainee which is usually aimed at junior trainees.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Syllabus</a:t>
            </a: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is a document that explicitly describes which areas will be covered in a subject.</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Terminology</a:t>
            </a: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a:ln>
                  <a:noFill/>
                </a:ln>
                <a:solidFill>
                  <a:srgbClr val="040C28"/>
                </a:solidFill>
                <a:effectLst/>
                <a:latin typeface="Aptos" panose="020B0004020202020204" pitchFamily="34" charset="0"/>
                <a:ea typeface="Times New Roman" panose="02020603050405020304" pitchFamily="18" charset="0"/>
                <a:cs typeface="Arial" panose="020B0604020202020204" pitchFamily="34" charset="0"/>
              </a:rPr>
              <a:t>Special words or expressions used in relation to a particular subject or activity.</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Training Centre.</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An institution recognised by a national training authority as adequate to provide training, alone or in combination with other institutions participating in the Training Programme. It should possess the necessary facilities to ensure that trainees can fulfil all aspects of the Curriculum.</a:t>
            </a:r>
            <a:endParaRPr kumimoji="0" lang="en-GB" altLang="en-MT" sz="1400" b="0" i="0" u="none" strike="noStrike" cap="none" normalizeH="0" baseline="0" dirty="0">
              <a:ln>
                <a:noFill/>
              </a:ln>
              <a:solidFill>
                <a:srgbClr val="0F4761"/>
              </a:solidFill>
              <a:effectLst/>
              <a:latin typeface="Aptos Display" panose="020B00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rgbClr val="000000"/>
                </a:solidFill>
                <a:effectLst/>
                <a:latin typeface="Aptos Display" panose="020B0004020202020204" pitchFamily="34" charset="0"/>
                <a:ea typeface="Calibri" panose="020F0502020204030204" pitchFamily="34" charset="0"/>
                <a:cs typeface="Aptos" panose="020B0004020202020204" pitchFamily="34" charset="0"/>
              </a:rPr>
              <a:t>Training Coordinator. </a:t>
            </a:r>
            <a:r>
              <a:rPr kumimoji="0" lang="en-GB" altLang="en-MT" sz="1400" b="0" i="0" u="none" strike="noStrike" cap="none" normalizeH="0" baseline="0" dirty="0">
                <a:ln>
                  <a:noFill/>
                </a:ln>
                <a:solidFill>
                  <a:srgbClr val="000000"/>
                </a:solidFill>
                <a:effectLst/>
                <a:latin typeface="Aptos Display" panose="020B0004020202020204" pitchFamily="34" charset="0"/>
                <a:ea typeface="Calibri" panose="020F0502020204030204" pitchFamily="34" charset="0"/>
                <a:cs typeface="Aptos" panose="020B0004020202020204" pitchFamily="34" charset="0"/>
              </a:rPr>
              <a:t>Specialist</a:t>
            </a:r>
            <a:r>
              <a:rPr kumimoji="0" lang="en-GB" altLang="en-MT" sz="1400" b="1" i="0" u="none" strike="noStrike" cap="none" normalizeH="0" baseline="0" dirty="0">
                <a:ln>
                  <a:noFill/>
                </a:ln>
                <a:solidFill>
                  <a:srgbClr val="000000"/>
                </a:solidFill>
                <a:effectLst/>
                <a:latin typeface="Aptos Display"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a:ln>
                  <a:noFill/>
                </a:ln>
                <a:solidFill>
                  <a:srgbClr val="000000"/>
                </a:solidFill>
                <a:effectLst/>
                <a:latin typeface="Aptos Display" panose="020B0004020202020204" pitchFamily="34" charset="0"/>
                <a:ea typeface="Yu Gothic Light" panose="020B0300000000000000" pitchFamily="34" charset="-128"/>
                <a:cs typeface="Aptos" panose="020B0004020202020204" pitchFamily="34" charset="0"/>
              </a:rPr>
              <a:t>responsible for managing, designing, developing, coordinating and conducting training programs in the specialty, within a recognised Training Programme.</a:t>
            </a:r>
            <a:endParaRPr kumimoji="0" lang="en-GB" altLang="en-MT" sz="1400" b="0" i="0" u="none" strike="noStrike" cap="none" normalizeH="0" baseline="0" dirty="0">
              <a:ln>
                <a:noFill/>
              </a:ln>
              <a:solidFill>
                <a:srgbClr val="0F4761"/>
              </a:solidFill>
              <a:effectLst/>
              <a:latin typeface="Aptos Display" panose="020B00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Three hundred and sixty-degree (360°) assessment.</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 method of performance assessment, which incorporates the input from a number of stakeholders, e.g. senior doctors, peers, patients, junior doctors, co-workers</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Validation.</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 process that a test/examination or a questionnaire is put through (i.e., piloted), before it is actually used, to ensure that it is fit-for-purpose.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Validity.</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The degree of certainty to which an assessment tests what it purports to assess or can be used successfully for the purposes for which it is intended.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Written Examination (WE).</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 This is a procedure for an assessment of a trainee’s knowledge whereby the examinee writes down their answer. Well known formats are Short Answer Papers, Essays and Multiple-Choice Questionnaires. Though generally designed to test knowledge, this can go beyond and, to a lesser extent, test decision making, skills and attitudes, if appropriately designed.</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sng" strike="noStrike" cap="none" normalizeH="0" baseline="0" dirty="0">
                <a:ln>
                  <a:noFill/>
                </a:ln>
                <a:solidFill>
                  <a:srgbClr val="FF0000"/>
                </a:solidFill>
                <a:effectLst/>
                <a:latin typeface="Aptos" panose="020B0004020202020204" pitchFamily="34" charset="0"/>
                <a:ea typeface="Times New Roman" panose="02020603050405020304" pitchFamily="18" charset="0"/>
                <a:cs typeface="Aptos" panose="020B0004020202020204" pitchFamily="34" charset="0"/>
              </a:rPr>
              <a:t>List of Acronyms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ACF – Academic Clinical Fellow</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 AMEE: Association for Medical Education in Europe</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ASCE: Assessment of Simulated Clinical Encounter</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CCST (CCT): Certificate of completion of specialist training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CESMA: Council of European Specialist Medical Assessments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CBD: Case-based discussion.</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CBL: Case-based learning</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fr-BE"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CE: </a:t>
            </a:r>
            <a:r>
              <a:rPr kumimoji="0" lang="fr-BE" altLang="en-MT" sz="1400" b="0" i="0" u="none" strike="noStrike" cap="none" normalizeH="0" baseline="0" dirty="0" err="1">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Clinical</a:t>
            </a:r>
            <a:r>
              <a:rPr kumimoji="0" lang="fr-BE"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a:t>
            </a:r>
            <a:r>
              <a:rPr kumimoji="0" lang="fr-BE" altLang="en-MT" sz="1400" b="0" i="0" u="none" strike="noStrike" cap="none" normalizeH="0" baseline="0" dirty="0" err="1">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Examination</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fr-BE"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CEX: </a:t>
            </a:r>
            <a:r>
              <a:rPr kumimoji="0" lang="fr-BE" altLang="en-MT" sz="1400" b="0" i="0" u="none" strike="noStrike" cap="none" normalizeH="0" baseline="0" dirty="0" err="1">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Clinical</a:t>
            </a:r>
            <a:r>
              <a:rPr kumimoji="0" lang="fr-BE"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a:t>
            </a:r>
            <a:r>
              <a:rPr kumimoji="0" lang="fr-BE" altLang="en-MT" sz="1400" b="0" i="0" u="none" strike="noStrike" cap="none" normalizeH="0" baseline="0" dirty="0" err="1">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evaluation</a:t>
            </a:r>
            <a:r>
              <a:rPr kumimoji="0" lang="fr-BE"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a:t>
            </a:r>
            <a:r>
              <a:rPr kumimoji="0" lang="fr-BE" altLang="en-MT" sz="1400" b="0" i="0" u="none" strike="noStrike" cap="none" normalizeH="0" baseline="0" dirty="0" err="1">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exercise</a:t>
            </a:r>
            <a:r>
              <a:rPr kumimoji="0" lang="fr-BE"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CL – clinical lecturer</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CRF – clinical research fellow</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Times New Roman" panose="02020603050405020304" pitchFamily="18" charset="0"/>
                <a:cs typeface="Aptos" panose="020B0004020202020204" pitchFamily="34" charset="0"/>
              </a:rPr>
              <a:t>CSL – senior clinical lecturer</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CST: Certificate of specialist training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DOP: Directly Observed Practice</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EACCME: European Accreditation Council for CME</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EBSQ: European Board Specialist Qualification</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ECAMSQ: European Council for Accreditation of Medical Specialist Qualifications</a:t>
            </a:r>
            <a:r>
              <a:rPr kumimoji="0" lang="en-GB" altLang="en-MT" sz="1400" b="1"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EPA: Entrustable Professional Activity (unit)</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ETRs: European Training Requirements</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FEBS General Surgery: Fellow of the European Board of Surgery in General Surgery</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GMC: General Medical Council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MAS: Minimal Access Surgery. Considered to be a more appropriate term than Minimally </a:t>
            </a:r>
            <a:r>
              <a:rPr kumimoji="0" lang="en-GB" altLang="en-MT" sz="1400" b="0" i="1"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Invasive</a:t>
            </a: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Surgery (MIS)</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fr-BE"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MCQ: Multiple </a:t>
            </a:r>
            <a:r>
              <a:rPr kumimoji="0" lang="fr-BE" altLang="en-MT" sz="1400" b="0" i="0" u="none" strike="noStrike" cap="none" normalizeH="0" baseline="0" dirty="0" err="1">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Choice</a:t>
            </a:r>
            <a:r>
              <a:rPr kumimoji="0" lang="fr-BE"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Question</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fr-BE"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Mini-CEX: Mini-</a:t>
            </a:r>
            <a:r>
              <a:rPr kumimoji="0" lang="fr-BE" altLang="en-MT" sz="1400" b="0" i="0" u="none" strike="noStrike" cap="none" normalizeH="0" baseline="0" dirty="0" err="1">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Clinical</a:t>
            </a:r>
            <a:r>
              <a:rPr kumimoji="0" lang="fr-BE"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Evaluation </a:t>
            </a:r>
            <a:r>
              <a:rPr kumimoji="0" lang="fr-BE" altLang="en-MT" sz="1400" b="0" i="0" u="none" strike="noStrike" cap="none" normalizeH="0" baseline="0" dirty="0" err="1">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Exercise</a:t>
            </a:r>
            <a:r>
              <a:rPr kumimoji="0" lang="fr-BE"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Mini-PAT: Mini Peer Assessment Tool.</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MIS: </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Minimally Invasive Surgery</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MSF: Multi-Source Feedback (peer assessment or 360° assessment)</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NASCE:</a:t>
            </a:r>
            <a:r>
              <a:rPr kumimoji="0" lang="en-GB" altLang="en-MT" sz="1400" b="1"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Network of Accredited Clinical Skills Centres in Europe</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NCA: National Competent Authority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OE: Oral Examination</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OSATS: Objective Structured Assessment of Technical Skill</a:t>
            </a:r>
            <a:r>
              <a:rPr kumimoji="0" lang="en-GB" altLang="en-MT" sz="1400" b="1"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OSCE: Objective Structured Clinical Examination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PACES: Practical Assessment of Clinical Examination Skills</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PBA:</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a:t>
            </a: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Procedure-Based Assessments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Prof. – professor</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RITA: Record of In-Training Assessment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SAC: Specialist Accreditation Committee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SBA: Single Best Answer type MCQ</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S-DOPS: Surgical Direct Observation of Procedural Skills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Type </a:t>
            </a:r>
            <a:r>
              <a:rPr kumimoji="0" lang="en-GB" altLang="en-MT" sz="1400" b="0" i="0" u="none" strike="noStrike" cap="none" normalizeH="0" baseline="0" dirty="0" err="1">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A+ve</a:t>
            </a:r>
            <a:r>
              <a:rPr kumimoji="0" lang="en-GB" altLang="en-MT" sz="1400" b="0" i="0" u="none" strike="noStrike" cap="none" normalizeH="0" baseline="0" dirty="0">
                <a:ln>
                  <a:noFill/>
                </a:ln>
                <a:solidFill>
                  <a:srgbClr val="000000"/>
                </a:solidFill>
                <a:effectLst/>
                <a:latin typeface="Aptos" panose="020B0004020202020204" pitchFamily="34" charset="0"/>
                <a:ea typeface="Calibri" panose="020F0502020204030204" pitchFamily="34" charset="0"/>
                <a:cs typeface="Aptos" panose="020B0004020202020204" pitchFamily="34" charset="0"/>
              </a:rPr>
              <a:t> MCQ: A Single Best Answer MCQ where the question is set in a positive manner</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UEMS: Union  </a:t>
            </a:r>
            <a:r>
              <a:rPr kumimoji="0" lang="en-GB" altLang="en-MT" sz="1400" b="0" i="0" u="none" strike="noStrike" cap="none" normalizeH="0" baseline="0" dirty="0" err="1">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Européenne</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de Médecins </a:t>
            </a:r>
            <a:r>
              <a:rPr kumimoji="0" lang="en-GB" altLang="en-MT" sz="1400" b="0" i="0" u="none" strike="noStrike" cap="none" normalizeH="0" baseline="0" dirty="0" err="1">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Spécialistes</a:t>
            </a:r>
            <a:r>
              <a:rPr kumimoji="0" lang="en-GB" altLang="en-MT" sz="1400" b="0" i="0" u="none" strike="noStrike" cap="none" normalizeH="0" baseline="0" dirty="0">
                <a:ln>
                  <a:noFill/>
                </a:ln>
                <a:solidFill>
                  <a:schemeClr val="tx1"/>
                </a:solidFill>
                <a:effectLst/>
                <a:latin typeface="Aptos" panose="020B0004020202020204" pitchFamily="34" charset="0"/>
                <a:ea typeface="Calibri" panose="020F0502020204030204" pitchFamily="34" charset="0"/>
                <a:cs typeface="Aptos" panose="020B0004020202020204" pitchFamily="34" charset="0"/>
              </a:rPr>
              <a:t> (European Union of Medical Specialists)</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sng"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WE: Written Examination</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sng"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Communication from John Firth</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hlinkClick r:id="rId34"/>
              </a:rPr>
              <a:t>bma-plg-doctors-titles-explained-2017.pdf</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sng"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Communication (indirect) from Peter Holden </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hlinkClick r:id="rId35"/>
              </a:rPr>
              <a:t>https://www.bma.org.uk/media/tkcosjt1/maps-scope-of-practice2024-web.pdf?_gl=1*ba5glo*_up*MQ..*_ga*MTgzNTc5Mjk5Ny4xNzE0MjI3OTUy*_ga_F8G3Q36DDR*MTcxNDIyNzk1MS4xLjAuMTcxNDIyNzk1MS4wLjAuMA</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sng"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Glossary of regulatory terms</a:t>
            </a:r>
            <a:endParaRPr kumimoji="0" lang="en-GB" altLang="en-MT" sz="14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rgbClr val="000000"/>
                </a:solidFill>
                <a:effectLst/>
                <a:latin typeface="Aptos Display" panose="020B0004020202020204" pitchFamily="34" charset="0"/>
                <a:ea typeface="Yu Gothic Light" panose="020B0300000000000000" pitchFamily="34" charset="-128"/>
                <a:cs typeface="Aptos" panose="020B0004020202020204" pitchFamily="34" charset="0"/>
              </a:rPr>
              <a:t>Glossary of summaries</a:t>
            </a:r>
            <a:endParaRPr kumimoji="0" lang="en-GB" altLang="en-MT" sz="1400" b="0" i="0" u="none" strike="noStrike" cap="none" normalizeH="0" baseline="0" dirty="0">
              <a:ln>
                <a:noFill/>
              </a:ln>
              <a:solidFill>
                <a:srgbClr val="0F4761"/>
              </a:solidFill>
              <a:effectLst/>
              <a:latin typeface="Aptos Display" panose="020B00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r>
              <a:rPr kumimoji="0" lang="en-GB" altLang="en-MT" sz="14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ptos" panose="020B0004020202020204" pitchFamily="34" charset="0"/>
              </a:rPr>
              <a:t>https://eur-lex.europa.eu/summary/glossary.html</a:t>
            </a:r>
            <a:endParaRPr kumimoji="0" lang="en-GB" altLang="en-M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ts val="1200"/>
              </a:spcBef>
              <a:spcAft>
                <a:spcPts val="1200"/>
              </a:spcAft>
              <a:buClrTx/>
              <a:buSzTx/>
              <a:buFontTx/>
              <a:buNone/>
              <a:tabLst>
                <a:tab pos="457200" algn="l"/>
              </a:tabLst>
            </a:pPr>
            <a:endParaRPr kumimoji="0" lang="en-GB" altLang="en-MT" sz="1400" b="0" i="0" u="none" strike="noStrike" cap="none" normalizeH="0" baseline="0" dirty="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34DC6E95-2AF6-3481-C41E-590BB015BDFD}"/>
              </a:ext>
            </a:extLst>
          </p:cNvPr>
          <p:cNvSpPr>
            <a:spLocks noGrp="1"/>
          </p:cNvSpPr>
          <p:nvPr>
            <p:ph type="title"/>
          </p:nvPr>
        </p:nvSpPr>
        <p:spPr>
          <a:xfrm>
            <a:off x="1950063" y="0"/>
            <a:ext cx="9888793" cy="1902542"/>
          </a:xfrm>
          <a:solidFill>
            <a:srgbClr val="F3F0E9"/>
          </a:solidFill>
        </p:spPr>
        <p:txBody>
          <a:bodyPr>
            <a:normAutofit/>
          </a:bodyPr>
          <a:lstStyle/>
          <a:p>
            <a:r>
              <a:rPr lang="en-US" dirty="0"/>
              <a:t>2nd</a:t>
            </a:r>
            <a:r>
              <a:rPr lang="en-US" sz="3600" dirty="0"/>
              <a:t> draft of Glossary and Acronyms scroll</a:t>
            </a:r>
            <a:br>
              <a:rPr lang="en-US" sz="3600" dirty="0"/>
            </a:br>
            <a:endParaRPr lang="en-MT" dirty="0"/>
          </a:p>
        </p:txBody>
      </p:sp>
    </p:spTree>
    <p:extLst>
      <p:ext uri="{BB962C8B-B14F-4D97-AF65-F5344CB8AC3E}">
        <p14:creationId xmlns:p14="http://schemas.microsoft.com/office/powerpoint/2010/main" val="228961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16949" decel="8475" fill="hold" grpId="0" nodeType="clickEffect">
                                  <p:stCondLst>
                                    <p:cond delay="0"/>
                                  </p:stCondLst>
                                  <p:childTnLst>
                                    <p:animMotion origin="layout" path="M 0 0.14815 L 0 -20.09908 " pathEditMode="relative" rAng="0" ptsTypes="AA">
                                      <p:cBhvr>
                                        <p:cTn id="6" dur="59000" fill="hold"/>
                                        <p:tgtEl>
                                          <p:spTgt spid="18"/>
                                        </p:tgtEl>
                                        <p:attrNameLst>
                                          <p:attrName>ppt_x</p:attrName>
                                          <p:attrName>ppt_y</p:attrName>
                                        </p:attrNameLst>
                                      </p:cBhvr>
                                      <p:rCtr x="0" y="-101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DD79143-332C-CD4A-A841-C7C36CDEBAC1}"/>
              </a:ext>
            </a:extLst>
          </p:cNvPr>
          <p:cNvSpPr>
            <a:spLocks noGrp="1"/>
          </p:cNvSpPr>
          <p:nvPr>
            <p:ph type="ctrTitle"/>
          </p:nvPr>
        </p:nvSpPr>
        <p:spPr/>
        <p:txBody>
          <a:bodyPr/>
          <a:lstStyle/>
          <a:p>
            <a:r>
              <a:rPr lang="tr-TR" dirty="0">
                <a:solidFill>
                  <a:schemeClr val="bg1"/>
                </a:solidFill>
              </a:rPr>
              <a:t>Post </a:t>
            </a:r>
            <a:r>
              <a:rPr lang="tr-TR" dirty="0" err="1">
                <a:solidFill>
                  <a:schemeClr val="bg1"/>
                </a:solidFill>
              </a:rPr>
              <a:t>Graduate</a:t>
            </a:r>
            <a:r>
              <a:rPr lang="tr-TR">
                <a:solidFill>
                  <a:schemeClr val="bg1"/>
                </a:solidFill>
              </a:rPr>
              <a:t> </a:t>
            </a:r>
            <a:r>
              <a:rPr lang="tr-TR" err="1">
                <a:solidFill>
                  <a:schemeClr val="bg1"/>
                </a:solidFill>
              </a:rPr>
              <a:t>Medical</a:t>
            </a:r>
            <a:r>
              <a:rPr lang="tr-TR">
                <a:solidFill>
                  <a:schemeClr val="bg1"/>
                </a:solidFill>
              </a:rPr>
              <a:t> Training</a:t>
            </a:r>
          </a:p>
        </p:txBody>
      </p:sp>
      <p:sp>
        <p:nvSpPr>
          <p:cNvPr id="3" name="Alt Başlık 2">
            <a:extLst>
              <a:ext uri="{FF2B5EF4-FFF2-40B4-BE49-F238E27FC236}">
                <a16:creationId xmlns:a16="http://schemas.microsoft.com/office/drawing/2014/main" id="{CC913495-049E-9C49-98B8-A402B8940BD8}"/>
              </a:ext>
            </a:extLst>
          </p:cNvPr>
          <p:cNvSpPr>
            <a:spLocks noGrp="1"/>
          </p:cNvSpPr>
          <p:nvPr>
            <p:ph type="subTitle" idx="1"/>
          </p:nvPr>
        </p:nvSpPr>
        <p:spPr/>
        <p:txBody>
          <a:bodyPr/>
          <a:lstStyle/>
          <a:p>
            <a:r>
              <a:rPr lang="tr-TR" sz="3200">
                <a:solidFill>
                  <a:schemeClr val="bg1"/>
                </a:solidFill>
              </a:rPr>
              <a:t>Professional </a:t>
            </a:r>
            <a:r>
              <a:rPr lang="tr-TR" sz="3200" err="1">
                <a:solidFill>
                  <a:schemeClr val="bg1"/>
                </a:solidFill>
              </a:rPr>
              <a:t>Requirements</a:t>
            </a:r>
            <a:r>
              <a:rPr lang="tr-TR" sz="3200">
                <a:solidFill>
                  <a:schemeClr val="bg1"/>
                </a:solidFill>
              </a:rPr>
              <a:t>, </a:t>
            </a:r>
            <a:r>
              <a:rPr lang="tr-TR" sz="3200" err="1">
                <a:solidFill>
                  <a:schemeClr val="bg1"/>
                </a:solidFill>
              </a:rPr>
              <a:t>ETRs</a:t>
            </a:r>
            <a:endParaRPr lang="tr-TR" sz="3200">
              <a:solidFill>
                <a:schemeClr val="bg1"/>
              </a:solidFill>
            </a:endParaRPr>
          </a:p>
          <a:p>
            <a:r>
              <a:rPr lang="tr-TR" sz="3200" err="1">
                <a:solidFill>
                  <a:schemeClr val="bg1"/>
                </a:solidFill>
              </a:rPr>
              <a:t>Non</a:t>
            </a:r>
            <a:r>
              <a:rPr lang="tr-TR" sz="3200">
                <a:solidFill>
                  <a:schemeClr val="bg1"/>
                </a:solidFill>
              </a:rPr>
              <a:t>-Professional </a:t>
            </a:r>
            <a:r>
              <a:rPr lang="tr-TR" sz="3200" err="1">
                <a:solidFill>
                  <a:schemeClr val="bg1"/>
                </a:solidFill>
              </a:rPr>
              <a:t>Requirements</a:t>
            </a:r>
            <a:r>
              <a:rPr lang="tr-TR" sz="3200">
                <a:solidFill>
                  <a:schemeClr val="bg1"/>
                </a:solidFill>
              </a:rPr>
              <a:t>, </a:t>
            </a:r>
            <a:r>
              <a:rPr lang="tr-TR" sz="3200" err="1">
                <a:solidFill>
                  <a:schemeClr val="bg1"/>
                </a:solidFill>
              </a:rPr>
              <a:t>CanMeds</a:t>
            </a:r>
            <a:r>
              <a:rPr lang="tr-TR" sz="3200">
                <a:solidFill>
                  <a:schemeClr val="bg1"/>
                </a:solidFill>
              </a:rPr>
              <a:t>?</a:t>
            </a:r>
          </a:p>
          <a:p>
            <a:endParaRPr lang="tr-TR">
              <a:solidFill>
                <a:schemeClr val="bg1"/>
              </a:solidFill>
            </a:endParaRPr>
          </a:p>
        </p:txBody>
      </p:sp>
    </p:spTree>
    <p:extLst>
      <p:ext uri="{BB962C8B-B14F-4D97-AF65-F5344CB8AC3E}">
        <p14:creationId xmlns:p14="http://schemas.microsoft.com/office/powerpoint/2010/main" val="3696320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24FE200-1AEB-814D-BCB1-BA585A05F0E5}"/>
              </a:ext>
            </a:extLst>
          </p:cNvPr>
          <p:cNvSpPr>
            <a:spLocks noGrp="1"/>
          </p:cNvSpPr>
          <p:nvPr>
            <p:ph type="title"/>
          </p:nvPr>
        </p:nvSpPr>
        <p:spPr>
          <a:xfrm>
            <a:off x="838200" y="365126"/>
            <a:ext cx="10515600" cy="874738"/>
          </a:xfrm>
        </p:spPr>
        <p:txBody>
          <a:bodyPr/>
          <a:lstStyle/>
          <a:p>
            <a:r>
              <a:rPr lang="en-GB" dirty="0">
                <a:solidFill>
                  <a:schemeClr val="bg1"/>
                </a:solidFill>
              </a:rPr>
              <a:t>3. Proposals for future projects of WGPGT</a:t>
            </a:r>
            <a:endParaRPr lang="tr-TR" dirty="0"/>
          </a:p>
        </p:txBody>
      </p:sp>
      <p:sp>
        <p:nvSpPr>
          <p:cNvPr id="3" name="İçerik Yer Tutucusu 2">
            <a:extLst>
              <a:ext uri="{FF2B5EF4-FFF2-40B4-BE49-F238E27FC236}">
                <a16:creationId xmlns:a16="http://schemas.microsoft.com/office/drawing/2014/main" id="{F25E721C-1CD6-EA40-B8AA-CE4924764B3F}"/>
              </a:ext>
            </a:extLst>
          </p:cNvPr>
          <p:cNvSpPr>
            <a:spLocks noGrp="1"/>
          </p:cNvSpPr>
          <p:nvPr>
            <p:ph idx="1"/>
          </p:nvPr>
        </p:nvSpPr>
        <p:spPr>
          <a:xfrm>
            <a:off x="838200" y="1348353"/>
            <a:ext cx="10515600" cy="5114440"/>
          </a:xfrm>
        </p:spPr>
        <p:txBody>
          <a:bodyPr>
            <a:normAutofit lnSpcReduction="10000"/>
          </a:bodyPr>
          <a:lstStyle/>
          <a:p>
            <a:pPr lvl="0"/>
            <a:r>
              <a:rPr lang="en-US" dirty="0">
                <a:solidFill>
                  <a:schemeClr val="bg1"/>
                </a:solidFill>
              </a:rPr>
              <a:t>Common non-professional training subjects for PGMT</a:t>
            </a:r>
            <a:endParaRPr lang="tr-TR" dirty="0">
              <a:solidFill>
                <a:schemeClr val="bg1"/>
              </a:solidFill>
            </a:endParaRPr>
          </a:p>
          <a:p>
            <a:pPr lvl="1"/>
            <a:r>
              <a:rPr lang="en-US" dirty="0">
                <a:solidFill>
                  <a:schemeClr val="bg1"/>
                </a:solidFill>
              </a:rPr>
              <a:t>We shall share the proposed subjects. They are as you will see parallel but well beyond with </a:t>
            </a:r>
            <a:r>
              <a:rPr lang="en-US" dirty="0" err="1">
                <a:solidFill>
                  <a:schemeClr val="bg1"/>
                </a:solidFill>
              </a:rPr>
              <a:t>CanMEDS</a:t>
            </a:r>
            <a:r>
              <a:rPr lang="en-US" dirty="0">
                <a:solidFill>
                  <a:schemeClr val="bg1"/>
                </a:solidFill>
              </a:rPr>
              <a:t> and UEMS thematic studies  They are up to date, challenging problems which we may change into occasions and implement into PGT and CMR/CPD activities to protect us and the people.</a:t>
            </a:r>
          </a:p>
          <a:p>
            <a:pPr lvl="2"/>
            <a:r>
              <a:rPr lang="en-US" dirty="0" err="1">
                <a:solidFill>
                  <a:schemeClr val="bg1"/>
                </a:solidFill>
              </a:rPr>
              <a:t>Infodemic</a:t>
            </a:r>
            <a:r>
              <a:rPr lang="en-US" dirty="0">
                <a:solidFill>
                  <a:schemeClr val="bg1"/>
                </a:solidFill>
              </a:rPr>
              <a:t> management, Artificial </a:t>
            </a:r>
            <a:r>
              <a:rPr lang="en-US" dirty="0" err="1">
                <a:solidFill>
                  <a:schemeClr val="bg1"/>
                </a:solidFill>
              </a:rPr>
              <a:t>Intallagence</a:t>
            </a:r>
            <a:r>
              <a:rPr lang="en-US" dirty="0">
                <a:solidFill>
                  <a:schemeClr val="bg1"/>
                </a:solidFill>
              </a:rPr>
              <a:t>, Digital health, Climate crisis and disaster </a:t>
            </a:r>
            <a:r>
              <a:rPr lang="en-US" dirty="0" err="1">
                <a:solidFill>
                  <a:schemeClr val="bg1"/>
                </a:solidFill>
              </a:rPr>
              <a:t>menegement</a:t>
            </a:r>
            <a:r>
              <a:rPr lang="en-US" dirty="0">
                <a:solidFill>
                  <a:schemeClr val="bg1"/>
                </a:solidFill>
              </a:rPr>
              <a:t>, Ageing of the population. </a:t>
            </a:r>
            <a:r>
              <a:rPr lang="tr-TR" dirty="0" err="1">
                <a:solidFill>
                  <a:schemeClr val="bg1"/>
                </a:solidFill>
              </a:rPr>
              <a:t>Ageing</a:t>
            </a:r>
            <a:r>
              <a:rPr lang="tr-TR" dirty="0">
                <a:solidFill>
                  <a:schemeClr val="bg1"/>
                </a:solidFill>
              </a:rPr>
              <a:t> of </a:t>
            </a:r>
            <a:r>
              <a:rPr lang="tr-TR" dirty="0" err="1">
                <a:solidFill>
                  <a:schemeClr val="bg1"/>
                </a:solidFill>
              </a:rPr>
              <a:t>the</a:t>
            </a:r>
            <a:r>
              <a:rPr lang="tr-TR" dirty="0">
                <a:solidFill>
                  <a:schemeClr val="bg1"/>
                </a:solidFill>
              </a:rPr>
              <a:t> </a:t>
            </a:r>
            <a:r>
              <a:rPr lang="tr-TR" dirty="0" err="1">
                <a:solidFill>
                  <a:schemeClr val="bg1"/>
                </a:solidFill>
              </a:rPr>
              <a:t>doctors</a:t>
            </a:r>
            <a:r>
              <a:rPr lang="tr-TR" dirty="0">
                <a:solidFill>
                  <a:schemeClr val="bg1"/>
                </a:solidFill>
              </a:rPr>
              <a:t> </a:t>
            </a:r>
            <a:r>
              <a:rPr lang="tr-TR" dirty="0" err="1">
                <a:solidFill>
                  <a:schemeClr val="bg1"/>
                </a:solidFill>
              </a:rPr>
              <a:t>and</a:t>
            </a:r>
            <a:r>
              <a:rPr lang="tr-TR" dirty="0">
                <a:solidFill>
                  <a:schemeClr val="bg1"/>
                </a:solidFill>
              </a:rPr>
              <a:t> </a:t>
            </a:r>
            <a:r>
              <a:rPr lang="tr-TR" dirty="0" err="1">
                <a:solidFill>
                  <a:schemeClr val="bg1"/>
                </a:solidFill>
              </a:rPr>
              <a:t>health</a:t>
            </a:r>
            <a:r>
              <a:rPr lang="tr-TR" dirty="0">
                <a:solidFill>
                  <a:schemeClr val="bg1"/>
                </a:solidFill>
              </a:rPr>
              <a:t> </a:t>
            </a:r>
            <a:r>
              <a:rPr lang="tr-TR" dirty="0" err="1">
                <a:solidFill>
                  <a:schemeClr val="bg1"/>
                </a:solidFill>
              </a:rPr>
              <a:t>professionals</a:t>
            </a:r>
            <a:r>
              <a:rPr lang="tr-TR" dirty="0">
                <a:solidFill>
                  <a:schemeClr val="bg1"/>
                </a:solidFill>
              </a:rPr>
              <a:t>, </a:t>
            </a:r>
            <a:r>
              <a:rPr lang="tr-TR" dirty="0" err="1">
                <a:solidFill>
                  <a:schemeClr val="bg1"/>
                </a:solidFill>
              </a:rPr>
              <a:t>Physicians</a:t>
            </a:r>
            <a:r>
              <a:rPr lang="tr-TR" dirty="0">
                <a:solidFill>
                  <a:schemeClr val="bg1"/>
                </a:solidFill>
              </a:rPr>
              <a:t>’ </a:t>
            </a:r>
            <a:r>
              <a:rPr lang="tr-TR" dirty="0" err="1">
                <a:solidFill>
                  <a:schemeClr val="bg1"/>
                </a:solidFill>
              </a:rPr>
              <a:t>health</a:t>
            </a:r>
            <a:r>
              <a:rPr lang="tr-TR" dirty="0">
                <a:solidFill>
                  <a:schemeClr val="bg1"/>
                </a:solidFill>
              </a:rPr>
              <a:t> </a:t>
            </a:r>
            <a:r>
              <a:rPr lang="tr-TR" dirty="0" err="1">
                <a:solidFill>
                  <a:schemeClr val="bg1"/>
                </a:solidFill>
              </a:rPr>
              <a:t>status</a:t>
            </a:r>
            <a:r>
              <a:rPr lang="tr-TR" dirty="0">
                <a:solidFill>
                  <a:schemeClr val="bg1"/>
                </a:solidFill>
              </a:rPr>
              <a:t> (</a:t>
            </a:r>
            <a:r>
              <a:rPr lang="tr-TR" dirty="0" err="1">
                <a:solidFill>
                  <a:schemeClr val="bg1"/>
                </a:solidFill>
              </a:rPr>
              <a:t>mentioned</a:t>
            </a:r>
            <a:r>
              <a:rPr lang="tr-TR" dirty="0">
                <a:solidFill>
                  <a:schemeClr val="bg1"/>
                </a:solidFill>
              </a:rPr>
              <a:t> in </a:t>
            </a:r>
            <a:r>
              <a:rPr lang="tr-TR" dirty="0" err="1">
                <a:solidFill>
                  <a:schemeClr val="bg1"/>
                </a:solidFill>
              </a:rPr>
              <a:t>the</a:t>
            </a:r>
            <a:r>
              <a:rPr lang="tr-TR" dirty="0">
                <a:solidFill>
                  <a:schemeClr val="bg1"/>
                </a:solidFill>
              </a:rPr>
              <a:t> </a:t>
            </a:r>
            <a:r>
              <a:rPr lang="tr-TR" dirty="0" err="1">
                <a:solidFill>
                  <a:schemeClr val="bg1"/>
                </a:solidFill>
              </a:rPr>
              <a:t>recent</a:t>
            </a:r>
            <a:r>
              <a:rPr lang="tr-TR" dirty="0">
                <a:solidFill>
                  <a:schemeClr val="bg1"/>
                </a:solidFill>
              </a:rPr>
              <a:t> </a:t>
            </a:r>
            <a:r>
              <a:rPr lang="tr-TR" dirty="0" err="1">
                <a:solidFill>
                  <a:schemeClr val="bg1"/>
                </a:solidFill>
              </a:rPr>
              <a:t>Geneva</a:t>
            </a:r>
            <a:r>
              <a:rPr lang="tr-TR" dirty="0">
                <a:solidFill>
                  <a:schemeClr val="bg1"/>
                </a:solidFill>
              </a:rPr>
              <a:t> </a:t>
            </a:r>
            <a:r>
              <a:rPr lang="tr-TR" dirty="0" err="1">
                <a:solidFill>
                  <a:schemeClr val="bg1"/>
                </a:solidFill>
              </a:rPr>
              <a:t>Declaration</a:t>
            </a:r>
            <a:r>
              <a:rPr lang="tr-TR" dirty="0">
                <a:solidFill>
                  <a:schemeClr val="bg1"/>
                </a:solidFill>
              </a:rPr>
              <a:t>), Migration, </a:t>
            </a:r>
            <a:r>
              <a:rPr lang="en-US" dirty="0">
                <a:solidFill>
                  <a:schemeClr val="bg1"/>
                </a:solidFill>
              </a:rPr>
              <a:t>Violence against doctors and health care workers</a:t>
            </a:r>
            <a:r>
              <a:rPr lang="tr-TR" dirty="0">
                <a:solidFill>
                  <a:schemeClr val="bg1"/>
                </a:solidFill>
              </a:rPr>
              <a:t>, </a:t>
            </a:r>
            <a:r>
              <a:rPr lang="en-US" dirty="0">
                <a:solidFill>
                  <a:schemeClr val="bg1"/>
                </a:solidFill>
              </a:rPr>
              <a:t>Racism, Virtual, distant PGMT, </a:t>
            </a:r>
            <a:r>
              <a:rPr lang="tr-TR" dirty="0" err="1">
                <a:solidFill>
                  <a:schemeClr val="bg1"/>
                </a:solidFill>
              </a:rPr>
              <a:t>Exhaustion</a:t>
            </a:r>
            <a:r>
              <a:rPr lang="tr-TR" dirty="0">
                <a:solidFill>
                  <a:schemeClr val="bg1"/>
                </a:solidFill>
              </a:rPr>
              <a:t> in </a:t>
            </a:r>
            <a:r>
              <a:rPr lang="tr-TR" dirty="0" err="1">
                <a:solidFill>
                  <a:schemeClr val="bg1"/>
                </a:solidFill>
              </a:rPr>
              <a:t>doctors</a:t>
            </a:r>
            <a:r>
              <a:rPr lang="tr-TR" dirty="0">
                <a:solidFill>
                  <a:schemeClr val="bg1"/>
                </a:solidFill>
              </a:rPr>
              <a:t> </a:t>
            </a:r>
            <a:r>
              <a:rPr lang="tr-TR" dirty="0" err="1">
                <a:solidFill>
                  <a:schemeClr val="bg1"/>
                </a:solidFill>
              </a:rPr>
              <a:t>and</a:t>
            </a:r>
            <a:r>
              <a:rPr lang="tr-TR" dirty="0">
                <a:solidFill>
                  <a:schemeClr val="bg1"/>
                </a:solidFill>
              </a:rPr>
              <a:t> </a:t>
            </a:r>
            <a:r>
              <a:rPr lang="tr-TR" dirty="0" err="1">
                <a:solidFill>
                  <a:schemeClr val="bg1"/>
                </a:solidFill>
              </a:rPr>
              <a:t>health</a:t>
            </a:r>
            <a:r>
              <a:rPr lang="tr-TR" dirty="0">
                <a:solidFill>
                  <a:schemeClr val="bg1"/>
                </a:solidFill>
              </a:rPr>
              <a:t> </a:t>
            </a:r>
            <a:r>
              <a:rPr lang="tr-TR" dirty="0" err="1">
                <a:solidFill>
                  <a:schemeClr val="bg1"/>
                </a:solidFill>
              </a:rPr>
              <a:t>care</a:t>
            </a:r>
            <a:r>
              <a:rPr lang="tr-TR" dirty="0">
                <a:solidFill>
                  <a:schemeClr val="bg1"/>
                </a:solidFill>
              </a:rPr>
              <a:t> </a:t>
            </a:r>
            <a:r>
              <a:rPr lang="tr-TR" dirty="0" err="1">
                <a:solidFill>
                  <a:schemeClr val="bg1"/>
                </a:solidFill>
              </a:rPr>
              <a:t>workers</a:t>
            </a:r>
            <a:r>
              <a:rPr lang="tr-TR" dirty="0">
                <a:solidFill>
                  <a:schemeClr val="bg1"/>
                </a:solidFill>
              </a:rPr>
              <a:t>, </a:t>
            </a:r>
            <a:r>
              <a:rPr lang="tr-TR" dirty="0" err="1">
                <a:solidFill>
                  <a:schemeClr val="bg1"/>
                </a:solidFill>
              </a:rPr>
              <a:t>decreasing</a:t>
            </a:r>
            <a:r>
              <a:rPr lang="tr-TR" dirty="0">
                <a:solidFill>
                  <a:schemeClr val="bg1"/>
                </a:solidFill>
              </a:rPr>
              <a:t> life </a:t>
            </a:r>
            <a:r>
              <a:rPr lang="tr-TR" dirty="0" err="1">
                <a:solidFill>
                  <a:schemeClr val="bg1"/>
                </a:solidFill>
              </a:rPr>
              <a:t>expectancy</a:t>
            </a:r>
            <a:r>
              <a:rPr lang="tr-TR" dirty="0">
                <a:solidFill>
                  <a:schemeClr val="bg1"/>
                </a:solidFill>
              </a:rPr>
              <a:t> of </a:t>
            </a:r>
            <a:r>
              <a:rPr lang="tr-TR" dirty="0" err="1">
                <a:solidFill>
                  <a:schemeClr val="bg1"/>
                </a:solidFill>
              </a:rPr>
              <a:t>doctors</a:t>
            </a:r>
            <a:r>
              <a:rPr lang="tr-TR" dirty="0">
                <a:solidFill>
                  <a:schemeClr val="bg1"/>
                </a:solidFill>
              </a:rPr>
              <a:t>.</a:t>
            </a:r>
          </a:p>
          <a:p>
            <a:pPr marL="457200" lvl="1" indent="0">
              <a:buNone/>
            </a:pPr>
            <a:endParaRPr lang="en-US" dirty="0">
              <a:solidFill>
                <a:schemeClr val="bg1"/>
              </a:solidFill>
            </a:endParaRPr>
          </a:p>
          <a:p>
            <a:pPr marL="457200" lvl="1" indent="0">
              <a:buNone/>
            </a:pPr>
            <a:r>
              <a:rPr lang="en-US" dirty="0">
                <a:solidFill>
                  <a:schemeClr val="bg1"/>
                </a:solidFill>
              </a:rPr>
              <a:t>We need your feedback and presence in the sub-WGs which will be formed.. Please share your personal, NMAs, professional society’s S&amp;B’s etc. expertise regarding these proposed subjects. We need new participants to work on these important, challenging but also exciting projects.  </a:t>
            </a:r>
            <a:br>
              <a:rPr lang="en-US" dirty="0">
                <a:solidFill>
                  <a:schemeClr val="bg1"/>
                </a:solidFill>
              </a:rPr>
            </a:br>
            <a:endParaRPr lang="tr-TR" dirty="0">
              <a:solidFill>
                <a:schemeClr val="bg1"/>
              </a:solidFill>
            </a:endParaRPr>
          </a:p>
          <a:p>
            <a:endParaRPr lang="tr-TR" dirty="0">
              <a:solidFill>
                <a:schemeClr val="bg1"/>
              </a:solidFill>
            </a:endParaRPr>
          </a:p>
        </p:txBody>
      </p:sp>
    </p:spTree>
    <p:extLst>
      <p:ext uri="{BB962C8B-B14F-4D97-AF65-F5344CB8AC3E}">
        <p14:creationId xmlns:p14="http://schemas.microsoft.com/office/powerpoint/2010/main" val="240111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BD028F8-3F7E-DA4B-9F22-49D6E53B07EA}"/>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4B122E6F-C034-814E-84DA-F1E5817B9E5D}"/>
              </a:ext>
            </a:extLst>
          </p:cNvPr>
          <p:cNvSpPr>
            <a:spLocks noGrp="1"/>
          </p:cNvSpPr>
          <p:nvPr>
            <p:ph idx="1"/>
          </p:nvPr>
        </p:nvSpPr>
        <p:spPr/>
        <p:txBody>
          <a:bodyPr/>
          <a:lstStyle/>
          <a:p>
            <a:pPr lvl="0"/>
            <a:r>
              <a:rPr lang="en-US" dirty="0">
                <a:solidFill>
                  <a:schemeClr val="bg1"/>
                </a:solidFill>
              </a:rPr>
              <a:t>Documentation and safekeeping of Lists of Fellows</a:t>
            </a:r>
            <a:endParaRPr lang="tr-TR" dirty="0">
              <a:solidFill>
                <a:schemeClr val="bg1"/>
              </a:solidFill>
            </a:endParaRPr>
          </a:p>
          <a:p>
            <a:pPr lvl="0"/>
            <a:r>
              <a:rPr lang="en-US" dirty="0">
                <a:solidFill>
                  <a:schemeClr val="bg1"/>
                </a:solidFill>
              </a:rPr>
              <a:t>Overlapping competencies in UEMS Specialty ETRs</a:t>
            </a:r>
            <a:endParaRPr lang="tr-TR" dirty="0">
              <a:solidFill>
                <a:schemeClr val="bg1"/>
              </a:solidFill>
            </a:endParaRPr>
          </a:p>
          <a:p>
            <a:pPr lvl="0"/>
            <a:r>
              <a:rPr lang="en-US" dirty="0">
                <a:solidFill>
                  <a:schemeClr val="bg1"/>
                </a:solidFill>
              </a:rPr>
              <a:t>The potential and needs of Experienced Fellows for Training</a:t>
            </a:r>
            <a:endParaRPr lang="tr-TR" dirty="0">
              <a:solidFill>
                <a:schemeClr val="bg1"/>
              </a:solidFill>
            </a:endParaRPr>
          </a:p>
          <a:p>
            <a:pPr marL="0" indent="0">
              <a:buNone/>
            </a:pPr>
            <a:r>
              <a:rPr lang="en-US" dirty="0">
                <a:solidFill>
                  <a:schemeClr val="bg1"/>
                </a:solidFill>
              </a:rPr>
              <a:t>Presentations of Prof. Felice’s proposals will be shared. We are waiting to hear your feedback. </a:t>
            </a:r>
            <a:endParaRPr lang="tr-TR" dirty="0">
              <a:solidFill>
                <a:schemeClr val="bg1"/>
              </a:solidFill>
            </a:endParaRPr>
          </a:p>
          <a:p>
            <a:endParaRPr lang="tr-TR" dirty="0"/>
          </a:p>
        </p:txBody>
      </p:sp>
    </p:spTree>
    <p:extLst>
      <p:ext uri="{BB962C8B-B14F-4D97-AF65-F5344CB8AC3E}">
        <p14:creationId xmlns:p14="http://schemas.microsoft.com/office/powerpoint/2010/main" val="2682218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99A26CD-2CF0-8241-B707-B22EEE76B6AA}"/>
              </a:ext>
            </a:extLst>
          </p:cNvPr>
          <p:cNvSpPr>
            <a:spLocks noGrp="1"/>
          </p:cNvSpPr>
          <p:nvPr>
            <p:ph type="title"/>
          </p:nvPr>
        </p:nvSpPr>
        <p:spPr/>
        <p:txBody>
          <a:bodyPr/>
          <a:lstStyle/>
          <a:p>
            <a:pPr algn="ctr"/>
            <a:r>
              <a:rPr lang="tr-TR" dirty="0">
                <a:solidFill>
                  <a:schemeClr val="bg1"/>
                </a:solidFill>
              </a:rPr>
              <a:t>UEMS WG PGT</a:t>
            </a:r>
          </a:p>
        </p:txBody>
      </p:sp>
      <p:sp>
        <p:nvSpPr>
          <p:cNvPr id="3" name="İçerik Yer Tutucusu 2">
            <a:extLst>
              <a:ext uri="{FF2B5EF4-FFF2-40B4-BE49-F238E27FC236}">
                <a16:creationId xmlns:a16="http://schemas.microsoft.com/office/drawing/2014/main" id="{BDD87A0B-EE91-5147-A7F1-60B77D23FA1F}"/>
              </a:ext>
            </a:extLst>
          </p:cNvPr>
          <p:cNvSpPr>
            <a:spLocks noGrp="1"/>
          </p:cNvSpPr>
          <p:nvPr>
            <p:ph idx="1"/>
          </p:nvPr>
        </p:nvSpPr>
        <p:spPr/>
        <p:txBody>
          <a:bodyPr/>
          <a:lstStyle/>
          <a:p>
            <a:r>
              <a:rPr lang="tr-TR" dirty="0" err="1">
                <a:solidFill>
                  <a:schemeClr val="bg1"/>
                </a:solidFill>
              </a:rPr>
              <a:t>We</a:t>
            </a:r>
            <a:r>
              <a:rPr lang="tr-TR" dirty="0">
                <a:solidFill>
                  <a:schemeClr val="bg1"/>
                </a:solidFill>
              </a:rPr>
              <a:t> </a:t>
            </a:r>
            <a:r>
              <a:rPr lang="tr-TR" dirty="0" err="1">
                <a:solidFill>
                  <a:schemeClr val="bg1"/>
                </a:solidFill>
              </a:rPr>
              <a:t>hope</a:t>
            </a:r>
            <a:r>
              <a:rPr lang="tr-TR" dirty="0">
                <a:solidFill>
                  <a:schemeClr val="bg1"/>
                </a:solidFill>
              </a:rPr>
              <a:t> </a:t>
            </a:r>
            <a:r>
              <a:rPr lang="tr-TR" dirty="0" err="1">
                <a:solidFill>
                  <a:schemeClr val="bg1"/>
                </a:solidFill>
              </a:rPr>
              <a:t>to</a:t>
            </a:r>
            <a:r>
              <a:rPr lang="tr-TR" dirty="0">
                <a:solidFill>
                  <a:schemeClr val="bg1"/>
                </a:solidFill>
              </a:rPr>
              <a:t> </a:t>
            </a:r>
            <a:r>
              <a:rPr lang="tr-TR" dirty="0" err="1">
                <a:solidFill>
                  <a:schemeClr val="bg1"/>
                </a:solidFill>
              </a:rPr>
              <a:t>see</a:t>
            </a:r>
            <a:r>
              <a:rPr lang="tr-TR" dirty="0">
                <a:solidFill>
                  <a:schemeClr val="bg1"/>
                </a:solidFill>
              </a:rPr>
              <a:t> </a:t>
            </a:r>
            <a:r>
              <a:rPr lang="tr-TR" dirty="0" err="1">
                <a:solidFill>
                  <a:schemeClr val="bg1"/>
                </a:solidFill>
              </a:rPr>
              <a:t>you</a:t>
            </a:r>
            <a:r>
              <a:rPr lang="tr-TR" dirty="0">
                <a:solidFill>
                  <a:schemeClr val="bg1"/>
                </a:solidFill>
              </a:rPr>
              <a:t> </a:t>
            </a:r>
            <a:r>
              <a:rPr lang="tr-TR" dirty="0" err="1">
                <a:solidFill>
                  <a:schemeClr val="bg1"/>
                </a:solidFill>
              </a:rPr>
              <a:t>all</a:t>
            </a:r>
            <a:r>
              <a:rPr lang="tr-TR" dirty="0">
                <a:solidFill>
                  <a:schemeClr val="bg1"/>
                </a:solidFill>
              </a:rPr>
              <a:t> in </a:t>
            </a:r>
            <a:r>
              <a:rPr lang="tr-TR" dirty="0" err="1">
                <a:solidFill>
                  <a:schemeClr val="bg1"/>
                </a:solidFill>
              </a:rPr>
              <a:t>beautiful</a:t>
            </a:r>
            <a:r>
              <a:rPr lang="tr-TR" dirty="0">
                <a:solidFill>
                  <a:schemeClr val="bg1"/>
                </a:solidFill>
              </a:rPr>
              <a:t> Georgia </a:t>
            </a:r>
            <a:r>
              <a:rPr lang="tr-TR" dirty="0" err="1">
                <a:solidFill>
                  <a:schemeClr val="bg1"/>
                </a:solidFill>
              </a:rPr>
              <a:t>with</a:t>
            </a:r>
            <a:r>
              <a:rPr lang="tr-TR" dirty="0">
                <a:solidFill>
                  <a:schemeClr val="bg1"/>
                </a:solidFill>
              </a:rPr>
              <a:t> </a:t>
            </a:r>
            <a:r>
              <a:rPr lang="tr-TR" dirty="0" err="1">
                <a:solidFill>
                  <a:schemeClr val="bg1"/>
                </a:solidFill>
              </a:rPr>
              <a:t>solid</a:t>
            </a:r>
            <a:r>
              <a:rPr lang="tr-TR" dirty="0">
                <a:solidFill>
                  <a:schemeClr val="bg1"/>
                </a:solidFill>
              </a:rPr>
              <a:t> </a:t>
            </a:r>
            <a:r>
              <a:rPr lang="tr-TR" dirty="0" err="1">
                <a:solidFill>
                  <a:schemeClr val="bg1"/>
                </a:solidFill>
              </a:rPr>
              <a:t>results</a:t>
            </a:r>
            <a:r>
              <a:rPr lang="tr-TR" dirty="0">
                <a:solidFill>
                  <a:schemeClr val="bg1"/>
                </a:solidFill>
              </a:rPr>
              <a:t>, </a:t>
            </a:r>
            <a:r>
              <a:rPr lang="tr-TR" dirty="0" err="1">
                <a:solidFill>
                  <a:schemeClr val="bg1"/>
                </a:solidFill>
              </a:rPr>
              <a:t>our</a:t>
            </a:r>
            <a:r>
              <a:rPr lang="tr-TR" dirty="0">
                <a:solidFill>
                  <a:schemeClr val="bg1"/>
                </a:solidFill>
              </a:rPr>
              <a:t> </a:t>
            </a:r>
            <a:r>
              <a:rPr lang="tr-TR" dirty="0" err="1">
                <a:solidFill>
                  <a:schemeClr val="bg1"/>
                </a:solidFill>
              </a:rPr>
              <a:t>peaceful</a:t>
            </a:r>
            <a:r>
              <a:rPr lang="tr-TR" dirty="0">
                <a:solidFill>
                  <a:schemeClr val="bg1"/>
                </a:solidFill>
              </a:rPr>
              <a:t> </a:t>
            </a:r>
            <a:r>
              <a:rPr lang="tr-TR" dirty="0" err="1">
                <a:solidFill>
                  <a:schemeClr val="bg1"/>
                </a:solidFill>
              </a:rPr>
              <a:t>and</a:t>
            </a:r>
            <a:r>
              <a:rPr lang="tr-TR" dirty="0">
                <a:solidFill>
                  <a:schemeClr val="bg1"/>
                </a:solidFill>
              </a:rPr>
              <a:t> </a:t>
            </a:r>
            <a:r>
              <a:rPr lang="tr-TR" dirty="0" err="1">
                <a:solidFill>
                  <a:schemeClr val="bg1"/>
                </a:solidFill>
              </a:rPr>
              <a:t>safe</a:t>
            </a:r>
            <a:r>
              <a:rPr lang="tr-TR" dirty="0">
                <a:solidFill>
                  <a:schemeClr val="bg1"/>
                </a:solidFill>
              </a:rPr>
              <a:t> </a:t>
            </a:r>
            <a:r>
              <a:rPr lang="tr-TR" dirty="0" err="1">
                <a:solidFill>
                  <a:schemeClr val="bg1"/>
                </a:solidFill>
              </a:rPr>
              <a:t>neighbour</a:t>
            </a:r>
            <a:r>
              <a:rPr lang="tr-TR" dirty="0">
                <a:solidFill>
                  <a:schemeClr val="bg1"/>
                </a:solidFill>
              </a:rPr>
              <a:t>.</a:t>
            </a:r>
          </a:p>
        </p:txBody>
      </p:sp>
    </p:spTree>
    <p:extLst>
      <p:ext uri="{BB962C8B-B14F-4D97-AF65-F5344CB8AC3E}">
        <p14:creationId xmlns:p14="http://schemas.microsoft.com/office/powerpoint/2010/main" val="1329649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19EAC3D-9EF4-7047-9EA0-E70FC75952C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01D4F99-A021-1B45-875D-F492C3450F32}"/>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2157368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4C4E33D-6FD3-D147-B642-4274C24A177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0ECD489-0D7A-844D-A0B7-A1EF5642CE0C}"/>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E8E95686-D670-224E-93CA-02F17868886B}"/>
              </a:ext>
            </a:extLst>
          </p:cNvPr>
          <p:cNvPicPr>
            <a:picLocks noChangeAspect="1"/>
          </p:cNvPicPr>
          <p:nvPr/>
        </p:nvPicPr>
        <p:blipFill>
          <a:blip r:embed="rId2"/>
          <a:stretch>
            <a:fillRect/>
          </a:stretch>
        </p:blipFill>
        <p:spPr>
          <a:xfrm>
            <a:off x="2968167" y="1"/>
            <a:ext cx="6255665" cy="6857999"/>
          </a:xfrm>
          <a:prstGeom prst="rect">
            <a:avLst/>
          </a:prstGeom>
        </p:spPr>
      </p:pic>
    </p:spTree>
    <p:extLst>
      <p:ext uri="{BB962C8B-B14F-4D97-AF65-F5344CB8AC3E}">
        <p14:creationId xmlns:p14="http://schemas.microsoft.com/office/powerpoint/2010/main" val="1849155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F798259-D226-4D45-9531-6132ADBD41BD}"/>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98DE83A-D2DB-D148-861C-A6A2B543F9FA}"/>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7B74D303-23C1-A845-B729-14B0B9DEDCAB}"/>
              </a:ext>
            </a:extLst>
          </p:cNvPr>
          <p:cNvPicPr>
            <a:picLocks noChangeAspect="1"/>
          </p:cNvPicPr>
          <p:nvPr/>
        </p:nvPicPr>
        <p:blipFill>
          <a:blip r:embed="rId2"/>
          <a:stretch>
            <a:fillRect/>
          </a:stretch>
        </p:blipFill>
        <p:spPr>
          <a:xfrm>
            <a:off x="1953456" y="-745067"/>
            <a:ext cx="8285088" cy="11046784"/>
          </a:xfrm>
          <a:prstGeom prst="rect">
            <a:avLst/>
          </a:prstGeom>
        </p:spPr>
      </p:pic>
    </p:spTree>
    <p:extLst>
      <p:ext uri="{BB962C8B-B14F-4D97-AF65-F5344CB8AC3E}">
        <p14:creationId xmlns:p14="http://schemas.microsoft.com/office/powerpoint/2010/main" val="1295318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22573D3-922B-1842-8169-3A747230A31D}"/>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6FB12FB-FAAF-9A48-A70E-D7BDAFECB6F4}"/>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BB7FE24E-33D1-9E42-916A-ED25AE8269EC}"/>
              </a:ext>
            </a:extLst>
          </p:cNvPr>
          <p:cNvPicPr>
            <a:picLocks noChangeAspect="1"/>
          </p:cNvPicPr>
          <p:nvPr/>
        </p:nvPicPr>
        <p:blipFill>
          <a:blip r:embed="rId2"/>
          <a:stretch>
            <a:fillRect/>
          </a:stretch>
        </p:blipFill>
        <p:spPr>
          <a:xfrm>
            <a:off x="2186597" y="-1930401"/>
            <a:ext cx="7269264" cy="9692352"/>
          </a:xfrm>
          <a:prstGeom prst="rect">
            <a:avLst/>
          </a:prstGeom>
        </p:spPr>
      </p:pic>
    </p:spTree>
    <p:extLst>
      <p:ext uri="{BB962C8B-B14F-4D97-AF65-F5344CB8AC3E}">
        <p14:creationId xmlns:p14="http://schemas.microsoft.com/office/powerpoint/2010/main" val="2372622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5F67393-E6EB-8D44-9522-6609E4C5A8F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F5B6381-098E-B74F-9077-63A4DE815732}"/>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1840587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22573D3-922B-1842-8169-3A747230A31D}"/>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6FB12FB-FAAF-9A48-A70E-D7BDAFECB6F4}"/>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BB7FE24E-33D1-9E42-916A-ED25AE8269EC}"/>
              </a:ext>
            </a:extLst>
          </p:cNvPr>
          <p:cNvPicPr>
            <a:picLocks noChangeAspect="1"/>
          </p:cNvPicPr>
          <p:nvPr/>
        </p:nvPicPr>
        <p:blipFill>
          <a:blip r:embed="rId2"/>
          <a:stretch>
            <a:fillRect/>
          </a:stretch>
        </p:blipFill>
        <p:spPr>
          <a:xfrm>
            <a:off x="2186597" y="-1930401"/>
            <a:ext cx="7269264" cy="9692352"/>
          </a:xfrm>
          <a:prstGeom prst="rect">
            <a:avLst/>
          </a:prstGeom>
        </p:spPr>
      </p:pic>
    </p:spTree>
    <p:extLst>
      <p:ext uri="{BB962C8B-B14F-4D97-AF65-F5344CB8AC3E}">
        <p14:creationId xmlns:p14="http://schemas.microsoft.com/office/powerpoint/2010/main" val="49810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DD79143-332C-CD4A-A841-C7C36CDEBAC1}"/>
              </a:ext>
            </a:extLst>
          </p:cNvPr>
          <p:cNvSpPr>
            <a:spLocks noGrp="1"/>
          </p:cNvSpPr>
          <p:nvPr>
            <p:ph type="ctrTitle"/>
          </p:nvPr>
        </p:nvSpPr>
        <p:spPr/>
        <p:txBody>
          <a:bodyPr/>
          <a:lstStyle/>
          <a:p>
            <a:r>
              <a:rPr lang="tr-TR" dirty="0">
                <a:solidFill>
                  <a:schemeClr val="bg1"/>
                </a:solidFill>
              </a:rPr>
              <a:t>Post </a:t>
            </a:r>
            <a:r>
              <a:rPr lang="tr-TR" dirty="0" err="1">
                <a:solidFill>
                  <a:schemeClr val="bg1"/>
                </a:solidFill>
              </a:rPr>
              <a:t>Graduate</a:t>
            </a:r>
            <a:r>
              <a:rPr lang="tr-TR">
                <a:solidFill>
                  <a:schemeClr val="bg1"/>
                </a:solidFill>
              </a:rPr>
              <a:t> </a:t>
            </a:r>
            <a:r>
              <a:rPr lang="tr-TR" err="1">
                <a:solidFill>
                  <a:schemeClr val="bg1"/>
                </a:solidFill>
              </a:rPr>
              <a:t>Medical</a:t>
            </a:r>
            <a:r>
              <a:rPr lang="tr-TR">
                <a:solidFill>
                  <a:schemeClr val="bg1"/>
                </a:solidFill>
              </a:rPr>
              <a:t> Training</a:t>
            </a:r>
          </a:p>
        </p:txBody>
      </p:sp>
      <p:sp>
        <p:nvSpPr>
          <p:cNvPr id="3" name="Alt Başlık 2">
            <a:extLst>
              <a:ext uri="{FF2B5EF4-FFF2-40B4-BE49-F238E27FC236}">
                <a16:creationId xmlns:a16="http://schemas.microsoft.com/office/drawing/2014/main" id="{CC913495-049E-9C49-98B8-A402B8940BD8}"/>
              </a:ext>
            </a:extLst>
          </p:cNvPr>
          <p:cNvSpPr>
            <a:spLocks noGrp="1"/>
          </p:cNvSpPr>
          <p:nvPr>
            <p:ph type="subTitle" idx="1"/>
          </p:nvPr>
        </p:nvSpPr>
        <p:spPr/>
        <p:txBody>
          <a:bodyPr/>
          <a:lstStyle/>
          <a:p>
            <a:r>
              <a:rPr lang="tr-TR" sz="3200">
                <a:solidFill>
                  <a:schemeClr val="bg1"/>
                </a:solidFill>
              </a:rPr>
              <a:t>Professional </a:t>
            </a:r>
            <a:r>
              <a:rPr lang="tr-TR" sz="3200" err="1">
                <a:solidFill>
                  <a:schemeClr val="bg1"/>
                </a:solidFill>
              </a:rPr>
              <a:t>Requirements</a:t>
            </a:r>
            <a:r>
              <a:rPr lang="tr-TR" sz="3200">
                <a:solidFill>
                  <a:schemeClr val="bg1"/>
                </a:solidFill>
              </a:rPr>
              <a:t>, </a:t>
            </a:r>
            <a:r>
              <a:rPr lang="tr-TR" sz="3200" err="1">
                <a:solidFill>
                  <a:schemeClr val="bg1"/>
                </a:solidFill>
              </a:rPr>
              <a:t>ETRs</a:t>
            </a:r>
            <a:endParaRPr lang="tr-TR" sz="3200">
              <a:solidFill>
                <a:schemeClr val="bg1"/>
              </a:solidFill>
            </a:endParaRPr>
          </a:p>
          <a:p>
            <a:r>
              <a:rPr lang="tr-TR" sz="3200" err="1">
                <a:solidFill>
                  <a:schemeClr val="bg1"/>
                </a:solidFill>
              </a:rPr>
              <a:t>Non</a:t>
            </a:r>
            <a:r>
              <a:rPr lang="tr-TR" sz="3200">
                <a:solidFill>
                  <a:schemeClr val="bg1"/>
                </a:solidFill>
              </a:rPr>
              <a:t>-Professional </a:t>
            </a:r>
            <a:r>
              <a:rPr lang="tr-TR" sz="3200" err="1">
                <a:solidFill>
                  <a:schemeClr val="bg1"/>
                </a:solidFill>
              </a:rPr>
              <a:t>Requirements</a:t>
            </a:r>
            <a:r>
              <a:rPr lang="tr-TR" sz="3200">
                <a:solidFill>
                  <a:schemeClr val="bg1"/>
                </a:solidFill>
              </a:rPr>
              <a:t>, </a:t>
            </a:r>
            <a:r>
              <a:rPr lang="tr-TR" sz="3200" err="1">
                <a:solidFill>
                  <a:schemeClr val="bg1"/>
                </a:solidFill>
              </a:rPr>
              <a:t>CanMeds</a:t>
            </a:r>
            <a:r>
              <a:rPr lang="tr-TR" sz="3200">
                <a:solidFill>
                  <a:schemeClr val="bg1"/>
                </a:solidFill>
              </a:rPr>
              <a:t>?</a:t>
            </a:r>
          </a:p>
          <a:p>
            <a:endParaRPr lang="tr-TR">
              <a:solidFill>
                <a:schemeClr val="bg1"/>
              </a:solidFill>
            </a:endParaRPr>
          </a:p>
        </p:txBody>
      </p:sp>
    </p:spTree>
    <p:extLst>
      <p:ext uri="{BB962C8B-B14F-4D97-AF65-F5344CB8AC3E}">
        <p14:creationId xmlns:p14="http://schemas.microsoft.com/office/powerpoint/2010/main" val="131003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D00CDCF-B944-3C4B-8DB7-56023814F903}"/>
              </a:ext>
            </a:extLst>
          </p:cNvPr>
          <p:cNvSpPr>
            <a:spLocks noGrp="1"/>
          </p:cNvSpPr>
          <p:nvPr>
            <p:ph type="title"/>
          </p:nvPr>
        </p:nvSpPr>
        <p:spPr/>
        <p:txBody>
          <a:bodyPr/>
          <a:lstStyle/>
          <a:p>
            <a:r>
              <a:rPr lang="tr-TR" err="1">
                <a:solidFill>
                  <a:schemeClr val="bg1"/>
                </a:solidFill>
              </a:rPr>
              <a:t>Non</a:t>
            </a:r>
            <a:r>
              <a:rPr lang="tr-TR">
                <a:solidFill>
                  <a:schemeClr val="bg1"/>
                </a:solidFill>
              </a:rPr>
              <a:t>-Professional </a:t>
            </a:r>
            <a:r>
              <a:rPr lang="tr-TR" err="1">
                <a:solidFill>
                  <a:schemeClr val="bg1"/>
                </a:solidFill>
              </a:rPr>
              <a:t>Requirements</a:t>
            </a:r>
            <a:endParaRPr lang="tr-TR">
              <a:solidFill>
                <a:schemeClr val="bg1"/>
              </a:solidFill>
            </a:endParaRPr>
          </a:p>
        </p:txBody>
      </p:sp>
      <p:sp>
        <p:nvSpPr>
          <p:cNvPr id="3" name="İçerik Yer Tutucusu 2">
            <a:extLst>
              <a:ext uri="{FF2B5EF4-FFF2-40B4-BE49-F238E27FC236}">
                <a16:creationId xmlns:a16="http://schemas.microsoft.com/office/drawing/2014/main" id="{B47F7CDB-5A58-3C4D-BB9B-50BF4DFD84C4}"/>
              </a:ext>
            </a:extLst>
          </p:cNvPr>
          <p:cNvSpPr>
            <a:spLocks noGrp="1"/>
          </p:cNvSpPr>
          <p:nvPr>
            <p:ph idx="1"/>
          </p:nvPr>
        </p:nvSpPr>
        <p:spPr/>
        <p:txBody>
          <a:bodyPr/>
          <a:lstStyle/>
          <a:p>
            <a:pPr marL="0" indent="0">
              <a:buNone/>
            </a:pPr>
            <a:r>
              <a:rPr lang="tr-TR" err="1">
                <a:solidFill>
                  <a:schemeClr val="bg1"/>
                </a:solidFill>
              </a:rPr>
              <a:t>CanMEDS</a:t>
            </a:r>
            <a:r>
              <a:rPr lang="tr-TR">
                <a:solidFill>
                  <a:schemeClr val="bg1"/>
                </a:solidFill>
              </a:rPr>
              <a:t> as </a:t>
            </a:r>
            <a:r>
              <a:rPr lang="tr-TR" err="1">
                <a:solidFill>
                  <a:schemeClr val="bg1"/>
                </a:solidFill>
              </a:rPr>
              <a:t>the</a:t>
            </a:r>
            <a:r>
              <a:rPr lang="tr-TR">
                <a:solidFill>
                  <a:schemeClr val="bg1"/>
                </a:solidFill>
              </a:rPr>
              <a:t> </a:t>
            </a:r>
            <a:r>
              <a:rPr lang="tr-TR" err="1">
                <a:solidFill>
                  <a:schemeClr val="bg1"/>
                </a:solidFill>
              </a:rPr>
              <a:t>closest</a:t>
            </a:r>
            <a:r>
              <a:rPr lang="tr-TR">
                <a:solidFill>
                  <a:schemeClr val="bg1"/>
                </a:solidFill>
              </a:rPr>
              <a:t> </a:t>
            </a:r>
            <a:r>
              <a:rPr lang="tr-TR" err="1">
                <a:solidFill>
                  <a:schemeClr val="bg1"/>
                </a:solidFill>
              </a:rPr>
              <a:t>example</a:t>
            </a:r>
            <a:endParaRPr lang="tr-TR">
              <a:solidFill>
                <a:schemeClr val="bg1"/>
              </a:solidFill>
            </a:endParaRPr>
          </a:p>
          <a:p>
            <a:pPr marL="0" indent="0">
              <a:buNone/>
            </a:pPr>
            <a:endParaRPr lang="tr-TR">
              <a:solidFill>
                <a:schemeClr val="bg1"/>
              </a:solidFill>
            </a:endParaRPr>
          </a:p>
          <a:p>
            <a:pPr marL="0" indent="0">
              <a:buNone/>
            </a:pPr>
            <a:r>
              <a:rPr lang="en-US">
                <a:solidFill>
                  <a:schemeClr val="bg1"/>
                </a:solidFill>
              </a:rPr>
              <a:t>https://</a:t>
            </a:r>
            <a:r>
              <a:rPr lang="en-US" err="1">
                <a:solidFill>
                  <a:schemeClr val="bg1"/>
                </a:solidFill>
              </a:rPr>
              <a:t>www.royalcollege.ca</a:t>
            </a:r>
            <a:r>
              <a:rPr lang="en-US">
                <a:solidFill>
                  <a:schemeClr val="bg1"/>
                </a:solidFill>
              </a:rPr>
              <a:t>/</a:t>
            </a:r>
            <a:r>
              <a:rPr lang="en-US" err="1">
                <a:solidFill>
                  <a:schemeClr val="bg1"/>
                </a:solidFill>
              </a:rPr>
              <a:t>en</a:t>
            </a:r>
            <a:r>
              <a:rPr lang="en-US">
                <a:solidFill>
                  <a:schemeClr val="bg1"/>
                </a:solidFill>
              </a:rPr>
              <a:t>/standards-and-accreditation/</a:t>
            </a:r>
            <a:r>
              <a:rPr lang="en-US" err="1">
                <a:solidFill>
                  <a:schemeClr val="bg1"/>
                </a:solidFill>
              </a:rPr>
              <a:t>canmeds</a:t>
            </a:r>
            <a:r>
              <a:rPr lang="en-US">
                <a:solidFill>
                  <a:schemeClr val="bg1"/>
                </a:solidFill>
              </a:rPr>
              <a:t>.</a:t>
            </a:r>
            <a:endParaRPr lang="tr-TR">
              <a:solidFill>
                <a:schemeClr val="bg1"/>
              </a:solidFill>
            </a:endParaRPr>
          </a:p>
          <a:p>
            <a:pPr marL="0" indent="0">
              <a:buNone/>
            </a:pPr>
            <a:endParaRPr lang="tr-TR"/>
          </a:p>
          <a:p>
            <a:pPr marL="0" indent="0">
              <a:buNone/>
            </a:pPr>
            <a:r>
              <a:rPr lang="en-US">
                <a:solidFill>
                  <a:schemeClr val="bg1"/>
                </a:solidFill>
              </a:rPr>
              <a:t>Royal Colleague of Physicians and Surgeons of Canada</a:t>
            </a:r>
            <a:endParaRPr lang="tr-TR">
              <a:solidFill>
                <a:schemeClr val="bg1"/>
              </a:solidFill>
            </a:endParaRPr>
          </a:p>
          <a:p>
            <a:pPr marL="0" indent="0">
              <a:buNone/>
            </a:pPr>
            <a:endParaRPr lang="tr-TR">
              <a:solidFill>
                <a:schemeClr val="bg1"/>
              </a:solidFill>
            </a:endParaRPr>
          </a:p>
        </p:txBody>
      </p:sp>
    </p:spTree>
    <p:extLst>
      <p:ext uri="{BB962C8B-B14F-4D97-AF65-F5344CB8AC3E}">
        <p14:creationId xmlns:p14="http://schemas.microsoft.com/office/powerpoint/2010/main" val="15589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690D1DA-5CE3-2841-AE6B-2C51438EC0D7}"/>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4CD7519E-8BB3-2B4A-95C9-07A497343B20}"/>
              </a:ext>
            </a:extLst>
          </p:cNvPr>
          <p:cNvPicPr>
            <a:picLocks noGrp="1" noChangeAspect="1"/>
          </p:cNvPicPr>
          <p:nvPr>
            <p:ph idx="1"/>
          </p:nvPr>
        </p:nvPicPr>
        <p:blipFill>
          <a:blip r:embed="rId2"/>
          <a:stretch>
            <a:fillRect/>
          </a:stretch>
        </p:blipFill>
        <p:spPr>
          <a:xfrm>
            <a:off x="3419061" y="-13252"/>
            <a:ext cx="5328513" cy="6895724"/>
          </a:xfrm>
        </p:spPr>
      </p:pic>
    </p:spTree>
    <p:extLst>
      <p:ext uri="{BB962C8B-B14F-4D97-AF65-F5344CB8AC3E}">
        <p14:creationId xmlns:p14="http://schemas.microsoft.com/office/powerpoint/2010/main" val="866607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14EFC81-17AE-5549-B4F8-4A205C726FDD}"/>
              </a:ext>
            </a:extLst>
          </p:cNvPr>
          <p:cNvSpPr>
            <a:spLocks noGrp="1"/>
          </p:cNvSpPr>
          <p:nvPr>
            <p:ph type="title"/>
          </p:nvPr>
        </p:nvSpPr>
        <p:spPr/>
        <p:txBody>
          <a:bodyPr/>
          <a:lstStyle/>
          <a:p>
            <a:r>
              <a:rPr lang="tr-TR" err="1">
                <a:solidFill>
                  <a:schemeClr val="bg1"/>
                </a:solidFill>
              </a:rPr>
              <a:t>CanMEDS</a:t>
            </a:r>
            <a:endParaRPr lang="tr-TR">
              <a:solidFill>
                <a:schemeClr val="bg1"/>
              </a:solidFill>
            </a:endParaRPr>
          </a:p>
        </p:txBody>
      </p:sp>
      <p:sp>
        <p:nvSpPr>
          <p:cNvPr id="3" name="İçerik Yer Tutucusu 2">
            <a:extLst>
              <a:ext uri="{FF2B5EF4-FFF2-40B4-BE49-F238E27FC236}">
                <a16:creationId xmlns:a16="http://schemas.microsoft.com/office/drawing/2014/main" id="{B232B2D3-F929-BA47-97FF-88F2D7A12F92}"/>
              </a:ext>
            </a:extLst>
          </p:cNvPr>
          <p:cNvSpPr>
            <a:spLocks noGrp="1"/>
          </p:cNvSpPr>
          <p:nvPr>
            <p:ph idx="1"/>
          </p:nvPr>
        </p:nvSpPr>
        <p:spPr/>
        <p:txBody>
          <a:bodyPr/>
          <a:lstStyle/>
          <a:p>
            <a:r>
              <a:rPr lang="en-US">
                <a:solidFill>
                  <a:schemeClr val="bg1"/>
                </a:solidFill>
              </a:rPr>
              <a:t>Created and improved by </a:t>
            </a:r>
            <a:r>
              <a:rPr lang="en-US">
                <a:solidFill>
                  <a:srgbClr val="FFFF00"/>
                </a:solidFill>
              </a:rPr>
              <a:t>Royal Colleague of Physicians and Surgeons of Canada</a:t>
            </a:r>
            <a:endParaRPr lang="tr-TR">
              <a:solidFill>
                <a:srgbClr val="FFFF00"/>
              </a:solidFill>
            </a:endParaRPr>
          </a:p>
          <a:p>
            <a:r>
              <a:rPr lang="en-US" err="1">
                <a:solidFill>
                  <a:schemeClr val="bg1"/>
                </a:solidFill>
              </a:rPr>
              <a:t>CanMEDS</a:t>
            </a:r>
            <a:r>
              <a:rPr lang="en-US">
                <a:solidFill>
                  <a:schemeClr val="bg1"/>
                </a:solidFill>
              </a:rPr>
              <a:t> is a physician competency framework that identifies and describes the abilities physicians require to effectively meet the health care needs of the people they serve. As the foundation for all Royal College educational standards for specialty education in Canada, </a:t>
            </a:r>
            <a:r>
              <a:rPr lang="en-US">
                <a:solidFill>
                  <a:srgbClr val="FF0000"/>
                </a:solidFill>
              </a:rPr>
              <a:t>the goal of </a:t>
            </a:r>
            <a:r>
              <a:rPr lang="en-US" err="1">
                <a:solidFill>
                  <a:srgbClr val="FF0000"/>
                </a:solidFill>
              </a:rPr>
              <a:t>CanMEDS</a:t>
            </a:r>
            <a:r>
              <a:rPr lang="en-US">
                <a:solidFill>
                  <a:srgbClr val="FF0000"/>
                </a:solidFill>
              </a:rPr>
              <a:t> is to improve patient care by enhancing physician training.</a:t>
            </a:r>
            <a:endParaRPr lang="tr-TR">
              <a:solidFill>
                <a:srgbClr val="FF0000"/>
              </a:solidFill>
            </a:endParaRPr>
          </a:p>
          <a:p>
            <a:endParaRPr lang="tr-TR">
              <a:solidFill>
                <a:schemeClr val="bg1"/>
              </a:solidFill>
            </a:endParaRPr>
          </a:p>
        </p:txBody>
      </p:sp>
    </p:spTree>
    <p:extLst>
      <p:ext uri="{BB962C8B-B14F-4D97-AF65-F5344CB8AC3E}">
        <p14:creationId xmlns:p14="http://schemas.microsoft.com/office/powerpoint/2010/main" val="2407453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7A50245-FEB9-594C-8ECD-4F376ED9EF51}"/>
              </a:ext>
            </a:extLst>
          </p:cNvPr>
          <p:cNvSpPr>
            <a:spLocks noGrp="1"/>
          </p:cNvSpPr>
          <p:nvPr>
            <p:ph type="title"/>
          </p:nvPr>
        </p:nvSpPr>
        <p:spPr/>
        <p:txBody>
          <a:bodyPr/>
          <a:lstStyle/>
          <a:p>
            <a:r>
              <a:rPr lang="tr-TR" err="1">
                <a:solidFill>
                  <a:schemeClr val="bg1"/>
                </a:solidFill>
              </a:rPr>
              <a:t>CanMEDS</a:t>
            </a:r>
            <a:endParaRPr lang="tr-TR"/>
          </a:p>
        </p:txBody>
      </p:sp>
      <p:sp>
        <p:nvSpPr>
          <p:cNvPr id="3" name="İçerik Yer Tutucusu 2">
            <a:extLst>
              <a:ext uri="{FF2B5EF4-FFF2-40B4-BE49-F238E27FC236}">
                <a16:creationId xmlns:a16="http://schemas.microsoft.com/office/drawing/2014/main" id="{54258090-7879-5644-A3E8-039C6EE743FA}"/>
              </a:ext>
            </a:extLst>
          </p:cNvPr>
          <p:cNvSpPr>
            <a:spLocks noGrp="1"/>
          </p:cNvSpPr>
          <p:nvPr>
            <p:ph idx="1"/>
          </p:nvPr>
        </p:nvSpPr>
        <p:spPr/>
        <p:txBody>
          <a:bodyPr/>
          <a:lstStyle/>
          <a:p>
            <a:r>
              <a:rPr lang="en-US">
                <a:solidFill>
                  <a:schemeClr val="bg1"/>
                </a:solidFill>
              </a:rPr>
              <a:t>The purpose of the </a:t>
            </a:r>
            <a:r>
              <a:rPr lang="en-US" err="1">
                <a:solidFill>
                  <a:schemeClr val="bg1"/>
                </a:solidFill>
              </a:rPr>
              <a:t>CanMEDS</a:t>
            </a:r>
            <a:r>
              <a:rPr lang="en-US">
                <a:solidFill>
                  <a:schemeClr val="bg1"/>
                </a:solidFill>
              </a:rPr>
              <a:t> Framework update is to ensure advances in medicine and technology as well as changes in societal needs are considered in the educational framework. Maintaining the framework is a responsibility shared by the national accrediting and certifying bodies, together with the </a:t>
            </a:r>
            <a:r>
              <a:rPr lang="en-US">
                <a:solidFill>
                  <a:srgbClr val="FF0000"/>
                </a:solidFill>
              </a:rPr>
              <a:t>medical schools </a:t>
            </a:r>
            <a:r>
              <a:rPr lang="en-US">
                <a:solidFill>
                  <a:schemeClr val="bg1"/>
                </a:solidFill>
              </a:rPr>
              <a:t>and with input from the broader community of health professionals and the public. Its focus is on articulating a comprehensive definition of the competencies needed for medical education and practice. </a:t>
            </a:r>
            <a:endParaRPr lang="tr-TR">
              <a:solidFill>
                <a:schemeClr val="bg1"/>
              </a:solidFill>
            </a:endParaRPr>
          </a:p>
          <a:p>
            <a:endParaRPr lang="tr-TR"/>
          </a:p>
        </p:txBody>
      </p:sp>
    </p:spTree>
    <p:extLst>
      <p:ext uri="{BB962C8B-B14F-4D97-AF65-F5344CB8AC3E}">
        <p14:creationId xmlns:p14="http://schemas.microsoft.com/office/powerpoint/2010/main" val="3375102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74842CC-B7C9-6E44-A30C-FC3E12104F63}"/>
              </a:ext>
            </a:extLst>
          </p:cNvPr>
          <p:cNvSpPr>
            <a:spLocks noGrp="1"/>
          </p:cNvSpPr>
          <p:nvPr>
            <p:ph type="title"/>
          </p:nvPr>
        </p:nvSpPr>
        <p:spPr/>
        <p:txBody>
          <a:bodyPr/>
          <a:lstStyle/>
          <a:p>
            <a:r>
              <a:rPr lang="tr-TR" err="1">
                <a:solidFill>
                  <a:schemeClr val="bg1"/>
                </a:solidFill>
              </a:rPr>
              <a:t>CanMEDS</a:t>
            </a:r>
            <a:r>
              <a:rPr lang="tr-TR">
                <a:solidFill>
                  <a:schemeClr val="bg1"/>
                </a:solidFill>
              </a:rPr>
              <a:t> </a:t>
            </a:r>
            <a:r>
              <a:rPr lang="tr-TR" err="1">
                <a:solidFill>
                  <a:schemeClr val="bg1"/>
                </a:solidFill>
              </a:rPr>
              <a:t>Pros</a:t>
            </a:r>
            <a:endParaRPr lang="tr-TR"/>
          </a:p>
        </p:txBody>
      </p:sp>
      <p:sp>
        <p:nvSpPr>
          <p:cNvPr id="3" name="İçerik Yer Tutucusu 2">
            <a:extLst>
              <a:ext uri="{FF2B5EF4-FFF2-40B4-BE49-F238E27FC236}">
                <a16:creationId xmlns:a16="http://schemas.microsoft.com/office/drawing/2014/main" id="{750E1959-9A5C-4240-AC8E-099BE3FC15AC}"/>
              </a:ext>
            </a:extLst>
          </p:cNvPr>
          <p:cNvSpPr>
            <a:spLocks noGrp="1"/>
          </p:cNvSpPr>
          <p:nvPr>
            <p:ph idx="1"/>
          </p:nvPr>
        </p:nvSpPr>
        <p:spPr/>
        <p:txBody>
          <a:bodyPr/>
          <a:lstStyle/>
          <a:p>
            <a:r>
              <a:rPr lang="en-US" err="1">
                <a:solidFill>
                  <a:schemeClr val="bg1"/>
                </a:solidFill>
              </a:rPr>
              <a:t>CanMEDS</a:t>
            </a:r>
            <a:r>
              <a:rPr lang="en-US">
                <a:solidFill>
                  <a:schemeClr val="bg1"/>
                </a:solidFill>
              </a:rPr>
              <a:t> articulates a comprehensive definition of the abilities needed for all domains of medical practice. These abilities are grouped thematically under seven roles: </a:t>
            </a:r>
          </a:p>
          <a:p>
            <a:pPr lvl="1"/>
            <a:r>
              <a:rPr lang="en-US">
                <a:solidFill>
                  <a:schemeClr val="bg1"/>
                </a:solidFill>
              </a:rPr>
              <a:t>Medical Expert, </a:t>
            </a:r>
          </a:p>
          <a:p>
            <a:pPr lvl="1"/>
            <a:r>
              <a:rPr lang="en-US">
                <a:solidFill>
                  <a:schemeClr val="bg1"/>
                </a:solidFill>
              </a:rPr>
              <a:t>Communicator, </a:t>
            </a:r>
          </a:p>
          <a:p>
            <a:pPr lvl="1"/>
            <a:r>
              <a:rPr lang="en-US">
                <a:solidFill>
                  <a:schemeClr val="bg1"/>
                </a:solidFill>
              </a:rPr>
              <a:t>Collaborator, </a:t>
            </a:r>
          </a:p>
          <a:p>
            <a:pPr lvl="1"/>
            <a:r>
              <a:rPr lang="en-US">
                <a:solidFill>
                  <a:schemeClr val="bg1"/>
                </a:solidFill>
              </a:rPr>
              <a:t>Leader, </a:t>
            </a:r>
          </a:p>
          <a:p>
            <a:pPr lvl="1"/>
            <a:r>
              <a:rPr lang="en-US">
                <a:solidFill>
                  <a:schemeClr val="bg1"/>
                </a:solidFill>
              </a:rPr>
              <a:t>Health Advocate, </a:t>
            </a:r>
          </a:p>
          <a:p>
            <a:pPr lvl="1"/>
            <a:r>
              <a:rPr lang="en-US">
                <a:solidFill>
                  <a:schemeClr val="bg1"/>
                </a:solidFill>
              </a:rPr>
              <a:t>Scholar and Professional. </a:t>
            </a:r>
          </a:p>
          <a:p>
            <a:pPr lvl="1"/>
            <a:r>
              <a:rPr lang="en-US">
                <a:solidFill>
                  <a:schemeClr val="bg1"/>
                </a:solidFill>
              </a:rPr>
              <a:t>A competent physician seamlessly integrates the competencies of all seven </a:t>
            </a:r>
            <a:r>
              <a:rPr lang="en-US" err="1">
                <a:solidFill>
                  <a:schemeClr val="bg1"/>
                </a:solidFill>
              </a:rPr>
              <a:t>CanMEDS</a:t>
            </a:r>
            <a:r>
              <a:rPr lang="en-US">
                <a:solidFill>
                  <a:schemeClr val="bg1"/>
                </a:solidFill>
              </a:rPr>
              <a:t> Roles.</a:t>
            </a:r>
            <a:endParaRPr lang="tr-TR">
              <a:solidFill>
                <a:schemeClr val="bg1"/>
              </a:solidFill>
            </a:endParaRPr>
          </a:p>
          <a:p>
            <a:endParaRPr lang="tr-TR"/>
          </a:p>
        </p:txBody>
      </p:sp>
    </p:spTree>
    <p:extLst>
      <p:ext uri="{BB962C8B-B14F-4D97-AF65-F5344CB8AC3E}">
        <p14:creationId xmlns:p14="http://schemas.microsoft.com/office/powerpoint/2010/main" val="2949563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7D699C3-354D-1E40-B599-51C7464B6096}"/>
              </a:ext>
            </a:extLst>
          </p:cNvPr>
          <p:cNvSpPr>
            <a:spLocks noGrp="1"/>
          </p:cNvSpPr>
          <p:nvPr>
            <p:ph type="title"/>
          </p:nvPr>
        </p:nvSpPr>
        <p:spPr/>
        <p:txBody>
          <a:bodyPr/>
          <a:lstStyle/>
          <a:p>
            <a:r>
              <a:rPr lang="tr-TR" err="1">
                <a:solidFill>
                  <a:schemeClr val="bg1"/>
                </a:solidFill>
              </a:rPr>
              <a:t>CanMEDS</a:t>
            </a:r>
            <a:r>
              <a:rPr lang="tr-TR">
                <a:solidFill>
                  <a:schemeClr val="bg1"/>
                </a:solidFill>
              </a:rPr>
              <a:t> </a:t>
            </a:r>
            <a:r>
              <a:rPr lang="tr-TR" err="1">
                <a:solidFill>
                  <a:schemeClr val="bg1"/>
                </a:solidFill>
              </a:rPr>
              <a:t>Cons</a:t>
            </a:r>
            <a:endParaRPr lang="tr-TR"/>
          </a:p>
        </p:txBody>
      </p:sp>
      <p:sp>
        <p:nvSpPr>
          <p:cNvPr id="3" name="İçerik Yer Tutucusu 2">
            <a:extLst>
              <a:ext uri="{FF2B5EF4-FFF2-40B4-BE49-F238E27FC236}">
                <a16:creationId xmlns:a16="http://schemas.microsoft.com/office/drawing/2014/main" id="{07CC5249-4E82-4F47-B84F-57B0024B057F}"/>
              </a:ext>
            </a:extLst>
          </p:cNvPr>
          <p:cNvSpPr>
            <a:spLocks noGrp="1"/>
          </p:cNvSpPr>
          <p:nvPr>
            <p:ph idx="1"/>
          </p:nvPr>
        </p:nvSpPr>
        <p:spPr/>
        <p:txBody>
          <a:bodyPr>
            <a:normAutofit/>
          </a:bodyPr>
          <a:lstStyle/>
          <a:p>
            <a:r>
              <a:rPr lang="tr-TR" err="1">
                <a:solidFill>
                  <a:schemeClr val="bg1"/>
                </a:solidFill>
              </a:rPr>
              <a:t>Should</a:t>
            </a:r>
            <a:r>
              <a:rPr lang="tr-TR">
                <a:solidFill>
                  <a:schemeClr val="bg1"/>
                </a:solidFill>
              </a:rPr>
              <a:t> be </a:t>
            </a:r>
            <a:r>
              <a:rPr lang="tr-TR" err="1">
                <a:solidFill>
                  <a:schemeClr val="bg1"/>
                </a:solidFill>
              </a:rPr>
              <a:t>integreted</a:t>
            </a:r>
            <a:r>
              <a:rPr lang="tr-TR">
                <a:solidFill>
                  <a:schemeClr val="bg1"/>
                </a:solidFill>
              </a:rPr>
              <a:t> </a:t>
            </a:r>
            <a:r>
              <a:rPr lang="tr-TR" err="1">
                <a:solidFill>
                  <a:schemeClr val="bg1"/>
                </a:solidFill>
              </a:rPr>
              <a:t>into</a:t>
            </a:r>
            <a:r>
              <a:rPr lang="tr-TR">
                <a:solidFill>
                  <a:schemeClr val="bg1"/>
                </a:solidFill>
              </a:rPr>
              <a:t> </a:t>
            </a:r>
            <a:r>
              <a:rPr lang="tr-TR" err="1">
                <a:solidFill>
                  <a:schemeClr val="bg1"/>
                </a:solidFill>
              </a:rPr>
              <a:t>graduate</a:t>
            </a:r>
            <a:r>
              <a:rPr lang="tr-TR">
                <a:solidFill>
                  <a:schemeClr val="bg1"/>
                </a:solidFill>
              </a:rPr>
              <a:t> </a:t>
            </a:r>
            <a:r>
              <a:rPr lang="tr-TR" err="1">
                <a:solidFill>
                  <a:schemeClr val="bg1"/>
                </a:solidFill>
              </a:rPr>
              <a:t>training</a:t>
            </a:r>
            <a:r>
              <a:rPr lang="tr-TR">
                <a:solidFill>
                  <a:schemeClr val="bg1"/>
                </a:solidFill>
              </a:rPr>
              <a:t> (</a:t>
            </a:r>
            <a:r>
              <a:rPr lang="tr-TR" err="1">
                <a:solidFill>
                  <a:schemeClr val="bg1"/>
                </a:solidFill>
              </a:rPr>
              <a:t>medical</a:t>
            </a:r>
            <a:r>
              <a:rPr lang="tr-TR">
                <a:solidFill>
                  <a:schemeClr val="bg1"/>
                </a:solidFill>
              </a:rPr>
              <a:t> </a:t>
            </a:r>
            <a:r>
              <a:rPr lang="tr-TR" err="1">
                <a:solidFill>
                  <a:schemeClr val="bg1"/>
                </a:solidFill>
              </a:rPr>
              <a:t>schools</a:t>
            </a:r>
            <a:r>
              <a:rPr lang="tr-TR">
                <a:solidFill>
                  <a:schemeClr val="bg1"/>
                </a:solidFill>
              </a:rPr>
              <a:t>)</a:t>
            </a:r>
          </a:p>
          <a:p>
            <a:pPr lvl="1"/>
            <a:r>
              <a:rPr lang="tr-TR">
                <a:solidFill>
                  <a:schemeClr val="bg1"/>
                </a:solidFill>
              </a:rPr>
              <a:t>Data in UEMS </a:t>
            </a:r>
            <a:r>
              <a:rPr lang="tr-TR" err="1">
                <a:solidFill>
                  <a:schemeClr val="bg1"/>
                </a:solidFill>
              </a:rPr>
              <a:t>countries</a:t>
            </a:r>
            <a:r>
              <a:rPr lang="tr-TR">
                <a:solidFill>
                  <a:schemeClr val="bg1"/>
                </a:solidFill>
              </a:rPr>
              <a:t> </a:t>
            </a:r>
            <a:r>
              <a:rPr lang="tr-TR" err="1">
                <a:solidFill>
                  <a:schemeClr val="bg1"/>
                </a:solidFill>
              </a:rPr>
              <a:t>regarding</a:t>
            </a:r>
            <a:r>
              <a:rPr lang="tr-TR">
                <a:solidFill>
                  <a:schemeClr val="bg1"/>
                </a:solidFill>
              </a:rPr>
              <a:t> </a:t>
            </a:r>
            <a:r>
              <a:rPr lang="tr-TR" err="1">
                <a:solidFill>
                  <a:schemeClr val="bg1"/>
                </a:solidFill>
              </a:rPr>
              <a:t>graduate</a:t>
            </a:r>
            <a:r>
              <a:rPr lang="tr-TR">
                <a:solidFill>
                  <a:schemeClr val="bg1"/>
                </a:solidFill>
              </a:rPr>
              <a:t> </a:t>
            </a:r>
            <a:r>
              <a:rPr lang="tr-TR" err="1">
                <a:solidFill>
                  <a:schemeClr val="bg1"/>
                </a:solidFill>
              </a:rPr>
              <a:t>education</a:t>
            </a:r>
            <a:r>
              <a:rPr lang="tr-TR">
                <a:solidFill>
                  <a:schemeClr val="bg1"/>
                </a:solidFill>
              </a:rPr>
              <a:t>?</a:t>
            </a:r>
          </a:p>
          <a:p>
            <a:r>
              <a:rPr lang="tr-TR" err="1">
                <a:solidFill>
                  <a:schemeClr val="bg1"/>
                </a:solidFill>
              </a:rPr>
              <a:t>Situation</a:t>
            </a:r>
            <a:r>
              <a:rPr lang="tr-TR">
                <a:solidFill>
                  <a:schemeClr val="bg1"/>
                </a:solidFill>
              </a:rPr>
              <a:t> of </a:t>
            </a:r>
            <a:r>
              <a:rPr lang="tr-TR" err="1">
                <a:solidFill>
                  <a:schemeClr val="bg1"/>
                </a:solidFill>
              </a:rPr>
              <a:t>Senior</a:t>
            </a:r>
            <a:r>
              <a:rPr lang="tr-TR">
                <a:solidFill>
                  <a:schemeClr val="bg1"/>
                </a:solidFill>
              </a:rPr>
              <a:t> </a:t>
            </a:r>
            <a:r>
              <a:rPr lang="tr-TR" err="1">
                <a:solidFill>
                  <a:schemeClr val="bg1"/>
                </a:solidFill>
              </a:rPr>
              <a:t>collegues</a:t>
            </a:r>
            <a:r>
              <a:rPr lang="tr-TR">
                <a:solidFill>
                  <a:schemeClr val="bg1"/>
                </a:solidFill>
              </a:rPr>
              <a:t>, </a:t>
            </a:r>
            <a:r>
              <a:rPr lang="tr-TR" err="1">
                <a:solidFill>
                  <a:schemeClr val="bg1"/>
                </a:solidFill>
              </a:rPr>
              <a:t>old</a:t>
            </a:r>
            <a:r>
              <a:rPr lang="tr-TR">
                <a:solidFill>
                  <a:schemeClr val="bg1"/>
                </a:solidFill>
              </a:rPr>
              <a:t> </a:t>
            </a:r>
            <a:r>
              <a:rPr lang="tr-TR" err="1">
                <a:solidFill>
                  <a:schemeClr val="bg1"/>
                </a:solidFill>
              </a:rPr>
              <a:t>alumni</a:t>
            </a:r>
            <a:r>
              <a:rPr lang="tr-TR">
                <a:solidFill>
                  <a:schemeClr val="bg1"/>
                </a:solidFill>
              </a:rPr>
              <a:t>?</a:t>
            </a:r>
          </a:p>
          <a:p>
            <a:r>
              <a:rPr lang="tr-TR" err="1">
                <a:solidFill>
                  <a:schemeClr val="bg1"/>
                </a:solidFill>
              </a:rPr>
              <a:t>Broad</a:t>
            </a:r>
            <a:r>
              <a:rPr lang="tr-TR">
                <a:solidFill>
                  <a:schemeClr val="bg1"/>
                </a:solidFill>
              </a:rPr>
              <a:t> </a:t>
            </a:r>
            <a:r>
              <a:rPr lang="tr-TR" err="1">
                <a:solidFill>
                  <a:schemeClr val="bg1"/>
                </a:solidFill>
              </a:rPr>
              <a:t>universal</a:t>
            </a:r>
            <a:r>
              <a:rPr lang="tr-TR">
                <a:solidFill>
                  <a:schemeClr val="bg1"/>
                </a:solidFill>
              </a:rPr>
              <a:t> </a:t>
            </a:r>
            <a:r>
              <a:rPr lang="tr-TR" err="1">
                <a:solidFill>
                  <a:schemeClr val="bg1"/>
                </a:solidFill>
              </a:rPr>
              <a:t>roles</a:t>
            </a:r>
            <a:r>
              <a:rPr lang="tr-TR">
                <a:solidFill>
                  <a:schemeClr val="bg1"/>
                </a:solidFill>
              </a:rPr>
              <a:t> as </a:t>
            </a:r>
            <a:r>
              <a:rPr lang="tr-TR" err="1">
                <a:solidFill>
                  <a:schemeClr val="bg1"/>
                </a:solidFill>
              </a:rPr>
              <a:t>well</a:t>
            </a:r>
            <a:r>
              <a:rPr lang="tr-TR">
                <a:solidFill>
                  <a:schemeClr val="bg1"/>
                </a:solidFill>
              </a:rPr>
              <a:t> as </a:t>
            </a:r>
            <a:r>
              <a:rPr lang="tr-TR" err="1">
                <a:solidFill>
                  <a:schemeClr val="bg1"/>
                </a:solidFill>
              </a:rPr>
              <a:t>local</a:t>
            </a:r>
            <a:r>
              <a:rPr lang="tr-TR">
                <a:solidFill>
                  <a:schemeClr val="bg1"/>
                </a:solidFill>
              </a:rPr>
              <a:t> </a:t>
            </a:r>
            <a:r>
              <a:rPr lang="tr-TR" err="1">
                <a:solidFill>
                  <a:schemeClr val="bg1"/>
                </a:solidFill>
              </a:rPr>
              <a:t>important</a:t>
            </a:r>
            <a:r>
              <a:rPr lang="tr-TR">
                <a:solidFill>
                  <a:schemeClr val="bg1"/>
                </a:solidFill>
              </a:rPr>
              <a:t> </a:t>
            </a:r>
            <a:r>
              <a:rPr lang="tr-TR" err="1">
                <a:solidFill>
                  <a:schemeClr val="bg1"/>
                </a:solidFill>
              </a:rPr>
              <a:t>subjects</a:t>
            </a:r>
            <a:r>
              <a:rPr lang="tr-TR">
                <a:solidFill>
                  <a:schemeClr val="bg1"/>
                </a:solidFill>
              </a:rPr>
              <a:t> as </a:t>
            </a:r>
          </a:p>
          <a:p>
            <a:pPr lvl="1"/>
            <a:r>
              <a:rPr lang="tr-TR" err="1">
                <a:solidFill>
                  <a:srgbClr val="FF0000"/>
                </a:solidFill>
              </a:rPr>
              <a:t>Indigenous</a:t>
            </a:r>
            <a:r>
              <a:rPr lang="tr-TR">
                <a:solidFill>
                  <a:srgbClr val="FF0000"/>
                </a:solidFill>
              </a:rPr>
              <a:t> </a:t>
            </a:r>
            <a:r>
              <a:rPr lang="tr-TR" err="1">
                <a:solidFill>
                  <a:srgbClr val="FF0000"/>
                </a:solidFill>
              </a:rPr>
              <a:t>health</a:t>
            </a:r>
            <a:r>
              <a:rPr lang="tr-TR">
                <a:solidFill>
                  <a:schemeClr val="bg1"/>
                </a:solidFill>
              </a:rPr>
              <a:t>, anti-</a:t>
            </a:r>
            <a:r>
              <a:rPr lang="tr-TR" err="1">
                <a:solidFill>
                  <a:schemeClr val="bg1"/>
                </a:solidFill>
              </a:rPr>
              <a:t>racism</a:t>
            </a:r>
            <a:r>
              <a:rPr lang="tr-TR">
                <a:solidFill>
                  <a:schemeClr val="bg1"/>
                </a:solidFill>
              </a:rPr>
              <a:t> </a:t>
            </a:r>
            <a:r>
              <a:rPr lang="tr-TR" err="1">
                <a:solidFill>
                  <a:schemeClr val="bg1"/>
                </a:solidFill>
              </a:rPr>
              <a:t>and</a:t>
            </a:r>
            <a:r>
              <a:rPr lang="tr-TR">
                <a:solidFill>
                  <a:schemeClr val="bg1"/>
                </a:solidFill>
              </a:rPr>
              <a:t> EDI</a:t>
            </a:r>
          </a:p>
          <a:p>
            <a:pPr lvl="1"/>
            <a:r>
              <a:rPr lang="tr-TR" err="1">
                <a:solidFill>
                  <a:schemeClr val="bg1"/>
                </a:solidFill>
              </a:rPr>
              <a:t>Health</a:t>
            </a:r>
            <a:r>
              <a:rPr lang="tr-TR">
                <a:solidFill>
                  <a:schemeClr val="bg1"/>
                </a:solidFill>
              </a:rPr>
              <a:t> </a:t>
            </a:r>
            <a:r>
              <a:rPr lang="tr-TR" err="1">
                <a:solidFill>
                  <a:schemeClr val="bg1"/>
                </a:solidFill>
              </a:rPr>
              <a:t>human</a:t>
            </a:r>
            <a:r>
              <a:rPr lang="tr-TR">
                <a:solidFill>
                  <a:schemeClr val="bg1"/>
                </a:solidFill>
              </a:rPr>
              <a:t> </a:t>
            </a:r>
            <a:r>
              <a:rPr lang="tr-TR" err="1">
                <a:solidFill>
                  <a:schemeClr val="bg1"/>
                </a:solidFill>
              </a:rPr>
              <a:t>resources</a:t>
            </a:r>
            <a:r>
              <a:rPr lang="tr-TR">
                <a:solidFill>
                  <a:schemeClr val="bg1"/>
                </a:solidFill>
              </a:rPr>
              <a:t> </a:t>
            </a:r>
            <a:r>
              <a:rPr lang="tr-TR" err="1">
                <a:solidFill>
                  <a:schemeClr val="bg1"/>
                </a:solidFill>
              </a:rPr>
              <a:t>and</a:t>
            </a:r>
            <a:r>
              <a:rPr lang="tr-TR">
                <a:solidFill>
                  <a:schemeClr val="bg1"/>
                </a:solidFill>
              </a:rPr>
              <a:t> </a:t>
            </a:r>
            <a:r>
              <a:rPr lang="tr-TR" err="1">
                <a:solidFill>
                  <a:schemeClr val="bg1"/>
                </a:solidFill>
              </a:rPr>
              <a:t>workforce</a:t>
            </a:r>
            <a:r>
              <a:rPr lang="tr-TR">
                <a:solidFill>
                  <a:schemeClr val="bg1"/>
                </a:solidFill>
              </a:rPr>
              <a:t> </a:t>
            </a:r>
            <a:r>
              <a:rPr lang="tr-TR" err="1">
                <a:solidFill>
                  <a:schemeClr val="bg1"/>
                </a:solidFill>
              </a:rPr>
              <a:t>well-being</a:t>
            </a:r>
            <a:r>
              <a:rPr lang="tr-TR">
                <a:solidFill>
                  <a:schemeClr val="bg1"/>
                </a:solidFill>
              </a:rPr>
              <a:t> </a:t>
            </a:r>
          </a:p>
          <a:p>
            <a:pPr lvl="1"/>
            <a:r>
              <a:rPr lang="tr-TR" err="1">
                <a:solidFill>
                  <a:schemeClr val="bg1"/>
                </a:solidFill>
              </a:rPr>
              <a:t>Planetary</a:t>
            </a:r>
            <a:r>
              <a:rPr lang="tr-TR">
                <a:solidFill>
                  <a:schemeClr val="bg1"/>
                </a:solidFill>
              </a:rPr>
              <a:t> </a:t>
            </a:r>
            <a:r>
              <a:rPr lang="tr-TR" err="1">
                <a:solidFill>
                  <a:schemeClr val="bg1"/>
                </a:solidFill>
              </a:rPr>
              <a:t>health</a:t>
            </a:r>
            <a:r>
              <a:rPr lang="tr-TR">
                <a:solidFill>
                  <a:schemeClr val="bg1"/>
                </a:solidFill>
              </a:rPr>
              <a:t> </a:t>
            </a:r>
            <a:r>
              <a:rPr lang="tr-TR" err="1">
                <a:solidFill>
                  <a:schemeClr val="bg1"/>
                </a:solidFill>
              </a:rPr>
              <a:t>and</a:t>
            </a:r>
            <a:r>
              <a:rPr lang="tr-TR">
                <a:solidFill>
                  <a:schemeClr val="bg1"/>
                </a:solidFill>
              </a:rPr>
              <a:t> </a:t>
            </a:r>
            <a:r>
              <a:rPr lang="tr-TR" err="1">
                <a:solidFill>
                  <a:schemeClr val="bg1"/>
                </a:solidFill>
              </a:rPr>
              <a:t>sustainable</a:t>
            </a:r>
            <a:r>
              <a:rPr lang="tr-TR">
                <a:solidFill>
                  <a:schemeClr val="bg1"/>
                </a:solidFill>
              </a:rPr>
              <a:t> </a:t>
            </a:r>
            <a:r>
              <a:rPr lang="tr-TR" err="1">
                <a:solidFill>
                  <a:schemeClr val="bg1"/>
                </a:solidFill>
              </a:rPr>
              <a:t>health</a:t>
            </a:r>
            <a:r>
              <a:rPr lang="tr-TR">
                <a:solidFill>
                  <a:schemeClr val="bg1"/>
                </a:solidFill>
              </a:rPr>
              <a:t> </a:t>
            </a:r>
            <a:r>
              <a:rPr lang="tr-TR" err="1">
                <a:solidFill>
                  <a:schemeClr val="bg1"/>
                </a:solidFill>
              </a:rPr>
              <a:t>care</a:t>
            </a:r>
            <a:endParaRPr lang="tr-TR">
              <a:solidFill>
                <a:schemeClr val="bg1"/>
              </a:solidFill>
            </a:endParaRPr>
          </a:p>
          <a:p>
            <a:pPr lvl="1"/>
            <a:r>
              <a:rPr lang="en-US">
                <a:solidFill>
                  <a:schemeClr val="bg1"/>
                </a:solidFill>
              </a:rPr>
              <a:t>Artificial intelligence</a:t>
            </a:r>
            <a:endParaRPr lang="tr-TR" sz="2000">
              <a:solidFill>
                <a:schemeClr val="bg1"/>
              </a:solidFill>
            </a:endParaRPr>
          </a:p>
          <a:p>
            <a:pPr lvl="1"/>
            <a:r>
              <a:rPr lang="en-US">
                <a:solidFill>
                  <a:schemeClr val="bg1"/>
                </a:solidFill>
              </a:rPr>
              <a:t>Virtual care</a:t>
            </a:r>
            <a:endParaRPr lang="tr-TR">
              <a:solidFill>
                <a:schemeClr val="bg1"/>
              </a:solidFill>
            </a:endParaRPr>
          </a:p>
          <a:p>
            <a:pPr lvl="1"/>
            <a:r>
              <a:rPr lang="en-US">
                <a:solidFill>
                  <a:schemeClr val="bg1"/>
                </a:solidFill>
              </a:rPr>
              <a:t>COVID-19 advocacy</a:t>
            </a:r>
            <a:endParaRPr lang="tr-TR">
              <a:solidFill>
                <a:schemeClr val="bg1"/>
              </a:solidFill>
            </a:endParaRPr>
          </a:p>
          <a:p>
            <a:pPr lvl="1"/>
            <a:endParaRPr lang="tr-TR">
              <a:solidFill>
                <a:schemeClr val="bg1"/>
              </a:solidFill>
            </a:endParaRPr>
          </a:p>
          <a:p>
            <a:pPr lvl="1"/>
            <a:endParaRPr lang="tr-TR">
              <a:solidFill>
                <a:schemeClr val="bg1"/>
              </a:solidFill>
            </a:endParaRPr>
          </a:p>
        </p:txBody>
      </p:sp>
    </p:spTree>
    <p:extLst>
      <p:ext uri="{BB962C8B-B14F-4D97-AF65-F5344CB8AC3E}">
        <p14:creationId xmlns:p14="http://schemas.microsoft.com/office/powerpoint/2010/main" val="655077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4EB0182-ABDC-AA43-9F73-3356BA4204BE}"/>
              </a:ext>
            </a:extLst>
          </p:cNvPr>
          <p:cNvSpPr>
            <a:spLocks noGrp="1"/>
          </p:cNvSpPr>
          <p:nvPr>
            <p:ph type="title"/>
          </p:nvPr>
        </p:nvSpPr>
        <p:spPr/>
        <p:txBody>
          <a:bodyPr/>
          <a:lstStyle/>
          <a:p>
            <a:r>
              <a:rPr lang="tr-TR" err="1">
                <a:solidFill>
                  <a:schemeClr val="bg1"/>
                </a:solidFill>
              </a:rPr>
              <a:t>Sub</a:t>
            </a:r>
            <a:r>
              <a:rPr lang="tr-TR">
                <a:solidFill>
                  <a:schemeClr val="bg1"/>
                </a:solidFill>
              </a:rPr>
              <a:t>-WG on </a:t>
            </a:r>
            <a:r>
              <a:rPr lang="tr-TR" err="1">
                <a:solidFill>
                  <a:schemeClr val="bg1"/>
                </a:solidFill>
              </a:rPr>
              <a:t>Non</a:t>
            </a:r>
            <a:r>
              <a:rPr lang="tr-TR">
                <a:solidFill>
                  <a:schemeClr val="bg1"/>
                </a:solidFill>
              </a:rPr>
              <a:t>-Professional general PGT </a:t>
            </a:r>
            <a:r>
              <a:rPr lang="tr-TR" err="1">
                <a:solidFill>
                  <a:schemeClr val="bg1"/>
                </a:solidFill>
              </a:rPr>
              <a:t>requirements</a:t>
            </a:r>
            <a:r>
              <a:rPr lang="tr-TR">
                <a:solidFill>
                  <a:schemeClr val="bg1"/>
                </a:solidFill>
              </a:rPr>
              <a:t>, </a:t>
            </a:r>
            <a:r>
              <a:rPr lang="tr-TR" err="1">
                <a:solidFill>
                  <a:schemeClr val="bg1"/>
                </a:solidFill>
              </a:rPr>
              <a:t>nPGPGMTRs</a:t>
            </a:r>
            <a:endParaRPr lang="tr-TR">
              <a:solidFill>
                <a:schemeClr val="bg1"/>
              </a:solidFill>
            </a:endParaRPr>
          </a:p>
        </p:txBody>
      </p:sp>
      <p:sp>
        <p:nvSpPr>
          <p:cNvPr id="3" name="İçerik Yer Tutucusu 2">
            <a:extLst>
              <a:ext uri="{FF2B5EF4-FFF2-40B4-BE49-F238E27FC236}">
                <a16:creationId xmlns:a16="http://schemas.microsoft.com/office/drawing/2014/main" id="{4D77FBAB-1409-0D44-9E1A-4F607AAA1ACB}"/>
              </a:ext>
            </a:extLst>
          </p:cNvPr>
          <p:cNvSpPr>
            <a:spLocks noGrp="1"/>
          </p:cNvSpPr>
          <p:nvPr>
            <p:ph idx="1"/>
          </p:nvPr>
        </p:nvSpPr>
        <p:spPr/>
        <p:txBody>
          <a:bodyPr/>
          <a:lstStyle/>
          <a:p>
            <a:r>
              <a:rPr lang="en-US">
                <a:solidFill>
                  <a:schemeClr val="bg1"/>
                </a:solidFill>
              </a:rPr>
              <a:t>The goal of the sub WG will be discussing the Dangers and opportunities about emerging challenging subjects for specialists, all doctors, health care workers, patients, people and health systems.</a:t>
            </a:r>
            <a:endParaRPr lang="tr-TR">
              <a:solidFill>
                <a:schemeClr val="bg1"/>
              </a:solidFill>
            </a:endParaRPr>
          </a:p>
          <a:p>
            <a:r>
              <a:rPr lang="en-US">
                <a:solidFill>
                  <a:schemeClr val="bg1"/>
                </a:solidFill>
              </a:rPr>
              <a:t>Create UEMS position papers which will be integrated to the PGT continuum, as well as the training of all specialists by means of CME/CPD activities.</a:t>
            </a:r>
            <a:endParaRPr lang="tr-TR">
              <a:solidFill>
                <a:schemeClr val="bg1"/>
              </a:solidFill>
            </a:endParaRPr>
          </a:p>
          <a:p>
            <a:r>
              <a:rPr lang="en-US" b="1">
                <a:solidFill>
                  <a:schemeClr val="bg1"/>
                </a:solidFill>
              </a:rPr>
              <a:t> </a:t>
            </a:r>
            <a:r>
              <a:rPr lang="en-US">
                <a:solidFill>
                  <a:schemeClr val="bg1"/>
                </a:solidFill>
              </a:rPr>
              <a:t>Subjects </a:t>
            </a:r>
            <a:r>
              <a:rPr lang="en-US" err="1">
                <a:solidFill>
                  <a:schemeClr val="bg1"/>
                </a:solidFill>
              </a:rPr>
              <a:t>parellel</a:t>
            </a:r>
            <a:r>
              <a:rPr lang="en-US">
                <a:solidFill>
                  <a:schemeClr val="bg1"/>
                </a:solidFill>
              </a:rPr>
              <a:t> to </a:t>
            </a:r>
            <a:r>
              <a:rPr lang="en-US" err="1">
                <a:solidFill>
                  <a:schemeClr val="bg1"/>
                </a:solidFill>
              </a:rPr>
              <a:t>CanMEDS</a:t>
            </a:r>
            <a:r>
              <a:rPr lang="en-US">
                <a:solidFill>
                  <a:schemeClr val="bg1"/>
                </a:solidFill>
              </a:rPr>
              <a:t>, but unique to UEMS priorities subjects</a:t>
            </a:r>
            <a:endParaRPr lang="tr-TR">
              <a:solidFill>
                <a:schemeClr val="bg1"/>
              </a:solidFill>
            </a:endParaRPr>
          </a:p>
          <a:p>
            <a:endParaRPr lang="tr-TR"/>
          </a:p>
        </p:txBody>
      </p:sp>
    </p:spTree>
    <p:extLst>
      <p:ext uri="{BB962C8B-B14F-4D97-AF65-F5344CB8AC3E}">
        <p14:creationId xmlns:p14="http://schemas.microsoft.com/office/powerpoint/2010/main" val="200206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4B31117-6A56-1246-9732-430193172B8F}"/>
              </a:ext>
            </a:extLst>
          </p:cNvPr>
          <p:cNvSpPr>
            <a:spLocks noGrp="1"/>
          </p:cNvSpPr>
          <p:nvPr>
            <p:ph type="title"/>
          </p:nvPr>
        </p:nvSpPr>
        <p:spPr/>
        <p:txBody>
          <a:bodyPr/>
          <a:lstStyle/>
          <a:p>
            <a:r>
              <a:rPr lang="tr-TR" err="1">
                <a:solidFill>
                  <a:schemeClr val="bg1"/>
                </a:solidFill>
              </a:rPr>
              <a:t>Proposed</a:t>
            </a:r>
            <a:r>
              <a:rPr lang="tr-TR">
                <a:solidFill>
                  <a:schemeClr val="bg1"/>
                </a:solidFill>
              </a:rPr>
              <a:t> </a:t>
            </a:r>
            <a:r>
              <a:rPr lang="tr-TR" err="1">
                <a:solidFill>
                  <a:schemeClr val="bg1"/>
                </a:solidFill>
              </a:rPr>
              <a:t>subjects</a:t>
            </a:r>
            <a:r>
              <a:rPr lang="tr-TR">
                <a:solidFill>
                  <a:schemeClr val="bg1"/>
                </a:solidFill>
              </a:rPr>
              <a:t> </a:t>
            </a:r>
            <a:r>
              <a:rPr lang="tr-TR" err="1">
                <a:solidFill>
                  <a:schemeClr val="bg1"/>
                </a:solidFill>
              </a:rPr>
              <a:t>for</a:t>
            </a:r>
            <a:r>
              <a:rPr lang="tr-TR">
                <a:solidFill>
                  <a:schemeClr val="bg1"/>
                </a:solidFill>
              </a:rPr>
              <a:t> </a:t>
            </a:r>
            <a:r>
              <a:rPr lang="tr-TR" err="1">
                <a:solidFill>
                  <a:schemeClr val="bg1"/>
                </a:solidFill>
              </a:rPr>
              <a:t>nPPGMTR</a:t>
            </a:r>
            <a:r>
              <a:rPr lang="tr-TR">
                <a:solidFill>
                  <a:schemeClr val="bg1"/>
                </a:solidFill>
              </a:rPr>
              <a:t> WG</a:t>
            </a:r>
            <a:br>
              <a:rPr lang="tr-TR">
                <a:solidFill>
                  <a:schemeClr val="bg1"/>
                </a:solidFill>
              </a:rPr>
            </a:br>
            <a:r>
              <a:rPr lang="tr-TR" err="1">
                <a:solidFill>
                  <a:schemeClr val="bg1"/>
                </a:solidFill>
              </a:rPr>
              <a:t>Related</a:t>
            </a:r>
            <a:r>
              <a:rPr lang="tr-TR">
                <a:solidFill>
                  <a:schemeClr val="bg1"/>
                </a:solidFill>
              </a:rPr>
              <a:t> </a:t>
            </a:r>
            <a:r>
              <a:rPr lang="tr-TR" err="1">
                <a:solidFill>
                  <a:schemeClr val="bg1"/>
                </a:solidFill>
              </a:rPr>
              <a:t>with</a:t>
            </a:r>
            <a:r>
              <a:rPr lang="tr-TR">
                <a:solidFill>
                  <a:schemeClr val="bg1"/>
                </a:solidFill>
              </a:rPr>
              <a:t> </a:t>
            </a:r>
            <a:r>
              <a:rPr lang="tr-TR" err="1">
                <a:solidFill>
                  <a:schemeClr val="bg1"/>
                </a:solidFill>
              </a:rPr>
              <a:t>the</a:t>
            </a:r>
            <a:r>
              <a:rPr lang="tr-TR">
                <a:solidFill>
                  <a:schemeClr val="bg1"/>
                </a:solidFill>
              </a:rPr>
              <a:t> </a:t>
            </a:r>
            <a:r>
              <a:rPr lang="tr-TR" err="1">
                <a:solidFill>
                  <a:schemeClr val="bg1"/>
                </a:solidFill>
              </a:rPr>
              <a:t>challenges</a:t>
            </a:r>
            <a:r>
              <a:rPr lang="tr-TR">
                <a:solidFill>
                  <a:schemeClr val="bg1"/>
                </a:solidFill>
              </a:rPr>
              <a:t> in </a:t>
            </a:r>
            <a:r>
              <a:rPr lang="tr-TR" err="1">
                <a:solidFill>
                  <a:schemeClr val="bg1"/>
                </a:solidFill>
              </a:rPr>
              <a:t>health</a:t>
            </a:r>
            <a:endParaRPr lang="tr-TR">
              <a:solidFill>
                <a:schemeClr val="bg1"/>
              </a:solidFill>
            </a:endParaRPr>
          </a:p>
        </p:txBody>
      </p:sp>
      <p:sp>
        <p:nvSpPr>
          <p:cNvPr id="3" name="İçerik Yer Tutucusu 2">
            <a:extLst>
              <a:ext uri="{FF2B5EF4-FFF2-40B4-BE49-F238E27FC236}">
                <a16:creationId xmlns:a16="http://schemas.microsoft.com/office/drawing/2014/main" id="{ABEB5325-2DF2-FD44-A1B1-3632FAAB0304}"/>
              </a:ext>
            </a:extLst>
          </p:cNvPr>
          <p:cNvSpPr>
            <a:spLocks noGrp="1"/>
          </p:cNvSpPr>
          <p:nvPr>
            <p:ph idx="1"/>
          </p:nvPr>
        </p:nvSpPr>
        <p:spPr/>
        <p:txBody>
          <a:bodyPr>
            <a:normAutofit/>
          </a:bodyPr>
          <a:lstStyle/>
          <a:p>
            <a:r>
              <a:rPr lang="en-US" dirty="0" err="1">
                <a:solidFill>
                  <a:schemeClr val="bg1"/>
                </a:solidFill>
              </a:rPr>
              <a:t>Infodemic</a:t>
            </a:r>
            <a:r>
              <a:rPr lang="en-US" dirty="0">
                <a:solidFill>
                  <a:schemeClr val="bg1"/>
                </a:solidFill>
              </a:rPr>
              <a:t> management </a:t>
            </a:r>
            <a:r>
              <a:rPr lang="en-US" sz="2000" dirty="0">
                <a:solidFill>
                  <a:schemeClr val="bg1"/>
                </a:solidFill>
              </a:rPr>
              <a:t>(misleading, anti-scientific, intentional, deliberative, </a:t>
            </a:r>
            <a:r>
              <a:rPr lang="en-US" sz="2000" dirty="0" err="1">
                <a:solidFill>
                  <a:schemeClr val="bg1"/>
                </a:solidFill>
              </a:rPr>
              <a:t>etc</a:t>
            </a:r>
            <a:r>
              <a:rPr lang="en-US" sz="2000" dirty="0">
                <a:solidFill>
                  <a:schemeClr val="bg1"/>
                </a:solidFill>
              </a:rPr>
              <a:t> information mess, regarding health and medicine, mostly  injected by  not only by social media, but by any means, by individuals, organizations, governments, </a:t>
            </a:r>
            <a:r>
              <a:rPr lang="en-US" sz="2000" dirty="0" err="1">
                <a:solidFill>
                  <a:schemeClr val="bg1"/>
                </a:solidFill>
              </a:rPr>
              <a:t>etc</a:t>
            </a:r>
            <a:r>
              <a:rPr lang="en-US" sz="2000" dirty="0">
                <a:solidFill>
                  <a:schemeClr val="bg1"/>
                </a:solidFill>
              </a:rPr>
              <a:t>)</a:t>
            </a:r>
            <a:endParaRPr lang="tr-TR" sz="2000" dirty="0">
              <a:solidFill>
                <a:schemeClr val="bg1"/>
              </a:solidFill>
            </a:endParaRPr>
          </a:p>
          <a:p>
            <a:r>
              <a:rPr lang="en-US" dirty="0">
                <a:solidFill>
                  <a:schemeClr val="bg1"/>
                </a:solidFill>
              </a:rPr>
              <a:t>Artificial </a:t>
            </a:r>
            <a:r>
              <a:rPr lang="en-US" dirty="0" err="1">
                <a:solidFill>
                  <a:schemeClr val="bg1"/>
                </a:solidFill>
              </a:rPr>
              <a:t>Intallagence</a:t>
            </a:r>
            <a:r>
              <a:rPr lang="en-US" dirty="0">
                <a:solidFill>
                  <a:schemeClr val="bg1"/>
                </a:solidFill>
              </a:rPr>
              <a:t> </a:t>
            </a:r>
          </a:p>
          <a:p>
            <a:r>
              <a:rPr lang="en-US" dirty="0">
                <a:solidFill>
                  <a:schemeClr val="bg1"/>
                </a:solidFill>
              </a:rPr>
              <a:t>Digital health </a:t>
            </a:r>
            <a:r>
              <a:rPr lang="en-US" sz="2000" dirty="0">
                <a:solidFill>
                  <a:schemeClr val="bg1"/>
                </a:solidFill>
              </a:rPr>
              <a:t>(fast emerging technology in health care.)</a:t>
            </a:r>
          </a:p>
          <a:p>
            <a:r>
              <a:rPr lang="en-US" dirty="0">
                <a:solidFill>
                  <a:schemeClr val="bg1"/>
                </a:solidFill>
              </a:rPr>
              <a:t>Climate crisis</a:t>
            </a:r>
          </a:p>
          <a:p>
            <a:r>
              <a:rPr lang="en-US" dirty="0">
                <a:solidFill>
                  <a:schemeClr val="bg1"/>
                </a:solidFill>
              </a:rPr>
              <a:t>Ageing of the population</a:t>
            </a:r>
          </a:p>
          <a:p>
            <a:endParaRPr lang="tr-TR" dirty="0"/>
          </a:p>
        </p:txBody>
      </p:sp>
    </p:spTree>
    <p:extLst>
      <p:ext uri="{BB962C8B-B14F-4D97-AF65-F5344CB8AC3E}">
        <p14:creationId xmlns:p14="http://schemas.microsoft.com/office/powerpoint/2010/main" val="4014392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E5AA9A2-67AE-CE40-A72F-70D7CBF2B0ED}"/>
              </a:ext>
            </a:extLst>
          </p:cNvPr>
          <p:cNvSpPr>
            <a:spLocks noGrp="1"/>
          </p:cNvSpPr>
          <p:nvPr>
            <p:ph type="title"/>
          </p:nvPr>
        </p:nvSpPr>
        <p:spPr/>
        <p:txBody>
          <a:bodyPr/>
          <a:lstStyle/>
          <a:p>
            <a:r>
              <a:rPr lang="tr-TR" err="1">
                <a:solidFill>
                  <a:schemeClr val="bg1"/>
                </a:solidFill>
              </a:rPr>
              <a:t>Proposed</a:t>
            </a:r>
            <a:r>
              <a:rPr lang="tr-TR">
                <a:solidFill>
                  <a:schemeClr val="bg1"/>
                </a:solidFill>
              </a:rPr>
              <a:t> </a:t>
            </a:r>
            <a:r>
              <a:rPr lang="tr-TR" err="1">
                <a:solidFill>
                  <a:schemeClr val="bg1"/>
                </a:solidFill>
              </a:rPr>
              <a:t>subjects</a:t>
            </a:r>
            <a:r>
              <a:rPr lang="tr-TR">
                <a:solidFill>
                  <a:schemeClr val="bg1"/>
                </a:solidFill>
              </a:rPr>
              <a:t> </a:t>
            </a:r>
            <a:r>
              <a:rPr lang="tr-TR" err="1">
                <a:solidFill>
                  <a:schemeClr val="bg1"/>
                </a:solidFill>
              </a:rPr>
              <a:t>for</a:t>
            </a:r>
            <a:r>
              <a:rPr lang="tr-TR">
                <a:solidFill>
                  <a:schemeClr val="bg1"/>
                </a:solidFill>
              </a:rPr>
              <a:t> </a:t>
            </a:r>
            <a:r>
              <a:rPr lang="tr-TR" err="1">
                <a:solidFill>
                  <a:schemeClr val="bg1"/>
                </a:solidFill>
              </a:rPr>
              <a:t>nPPGMTR</a:t>
            </a:r>
            <a:r>
              <a:rPr lang="tr-TR">
                <a:solidFill>
                  <a:schemeClr val="bg1"/>
                </a:solidFill>
              </a:rPr>
              <a:t> WG</a:t>
            </a:r>
            <a:br>
              <a:rPr lang="tr-TR">
                <a:solidFill>
                  <a:schemeClr val="bg1"/>
                </a:solidFill>
              </a:rPr>
            </a:br>
            <a:r>
              <a:rPr lang="tr-TR" err="1">
                <a:solidFill>
                  <a:schemeClr val="bg1"/>
                </a:solidFill>
              </a:rPr>
              <a:t>Related</a:t>
            </a:r>
            <a:r>
              <a:rPr lang="tr-TR">
                <a:solidFill>
                  <a:schemeClr val="bg1"/>
                </a:solidFill>
              </a:rPr>
              <a:t> </a:t>
            </a:r>
            <a:r>
              <a:rPr lang="tr-TR" err="1">
                <a:solidFill>
                  <a:schemeClr val="bg1"/>
                </a:solidFill>
              </a:rPr>
              <a:t>abouth</a:t>
            </a:r>
            <a:r>
              <a:rPr lang="tr-TR">
                <a:solidFill>
                  <a:schemeClr val="bg1"/>
                </a:solidFill>
              </a:rPr>
              <a:t> </a:t>
            </a:r>
            <a:r>
              <a:rPr lang="tr-TR" err="1">
                <a:solidFill>
                  <a:schemeClr val="bg1"/>
                </a:solidFill>
              </a:rPr>
              <a:t>doctor’s</a:t>
            </a:r>
            <a:r>
              <a:rPr lang="tr-TR">
                <a:solidFill>
                  <a:schemeClr val="bg1"/>
                </a:solidFill>
              </a:rPr>
              <a:t> </a:t>
            </a:r>
            <a:r>
              <a:rPr lang="tr-TR" err="1">
                <a:solidFill>
                  <a:schemeClr val="bg1"/>
                </a:solidFill>
              </a:rPr>
              <a:t>own</a:t>
            </a:r>
            <a:r>
              <a:rPr lang="tr-TR">
                <a:solidFill>
                  <a:schemeClr val="bg1"/>
                </a:solidFill>
              </a:rPr>
              <a:t> </a:t>
            </a:r>
            <a:r>
              <a:rPr lang="tr-TR" err="1">
                <a:solidFill>
                  <a:schemeClr val="bg1"/>
                </a:solidFill>
              </a:rPr>
              <a:t>health</a:t>
            </a:r>
            <a:endParaRPr lang="tr-TR"/>
          </a:p>
        </p:txBody>
      </p:sp>
      <p:sp>
        <p:nvSpPr>
          <p:cNvPr id="3" name="İçerik Yer Tutucusu 2">
            <a:extLst>
              <a:ext uri="{FF2B5EF4-FFF2-40B4-BE49-F238E27FC236}">
                <a16:creationId xmlns:a16="http://schemas.microsoft.com/office/drawing/2014/main" id="{96CB5D92-A63C-2745-ADB5-3FEA47534E5A}"/>
              </a:ext>
            </a:extLst>
          </p:cNvPr>
          <p:cNvSpPr>
            <a:spLocks noGrp="1"/>
          </p:cNvSpPr>
          <p:nvPr>
            <p:ph idx="1"/>
          </p:nvPr>
        </p:nvSpPr>
        <p:spPr>
          <a:xfrm>
            <a:off x="838200" y="1825625"/>
            <a:ext cx="10624930" cy="4351338"/>
          </a:xfrm>
        </p:spPr>
        <p:txBody>
          <a:bodyPr/>
          <a:lstStyle/>
          <a:p>
            <a:r>
              <a:rPr lang="tr-TR" dirty="0" err="1">
                <a:solidFill>
                  <a:schemeClr val="bg1"/>
                </a:solidFill>
              </a:rPr>
              <a:t>Ageing</a:t>
            </a:r>
            <a:r>
              <a:rPr lang="tr-TR" dirty="0">
                <a:solidFill>
                  <a:schemeClr val="bg1"/>
                </a:solidFill>
              </a:rPr>
              <a:t> of </a:t>
            </a:r>
            <a:r>
              <a:rPr lang="tr-TR" dirty="0" err="1">
                <a:solidFill>
                  <a:schemeClr val="bg1"/>
                </a:solidFill>
              </a:rPr>
              <a:t>the</a:t>
            </a:r>
            <a:r>
              <a:rPr lang="tr-TR" dirty="0">
                <a:solidFill>
                  <a:schemeClr val="bg1"/>
                </a:solidFill>
              </a:rPr>
              <a:t> </a:t>
            </a:r>
            <a:r>
              <a:rPr lang="tr-TR" dirty="0" err="1">
                <a:solidFill>
                  <a:schemeClr val="bg1"/>
                </a:solidFill>
              </a:rPr>
              <a:t>doctors</a:t>
            </a:r>
            <a:r>
              <a:rPr lang="tr-TR" dirty="0">
                <a:solidFill>
                  <a:schemeClr val="bg1"/>
                </a:solidFill>
              </a:rPr>
              <a:t> </a:t>
            </a:r>
            <a:r>
              <a:rPr lang="tr-TR" dirty="0" err="1">
                <a:solidFill>
                  <a:schemeClr val="bg1"/>
                </a:solidFill>
              </a:rPr>
              <a:t>and</a:t>
            </a:r>
            <a:r>
              <a:rPr lang="tr-TR" dirty="0">
                <a:solidFill>
                  <a:schemeClr val="bg1"/>
                </a:solidFill>
              </a:rPr>
              <a:t> </a:t>
            </a:r>
            <a:r>
              <a:rPr lang="tr-TR" dirty="0" err="1">
                <a:solidFill>
                  <a:schemeClr val="bg1"/>
                </a:solidFill>
              </a:rPr>
              <a:t>health</a:t>
            </a:r>
            <a:r>
              <a:rPr lang="tr-TR" dirty="0">
                <a:solidFill>
                  <a:schemeClr val="bg1"/>
                </a:solidFill>
              </a:rPr>
              <a:t> </a:t>
            </a:r>
            <a:r>
              <a:rPr lang="tr-TR" dirty="0" err="1">
                <a:solidFill>
                  <a:schemeClr val="bg1"/>
                </a:solidFill>
              </a:rPr>
              <a:t>professionals</a:t>
            </a:r>
            <a:endParaRPr lang="tr-TR" dirty="0">
              <a:solidFill>
                <a:schemeClr val="bg1"/>
              </a:solidFill>
            </a:endParaRPr>
          </a:p>
          <a:p>
            <a:r>
              <a:rPr lang="tr-TR" dirty="0" err="1">
                <a:solidFill>
                  <a:schemeClr val="bg1"/>
                </a:solidFill>
              </a:rPr>
              <a:t>Physicians</a:t>
            </a:r>
            <a:r>
              <a:rPr lang="tr-TR" dirty="0">
                <a:solidFill>
                  <a:schemeClr val="bg1"/>
                </a:solidFill>
              </a:rPr>
              <a:t>’ </a:t>
            </a:r>
            <a:r>
              <a:rPr lang="tr-TR" dirty="0" err="1">
                <a:solidFill>
                  <a:schemeClr val="bg1"/>
                </a:solidFill>
              </a:rPr>
              <a:t>health</a:t>
            </a:r>
            <a:r>
              <a:rPr lang="tr-TR" dirty="0">
                <a:solidFill>
                  <a:schemeClr val="bg1"/>
                </a:solidFill>
              </a:rPr>
              <a:t> </a:t>
            </a:r>
            <a:r>
              <a:rPr lang="tr-TR" dirty="0" err="1">
                <a:solidFill>
                  <a:schemeClr val="bg1"/>
                </a:solidFill>
              </a:rPr>
              <a:t>status</a:t>
            </a:r>
            <a:r>
              <a:rPr lang="tr-TR" dirty="0">
                <a:solidFill>
                  <a:schemeClr val="bg1"/>
                </a:solidFill>
              </a:rPr>
              <a:t> </a:t>
            </a:r>
            <a:r>
              <a:rPr lang="tr-TR" sz="2400" dirty="0">
                <a:solidFill>
                  <a:schemeClr val="bg1"/>
                </a:solidFill>
              </a:rPr>
              <a:t>(</a:t>
            </a:r>
            <a:r>
              <a:rPr lang="tr-TR" sz="2400" dirty="0" err="1">
                <a:solidFill>
                  <a:schemeClr val="bg1"/>
                </a:solidFill>
              </a:rPr>
              <a:t>mentioned</a:t>
            </a:r>
            <a:r>
              <a:rPr lang="tr-TR" sz="2400" dirty="0">
                <a:solidFill>
                  <a:schemeClr val="bg1"/>
                </a:solidFill>
              </a:rPr>
              <a:t> in </a:t>
            </a:r>
            <a:r>
              <a:rPr lang="tr-TR" sz="2400" dirty="0" err="1">
                <a:solidFill>
                  <a:schemeClr val="bg1"/>
                </a:solidFill>
              </a:rPr>
              <a:t>the</a:t>
            </a:r>
            <a:r>
              <a:rPr lang="tr-TR" sz="2400" dirty="0">
                <a:solidFill>
                  <a:schemeClr val="bg1"/>
                </a:solidFill>
              </a:rPr>
              <a:t> </a:t>
            </a:r>
            <a:r>
              <a:rPr lang="tr-TR" sz="2400" dirty="0" err="1">
                <a:solidFill>
                  <a:schemeClr val="bg1"/>
                </a:solidFill>
              </a:rPr>
              <a:t>recent</a:t>
            </a:r>
            <a:r>
              <a:rPr lang="tr-TR" sz="2400" dirty="0">
                <a:solidFill>
                  <a:schemeClr val="bg1"/>
                </a:solidFill>
              </a:rPr>
              <a:t> </a:t>
            </a:r>
            <a:r>
              <a:rPr lang="tr-TR" sz="2400" dirty="0" err="1">
                <a:solidFill>
                  <a:schemeClr val="bg1"/>
                </a:solidFill>
              </a:rPr>
              <a:t>Geneva</a:t>
            </a:r>
            <a:r>
              <a:rPr lang="tr-TR" sz="2400" dirty="0">
                <a:solidFill>
                  <a:schemeClr val="bg1"/>
                </a:solidFill>
              </a:rPr>
              <a:t> </a:t>
            </a:r>
            <a:r>
              <a:rPr lang="tr-TR" sz="2400" dirty="0" err="1">
                <a:solidFill>
                  <a:schemeClr val="bg1"/>
                </a:solidFill>
              </a:rPr>
              <a:t>Declaration</a:t>
            </a:r>
            <a:r>
              <a:rPr lang="tr-TR" sz="2400" dirty="0">
                <a:solidFill>
                  <a:schemeClr val="bg1"/>
                </a:solidFill>
              </a:rPr>
              <a:t>)</a:t>
            </a:r>
            <a:endParaRPr lang="tr-TR" dirty="0">
              <a:solidFill>
                <a:schemeClr val="bg1"/>
              </a:solidFill>
            </a:endParaRPr>
          </a:p>
          <a:p>
            <a:r>
              <a:rPr lang="tr-TR" dirty="0">
                <a:solidFill>
                  <a:schemeClr val="bg1"/>
                </a:solidFill>
              </a:rPr>
              <a:t>Migration</a:t>
            </a:r>
          </a:p>
          <a:p>
            <a:r>
              <a:rPr lang="en-US" dirty="0">
                <a:solidFill>
                  <a:schemeClr val="bg1"/>
                </a:solidFill>
              </a:rPr>
              <a:t>Violence against doctors and health care workers </a:t>
            </a:r>
            <a:r>
              <a:rPr lang="en-US" sz="2400" dirty="0">
                <a:solidFill>
                  <a:schemeClr val="bg1"/>
                </a:solidFill>
              </a:rPr>
              <a:t>(physical, psychological, by individuals, health care systems, governments, </a:t>
            </a:r>
            <a:r>
              <a:rPr lang="en-US" sz="2400" dirty="0" err="1">
                <a:solidFill>
                  <a:schemeClr val="bg1"/>
                </a:solidFill>
              </a:rPr>
              <a:t>etc</a:t>
            </a:r>
            <a:r>
              <a:rPr lang="en-US" sz="2400" dirty="0">
                <a:solidFill>
                  <a:schemeClr val="bg1"/>
                </a:solidFill>
              </a:rPr>
              <a:t>)</a:t>
            </a:r>
            <a:endParaRPr lang="tr-TR" sz="2400" dirty="0">
              <a:solidFill>
                <a:schemeClr val="bg1"/>
              </a:solidFill>
            </a:endParaRPr>
          </a:p>
          <a:p>
            <a:r>
              <a:rPr lang="en-US" dirty="0">
                <a:solidFill>
                  <a:schemeClr val="bg1"/>
                </a:solidFill>
              </a:rPr>
              <a:t>Racism</a:t>
            </a:r>
          </a:p>
          <a:p>
            <a:r>
              <a:rPr lang="en-US" dirty="0">
                <a:solidFill>
                  <a:schemeClr val="bg1"/>
                </a:solidFill>
              </a:rPr>
              <a:t>Virtual, distant PGMT</a:t>
            </a:r>
          </a:p>
          <a:p>
            <a:r>
              <a:rPr lang="tr-TR" dirty="0" err="1">
                <a:solidFill>
                  <a:schemeClr val="bg1"/>
                </a:solidFill>
              </a:rPr>
              <a:t>Exhaustion</a:t>
            </a:r>
            <a:r>
              <a:rPr lang="tr-TR" dirty="0">
                <a:solidFill>
                  <a:schemeClr val="bg1"/>
                </a:solidFill>
              </a:rPr>
              <a:t> in </a:t>
            </a:r>
            <a:r>
              <a:rPr lang="tr-TR" dirty="0" err="1">
                <a:solidFill>
                  <a:schemeClr val="bg1"/>
                </a:solidFill>
              </a:rPr>
              <a:t>doctors</a:t>
            </a:r>
            <a:r>
              <a:rPr lang="tr-TR" dirty="0">
                <a:solidFill>
                  <a:schemeClr val="bg1"/>
                </a:solidFill>
              </a:rPr>
              <a:t> </a:t>
            </a:r>
            <a:r>
              <a:rPr lang="tr-TR" dirty="0" err="1">
                <a:solidFill>
                  <a:schemeClr val="bg1"/>
                </a:solidFill>
              </a:rPr>
              <a:t>and</a:t>
            </a:r>
            <a:r>
              <a:rPr lang="tr-TR" dirty="0">
                <a:solidFill>
                  <a:schemeClr val="bg1"/>
                </a:solidFill>
              </a:rPr>
              <a:t> </a:t>
            </a:r>
            <a:r>
              <a:rPr lang="tr-TR" dirty="0" err="1">
                <a:solidFill>
                  <a:schemeClr val="bg1"/>
                </a:solidFill>
              </a:rPr>
              <a:t>health</a:t>
            </a:r>
            <a:r>
              <a:rPr lang="tr-TR" dirty="0">
                <a:solidFill>
                  <a:schemeClr val="bg1"/>
                </a:solidFill>
              </a:rPr>
              <a:t> </a:t>
            </a:r>
            <a:r>
              <a:rPr lang="tr-TR" dirty="0" err="1">
                <a:solidFill>
                  <a:schemeClr val="bg1"/>
                </a:solidFill>
              </a:rPr>
              <a:t>care</a:t>
            </a:r>
            <a:r>
              <a:rPr lang="tr-TR" dirty="0">
                <a:solidFill>
                  <a:schemeClr val="bg1"/>
                </a:solidFill>
              </a:rPr>
              <a:t> </a:t>
            </a:r>
            <a:r>
              <a:rPr lang="tr-TR" dirty="0" err="1">
                <a:solidFill>
                  <a:schemeClr val="bg1"/>
                </a:solidFill>
              </a:rPr>
              <a:t>workers</a:t>
            </a:r>
            <a:r>
              <a:rPr lang="tr-TR" dirty="0">
                <a:solidFill>
                  <a:schemeClr val="bg1"/>
                </a:solidFill>
              </a:rPr>
              <a:t>, </a:t>
            </a:r>
            <a:r>
              <a:rPr lang="tr-TR" dirty="0" err="1">
                <a:solidFill>
                  <a:schemeClr val="bg1"/>
                </a:solidFill>
              </a:rPr>
              <a:t>decreasing</a:t>
            </a:r>
            <a:r>
              <a:rPr lang="tr-TR" dirty="0">
                <a:solidFill>
                  <a:schemeClr val="bg1"/>
                </a:solidFill>
              </a:rPr>
              <a:t> life </a:t>
            </a:r>
            <a:r>
              <a:rPr lang="tr-TR" dirty="0" err="1">
                <a:solidFill>
                  <a:schemeClr val="bg1"/>
                </a:solidFill>
              </a:rPr>
              <a:t>expectancy</a:t>
            </a:r>
            <a:r>
              <a:rPr lang="tr-TR" dirty="0">
                <a:solidFill>
                  <a:schemeClr val="bg1"/>
                </a:solidFill>
              </a:rPr>
              <a:t>.</a:t>
            </a:r>
          </a:p>
          <a:p>
            <a:endParaRPr lang="tr-TR" dirty="0">
              <a:solidFill>
                <a:schemeClr val="bg1"/>
              </a:solidFill>
            </a:endParaRPr>
          </a:p>
          <a:p>
            <a:endParaRPr lang="tr-TR" dirty="0">
              <a:solidFill>
                <a:schemeClr val="bg1"/>
              </a:solidFill>
            </a:endParaRPr>
          </a:p>
        </p:txBody>
      </p:sp>
    </p:spTree>
    <p:extLst>
      <p:ext uri="{BB962C8B-B14F-4D97-AF65-F5344CB8AC3E}">
        <p14:creationId xmlns:p14="http://schemas.microsoft.com/office/powerpoint/2010/main" val="3507556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0CF6AEA-DC02-2B47-A81B-EA5CF5598AF7}"/>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2948D3C9-409F-3C49-8BDE-5361D53419E7}"/>
              </a:ext>
            </a:extLst>
          </p:cNvPr>
          <p:cNvPicPr>
            <a:picLocks noGrp="1" noChangeAspect="1"/>
          </p:cNvPicPr>
          <p:nvPr>
            <p:ph idx="1"/>
          </p:nvPr>
        </p:nvPicPr>
        <p:blipFill>
          <a:blip r:embed="rId2"/>
          <a:stretch>
            <a:fillRect/>
          </a:stretch>
        </p:blipFill>
        <p:spPr>
          <a:xfrm>
            <a:off x="2228144" y="1825625"/>
            <a:ext cx="7735712" cy="4351338"/>
          </a:xfrm>
        </p:spPr>
      </p:pic>
      <p:pic>
        <p:nvPicPr>
          <p:cNvPr id="5" name="Resim 4">
            <a:extLst>
              <a:ext uri="{FF2B5EF4-FFF2-40B4-BE49-F238E27FC236}">
                <a16:creationId xmlns:a16="http://schemas.microsoft.com/office/drawing/2014/main" id="{F54B71E6-5BF1-DB4D-87DF-0A3D55A94DF1}"/>
              </a:ext>
            </a:extLst>
          </p:cNvPr>
          <p:cNvPicPr>
            <a:picLocks noChangeAspect="1"/>
          </p:cNvPicPr>
          <p:nvPr/>
        </p:nvPicPr>
        <p:blipFill>
          <a:blip r:embed="rId3"/>
          <a:stretch>
            <a:fillRect/>
          </a:stretch>
        </p:blipFill>
        <p:spPr>
          <a:xfrm>
            <a:off x="6864" y="5152"/>
            <a:ext cx="12192000" cy="6858000"/>
          </a:xfrm>
          <a:prstGeom prst="rect">
            <a:avLst/>
          </a:prstGeom>
        </p:spPr>
      </p:pic>
      <p:pic>
        <p:nvPicPr>
          <p:cNvPr id="6" name="Resim 5">
            <a:extLst>
              <a:ext uri="{FF2B5EF4-FFF2-40B4-BE49-F238E27FC236}">
                <a16:creationId xmlns:a16="http://schemas.microsoft.com/office/drawing/2014/main" id="{9F9713A7-026F-5041-BEE9-E774932BF9EA}"/>
              </a:ext>
            </a:extLst>
          </p:cNvPr>
          <p:cNvPicPr>
            <a:picLocks noChangeAspect="1"/>
          </p:cNvPicPr>
          <p:nvPr/>
        </p:nvPicPr>
        <p:blipFill>
          <a:blip r:embed="rId4"/>
          <a:stretch>
            <a:fillRect/>
          </a:stretch>
        </p:blipFill>
        <p:spPr>
          <a:xfrm>
            <a:off x="6624" y="4096"/>
            <a:ext cx="13716000" cy="10287000"/>
          </a:xfrm>
          <a:prstGeom prst="rect">
            <a:avLst/>
          </a:prstGeom>
        </p:spPr>
      </p:pic>
    </p:spTree>
    <p:extLst>
      <p:ext uri="{BB962C8B-B14F-4D97-AF65-F5344CB8AC3E}">
        <p14:creationId xmlns:p14="http://schemas.microsoft.com/office/powerpoint/2010/main" val="3745672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D39DAD8-A94D-AA46-B37A-20D228384B25}"/>
              </a:ext>
            </a:extLst>
          </p:cNvPr>
          <p:cNvSpPr>
            <a:spLocks noGrp="1"/>
          </p:cNvSpPr>
          <p:nvPr>
            <p:ph type="ctrTitle"/>
          </p:nvPr>
        </p:nvSpPr>
        <p:spPr>
          <a:xfrm>
            <a:off x="609600" y="874643"/>
            <a:ext cx="10972800" cy="4731025"/>
          </a:xfrm>
        </p:spPr>
        <p:txBody>
          <a:bodyPr>
            <a:noAutofit/>
          </a:bodyPr>
          <a:lstStyle/>
          <a:p>
            <a:pPr algn="l"/>
            <a:r>
              <a:rPr lang="en-GB" sz="3200" b="1">
                <a:solidFill>
                  <a:schemeClr val="bg1"/>
                </a:solidFill>
              </a:rPr>
              <a:t>Agenda</a:t>
            </a:r>
            <a:r>
              <a:rPr lang="en-GB" sz="3600" b="1">
                <a:solidFill>
                  <a:schemeClr val="bg1"/>
                </a:solidFill>
              </a:rPr>
              <a:t> WG PGT, Brussels 25 April 25, Friday, 11:00-12:30</a:t>
            </a:r>
            <a:br>
              <a:rPr lang="tr-TR" sz="2800">
                <a:solidFill>
                  <a:srgbClr val="FFFF00"/>
                </a:solidFill>
              </a:rPr>
            </a:br>
            <a:r>
              <a:rPr lang="tr-TR" sz="2800" b="1">
                <a:solidFill>
                  <a:srgbClr val="FFFF00"/>
                </a:solidFill>
              </a:rPr>
              <a:t> </a:t>
            </a:r>
            <a:br>
              <a:rPr lang="tr-TR" sz="2800">
                <a:solidFill>
                  <a:srgbClr val="FFFF00"/>
                </a:solidFill>
              </a:rPr>
            </a:br>
            <a:r>
              <a:rPr lang="tr-TR" sz="2800">
                <a:solidFill>
                  <a:srgbClr val="FFFF00"/>
                </a:solidFill>
              </a:rPr>
              <a:t>	</a:t>
            </a:r>
            <a:r>
              <a:rPr lang="tr-TR" sz="3200" b="1">
                <a:solidFill>
                  <a:srgbClr val="FFFF00"/>
                </a:solidFill>
              </a:rPr>
              <a:t>1. </a:t>
            </a:r>
            <a:r>
              <a:rPr lang="en-GB" sz="3200" b="1">
                <a:solidFill>
                  <a:srgbClr val="FFFF00"/>
                </a:solidFill>
              </a:rPr>
              <a:t>Charter on visitations of training </a:t>
            </a:r>
            <a:r>
              <a:rPr lang="en-GB" sz="3200" b="1" err="1">
                <a:solidFill>
                  <a:srgbClr val="FFFF00"/>
                </a:solidFill>
              </a:rPr>
              <a:t>centers</a:t>
            </a:r>
            <a:r>
              <a:rPr lang="en-GB" sz="3200" b="1">
                <a:solidFill>
                  <a:srgbClr val="FFFF00"/>
                </a:solidFill>
              </a:rPr>
              <a:t>. </a:t>
            </a:r>
            <a:r>
              <a:rPr lang="en-GB" sz="1600">
                <a:solidFill>
                  <a:srgbClr val="FFFF00"/>
                </a:solidFill>
              </a:rPr>
              <a:t>(to be finalized in 6 months time)</a:t>
            </a:r>
            <a:br>
              <a:rPr lang="tr-TR" sz="1800">
                <a:solidFill>
                  <a:srgbClr val="FFFF00"/>
                </a:solidFill>
              </a:rPr>
            </a:br>
            <a:r>
              <a:rPr lang="en-GB" sz="2000">
                <a:solidFill>
                  <a:srgbClr val="FFFF00"/>
                </a:solidFill>
              </a:rPr>
              <a:t>(Homework: Information and files were distributed last week. Please read them for a fruitful meeting.) </a:t>
            </a:r>
            <a:br>
              <a:rPr lang="tr-TR" sz="2000">
                <a:solidFill>
                  <a:srgbClr val="FFFF00"/>
                </a:solidFill>
              </a:rPr>
            </a:br>
            <a:r>
              <a:rPr lang="tr-TR" sz="2000">
                <a:solidFill>
                  <a:srgbClr val="FFFF00"/>
                </a:solidFill>
              </a:rPr>
              <a:t>	</a:t>
            </a:r>
            <a:r>
              <a:rPr lang="tr-TR" sz="2800">
                <a:solidFill>
                  <a:schemeClr val="bg1"/>
                </a:solidFill>
              </a:rPr>
              <a:t>2</a:t>
            </a:r>
            <a:r>
              <a:rPr lang="tr-TR" sz="2000">
                <a:solidFill>
                  <a:schemeClr val="bg1"/>
                </a:solidFill>
              </a:rPr>
              <a:t>. </a:t>
            </a:r>
            <a:r>
              <a:rPr lang="en-GB" sz="2800">
                <a:solidFill>
                  <a:schemeClr val="bg1"/>
                </a:solidFill>
              </a:rPr>
              <a:t>Glossary of PGT IN UEMS</a:t>
            </a:r>
            <a:br>
              <a:rPr lang="tr-TR" sz="2800">
                <a:solidFill>
                  <a:schemeClr val="bg1"/>
                </a:solidFill>
              </a:rPr>
            </a:br>
            <a:r>
              <a:rPr lang="tr-TR" sz="2800">
                <a:solidFill>
                  <a:schemeClr val="bg1"/>
                </a:solidFill>
              </a:rPr>
              <a:t>	3.</a:t>
            </a:r>
            <a:r>
              <a:rPr lang="en-GB" sz="2800">
                <a:solidFill>
                  <a:schemeClr val="bg1"/>
                </a:solidFill>
              </a:rPr>
              <a:t>Proposals for future work:</a:t>
            </a:r>
            <a:br>
              <a:rPr lang="tr-TR" sz="2800">
                <a:solidFill>
                  <a:schemeClr val="bg1"/>
                </a:solidFill>
              </a:rPr>
            </a:br>
            <a:r>
              <a:rPr lang="tr-TR" sz="2400">
                <a:solidFill>
                  <a:schemeClr val="bg1"/>
                </a:solidFill>
              </a:rPr>
              <a:t>* </a:t>
            </a:r>
            <a:r>
              <a:rPr lang="en-GB" sz="2400">
                <a:solidFill>
                  <a:schemeClr val="bg1"/>
                </a:solidFill>
              </a:rPr>
              <a:t>Common non-professional training subjects for PGMT</a:t>
            </a:r>
            <a:br>
              <a:rPr lang="tr-TR" sz="2400">
                <a:solidFill>
                  <a:schemeClr val="bg1"/>
                </a:solidFill>
              </a:rPr>
            </a:br>
            <a:r>
              <a:rPr lang="tr-TR" sz="2400">
                <a:solidFill>
                  <a:schemeClr val="bg1"/>
                </a:solidFill>
              </a:rPr>
              <a:t>* </a:t>
            </a:r>
            <a:r>
              <a:rPr lang="en-GB" sz="2400">
                <a:solidFill>
                  <a:schemeClr val="bg1"/>
                </a:solidFill>
              </a:rPr>
              <a:t>Overlapping competencies in UEMS Specialty ETRs</a:t>
            </a:r>
            <a:br>
              <a:rPr lang="tr-TR" sz="2400">
                <a:solidFill>
                  <a:schemeClr val="bg1"/>
                </a:solidFill>
              </a:rPr>
            </a:br>
            <a:r>
              <a:rPr lang="tr-TR" sz="2400">
                <a:solidFill>
                  <a:schemeClr val="bg1"/>
                </a:solidFill>
              </a:rPr>
              <a:t>* </a:t>
            </a:r>
            <a:r>
              <a:rPr lang="en-GB" sz="2400">
                <a:solidFill>
                  <a:schemeClr val="bg1"/>
                </a:solidFill>
              </a:rPr>
              <a:t>Documentation and safekeeping of Lists of Fellows</a:t>
            </a:r>
            <a:br>
              <a:rPr lang="tr-TR" sz="2400">
                <a:solidFill>
                  <a:schemeClr val="bg1"/>
                </a:solidFill>
              </a:rPr>
            </a:br>
            <a:r>
              <a:rPr lang="tr-TR" sz="2400">
                <a:solidFill>
                  <a:schemeClr val="bg1"/>
                </a:solidFill>
              </a:rPr>
              <a:t>* </a:t>
            </a:r>
            <a:r>
              <a:rPr lang="en-GB" sz="2400">
                <a:solidFill>
                  <a:schemeClr val="bg1"/>
                </a:solidFill>
              </a:rPr>
              <a:t>The potential and needs of Experienced Fellows for Training</a:t>
            </a:r>
            <a:br>
              <a:rPr lang="tr-TR" sz="2400">
                <a:solidFill>
                  <a:schemeClr val="bg1"/>
                </a:solidFill>
              </a:rPr>
            </a:br>
            <a:endParaRPr lang="tr-TR" sz="2800">
              <a:solidFill>
                <a:schemeClr val="bg1"/>
              </a:solidFill>
            </a:endParaRPr>
          </a:p>
        </p:txBody>
      </p:sp>
      <p:sp>
        <p:nvSpPr>
          <p:cNvPr id="3" name="Alt Başlık 2">
            <a:extLst>
              <a:ext uri="{FF2B5EF4-FFF2-40B4-BE49-F238E27FC236}">
                <a16:creationId xmlns:a16="http://schemas.microsoft.com/office/drawing/2014/main" id="{66D34879-4EEE-AD4D-B801-B019EF312F98}"/>
              </a:ext>
            </a:extLst>
          </p:cNvPr>
          <p:cNvSpPr>
            <a:spLocks noGrp="1"/>
          </p:cNvSpPr>
          <p:nvPr>
            <p:ph type="subTitle" idx="1"/>
          </p:nvPr>
        </p:nvSpPr>
        <p:spPr>
          <a:xfrm>
            <a:off x="1524000" y="6414051"/>
            <a:ext cx="9144000" cy="168965"/>
          </a:xfrm>
        </p:spPr>
        <p:txBody>
          <a:bodyPr>
            <a:normAutofit fontScale="25000" lnSpcReduction="20000"/>
          </a:bodyPr>
          <a:lstStyle/>
          <a:p>
            <a:endParaRPr lang="tr-TR"/>
          </a:p>
        </p:txBody>
      </p:sp>
    </p:spTree>
    <p:extLst>
      <p:ext uri="{BB962C8B-B14F-4D97-AF65-F5344CB8AC3E}">
        <p14:creationId xmlns:p14="http://schemas.microsoft.com/office/powerpoint/2010/main" val="1954770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D6AE284-7003-684F-BA61-70D64441B740}"/>
              </a:ext>
            </a:extLst>
          </p:cNvPr>
          <p:cNvSpPr>
            <a:spLocks noGrp="1"/>
          </p:cNvSpPr>
          <p:nvPr>
            <p:ph type="title"/>
          </p:nvPr>
        </p:nvSpPr>
        <p:spPr/>
        <p:txBody>
          <a:bodyPr/>
          <a:lstStyle/>
          <a:p>
            <a:r>
              <a:rPr lang="tr-TR" b="1">
                <a:solidFill>
                  <a:srgbClr val="FFFF00"/>
                </a:solidFill>
              </a:rPr>
              <a:t>1. </a:t>
            </a:r>
            <a:r>
              <a:rPr lang="en-GB" b="1">
                <a:solidFill>
                  <a:srgbClr val="FFFF00"/>
                </a:solidFill>
              </a:rPr>
              <a:t>Charter on visitations of training </a:t>
            </a:r>
            <a:r>
              <a:rPr lang="en-GB" b="1" err="1">
                <a:solidFill>
                  <a:srgbClr val="FFFF00"/>
                </a:solidFill>
              </a:rPr>
              <a:t>centers</a:t>
            </a:r>
            <a:r>
              <a:rPr lang="en-GB" b="1">
                <a:solidFill>
                  <a:srgbClr val="FFFF00"/>
                </a:solidFill>
              </a:rPr>
              <a:t>.</a:t>
            </a:r>
            <a:endParaRPr lang="tr-TR"/>
          </a:p>
        </p:txBody>
      </p:sp>
      <p:sp>
        <p:nvSpPr>
          <p:cNvPr id="3" name="İçerik Yer Tutucusu 2">
            <a:extLst>
              <a:ext uri="{FF2B5EF4-FFF2-40B4-BE49-F238E27FC236}">
                <a16:creationId xmlns:a16="http://schemas.microsoft.com/office/drawing/2014/main" id="{C5C1EE27-7A3B-C245-AF61-C29E7DEF50D7}"/>
              </a:ext>
            </a:extLst>
          </p:cNvPr>
          <p:cNvSpPr>
            <a:spLocks noGrp="1"/>
          </p:cNvSpPr>
          <p:nvPr>
            <p:ph idx="1"/>
          </p:nvPr>
        </p:nvSpPr>
        <p:spPr/>
        <p:txBody>
          <a:bodyPr/>
          <a:lstStyle/>
          <a:p>
            <a:r>
              <a:rPr lang="tr-TR" err="1">
                <a:solidFill>
                  <a:schemeClr val="bg1"/>
                </a:solidFill>
              </a:rPr>
              <a:t>We</a:t>
            </a:r>
            <a:r>
              <a:rPr lang="tr-TR">
                <a:solidFill>
                  <a:schemeClr val="bg1"/>
                </a:solidFill>
              </a:rPr>
              <a:t> </a:t>
            </a:r>
            <a:r>
              <a:rPr lang="tr-TR" err="1">
                <a:solidFill>
                  <a:schemeClr val="bg1"/>
                </a:solidFill>
              </a:rPr>
              <a:t>need</a:t>
            </a:r>
            <a:r>
              <a:rPr lang="tr-TR">
                <a:solidFill>
                  <a:schemeClr val="bg1"/>
                </a:solidFill>
              </a:rPr>
              <a:t> data </a:t>
            </a:r>
            <a:r>
              <a:rPr lang="tr-TR" err="1">
                <a:solidFill>
                  <a:schemeClr val="bg1"/>
                </a:solidFill>
              </a:rPr>
              <a:t>about</a:t>
            </a:r>
            <a:r>
              <a:rPr lang="tr-TR">
                <a:solidFill>
                  <a:schemeClr val="bg1"/>
                </a:solidFill>
              </a:rPr>
              <a:t> </a:t>
            </a:r>
            <a:r>
              <a:rPr lang="tr-TR" err="1">
                <a:solidFill>
                  <a:schemeClr val="bg1"/>
                </a:solidFill>
              </a:rPr>
              <a:t>your</a:t>
            </a:r>
            <a:r>
              <a:rPr lang="tr-TR">
                <a:solidFill>
                  <a:schemeClr val="bg1"/>
                </a:solidFill>
              </a:rPr>
              <a:t> </a:t>
            </a:r>
            <a:r>
              <a:rPr lang="tr-TR" err="1">
                <a:solidFill>
                  <a:schemeClr val="bg1"/>
                </a:solidFill>
              </a:rPr>
              <a:t>countries</a:t>
            </a:r>
            <a:r>
              <a:rPr lang="tr-TR">
                <a:solidFill>
                  <a:schemeClr val="bg1"/>
                </a:solidFill>
              </a:rPr>
              <a:t> </a:t>
            </a:r>
            <a:r>
              <a:rPr lang="tr-TR" err="1">
                <a:solidFill>
                  <a:schemeClr val="bg1"/>
                </a:solidFill>
              </a:rPr>
              <a:t>and</a:t>
            </a:r>
            <a:r>
              <a:rPr lang="tr-TR">
                <a:solidFill>
                  <a:schemeClr val="bg1"/>
                </a:solidFill>
              </a:rPr>
              <a:t> </a:t>
            </a:r>
            <a:r>
              <a:rPr lang="tr-TR" err="1">
                <a:solidFill>
                  <a:schemeClr val="bg1"/>
                </a:solidFill>
              </a:rPr>
              <a:t>S&amp;Bs</a:t>
            </a:r>
            <a:r>
              <a:rPr lang="tr-TR">
                <a:solidFill>
                  <a:schemeClr val="bg1"/>
                </a:solidFill>
              </a:rPr>
              <a:t>, </a:t>
            </a:r>
            <a:r>
              <a:rPr lang="tr-TR" err="1">
                <a:solidFill>
                  <a:schemeClr val="bg1"/>
                </a:solidFill>
              </a:rPr>
              <a:t>MJCs</a:t>
            </a:r>
            <a:r>
              <a:rPr lang="tr-TR">
                <a:solidFill>
                  <a:schemeClr val="bg1"/>
                </a:solidFill>
              </a:rPr>
              <a:t>, </a:t>
            </a:r>
            <a:r>
              <a:rPr lang="tr-TR" err="1">
                <a:solidFill>
                  <a:schemeClr val="bg1"/>
                </a:solidFill>
              </a:rPr>
              <a:t>TFs</a:t>
            </a:r>
            <a:r>
              <a:rPr lang="tr-TR">
                <a:solidFill>
                  <a:schemeClr val="bg1"/>
                </a:solidFill>
              </a:rPr>
              <a:t>, </a:t>
            </a:r>
            <a:r>
              <a:rPr lang="tr-TR" err="1">
                <a:solidFill>
                  <a:schemeClr val="bg1"/>
                </a:solidFill>
              </a:rPr>
              <a:t>situation</a:t>
            </a:r>
            <a:r>
              <a:rPr lang="tr-TR">
                <a:solidFill>
                  <a:schemeClr val="bg1"/>
                </a:solidFill>
              </a:rPr>
              <a:t>. </a:t>
            </a:r>
            <a:r>
              <a:rPr lang="tr-TR" err="1">
                <a:solidFill>
                  <a:schemeClr val="bg1"/>
                </a:solidFill>
              </a:rPr>
              <a:t>Please</a:t>
            </a:r>
            <a:r>
              <a:rPr lang="tr-TR">
                <a:solidFill>
                  <a:schemeClr val="bg1"/>
                </a:solidFill>
              </a:rPr>
              <a:t> </a:t>
            </a:r>
            <a:r>
              <a:rPr lang="tr-TR" err="1">
                <a:solidFill>
                  <a:schemeClr val="bg1"/>
                </a:solidFill>
              </a:rPr>
              <a:t>send</a:t>
            </a:r>
            <a:r>
              <a:rPr lang="tr-TR">
                <a:solidFill>
                  <a:schemeClr val="bg1"/>
                </a:solidFill>
              </a:rPr>
              <a:t> </a:t>
            </a:r>
            <a:r>
              <a:rPr lang="tr-TR" err="1">
                <a:solidFill>
                  <a:schemeClr val="bg1"/>
                </a:solidFill>
              </a:rPr>
              <a:t>feed</a:t>
            </a:r>
            <a:r>
              <a:rPr lang="tr-TR">
                <a:solidFill>
                  <a:schemeClr val="bg1"/>
                </a:solidFill>
              </a:rPr>
              <a:t> </a:t>
            </a:r>
            <a:r>
              <a:rPr lang="tr-TR" err="1">
                <a:solidFill>
                  <a:schemeClr val="bg1"/>
                </a:solidFill>
              </a:rPr>
              <a:t>back</a:t>
            </a:r>
            <a:r>
              <a:rPr lang="tr-TR">
                <a:solidFill>
                  <a:schemeClr val="bg1"/>
                </a:solidFill>
              </a:rPr>
              <a:t> </a:t>
            </a:r>
            <a:r>
              <a:rPr lang="tr-TR" err="1">
                <a:solidFill>
                  <a:schemeClr val="bg1"/>
                </a:solidFill>
              </a:rPr>
              <a:t>and</a:t>
            </a:r>
            <a:r>
              <a:rPr lang="tr-TR">
                <a:solidFill>
                  <a:schemeClr val="bg1"/>
                </a:solidFill>
              </a:rPr>
              <a:t> ask </a:t>
            </a:r>
            <a:r>
              <a:rPr lang="tr-TR" err="1">
                <a:solidFill>
                  <a:schemeClr val="bg1"/>
                </a:solidFill>
              </a:rPr>
              <a:t>your</a:t>
            </a:r>
            <a:r>
              <a:rPr lang="tr-TR">
                <a:solidFill>
                  <a:schemeClr val="bg1"/>
                </a:solidFill>
              </a:rPr>
              <a:t> </a:t>
            </a:r>
            <a:r>
              <a:rPr lang="tr-TR" err="1">
                <a:solidFill>
                  <a:schemeClr val="bg1"/>
                </a:solidFill>
              </a:rPr>
              <a:t>colleagues</a:t>
            </a:r>
            <a:r>
              <a:rPr lang="tr-TR">
                <a:solidFill>
                  <a:schemeClr val="bg1"/>
                </a:solidFill>
              </a:rPr>
              <a:t> </a:t>
            </a:r>
            <a:r>
              <a:rPr lang="tr-TR" err="1">
                <a:solidFill>
                  <a:schemeClr val="bg1"/>
                </a:solidFill>
              </a:rPr>
              <a:t>to</a:t>
            </a:r>
            <a:r>
              <a:rPr lang="tr-TR">
                <a:solidFill>
                  <a:schemeClr val="bg1"/>
                </a:solidFill>
              </a:rPr>
              <a:t> do </a:t>
            </a:r>
            <a:r>
              <a:rPr lang="tr-TR" err="1">
                <a:solidFill>
                  <a:schemeClr val="bg1"/>
                </a:solidFill>
              </a:rPr>
              <a:t>so</a:t>
            </a:r>
            <a:r>
              <a:rPr lang="tr-TR">
                <a:solidFill>
                  <a:schemeClr val="bg1"/>
                </a:solidFill>
              </a:rPr>
              <a:t>. </a:t>
            </a:r>
            <a:r>
              <a:rPr lang="tr-TR" err="1">
                <a:solidFill>
                  <a:schemeClr val="bg1"/>
                </a:solidFill>
              </a:rPr>
              <a:t>We</a:t>
            </a:r>
            <a:r>
              <a:rPr lang="tr-TR">
                <a:solidFill>
                  <a:schemeClr val="bg1"/>
                </a:solidFill>
              </a:rPr>
              <a:t> can </a:t>
            </a:r>
            <a:r>
              <a:rPr lang="tr-TR" err="1">
                <a:solidFill>
                  <a:schemeClr val="bg1"/>
                </a:solidFill>
              </a:rPr>
              <a:t>send</a:t>
            </a:r>
            <a:r>
              <a:rPr lang="tr-TR">
                <a:solidFill>
                  <a:schemeClr val="bg1"/>
                </a:solidFill>
              </a:rPr>
              <a:t> </a:t>
            </a:r>
            <a:r>
              <a:rPr lang="tr-TR" err="1">
                <a:solidFill>
                  <a:schemeClr val="bg1"/>
                </a:solidFill>
              </a:rPr>
              <a:t>you</a:t>
            </a:r>
            <a:r>
              <a:rPr lang="tr-TR">
                <a:solidFill>
                  <a:schemeClr val="bg1"/>
                </a:solidFill>
              </a:rPr>
              <a:t> </a:t>
            </a:r>
            <a:r>
              <a:rPr lang="tr-TR" err="1">
                <a:solidFill>
                  <a:schemeClr val="bg1"/>
                </a:solidFill>
              </a:rPr>
              <a:t>our</a:t>
            </a:r>
            <a:r>
              <a:rPr lang="tr-TR">
                <a:solidFill>
                  <a:schemeClr val="bg1"/>
                </a:solidFill>
              </a:rPr>
              <a:t> quesstionnaire </a:t>
            </a:r>
            <a:r>
              <a:rPr lang="tr-TR" err="1">
                <a:solidFill>
                  <a:schemeClr val="bg1"/>
                </a:solidFill>
              </a:rPr>
              <a:t>again</a:t>
            </a:r>
            <a:r>
              <a:rPr lang="tr-TR">
                <a:solidFill>
                  <a:schemeClr val="bg1"/>
                </a:solidFill>
              </a:rPr>
              <a:t> </a:t>
            </a:r>
            <a:r>
              <a:rPr lang="tr-TR" err="1">
                <a:solidFill>
                  <a:schemeClr val="bg1"/>
                </a:solidFill>
              </a:rPr>
              <a:t>to</a:t>
            </a:r>
            <a:r>
              <a:rPr lang="tr-TR">
                <a:solidFill>
                  <a:schemeClr val="bg1"/>
                </a:solidFill>
              </a:rPr>
              <a:t> </a:t>
            </a:r>
            <a:r>
              <a:rPr lang="tr-TR" err="1">
                <a:solidFill>
                  <a:schemeClr val="bg1"/>
                </a:solidFill>
              </a:rPr>
              <a:t>fill</a:t>
            </a:r>
            <a:r>
              <a:rPr lang="tr-TR">
                <a:solidFill>
                  <a:schemeClr val="bg1"/>
                </a:solidFill>
              </a:rPr>
              <a:t> in.</a:t>
            </a:r>
          </a:p>
        </p:txBody>
      </p:sp>
    </p:spTree>
    <p:extLst>
      <p:ext uri="{BB962C8B-B14F-4D97-AF65-F5344CB8AC3E}">
        <p14:creationId xmlns:p14="http://schemas.microsoft.com/office/powerpoint/2010/main" val="603367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A699422-8DE5-F94E-B2DD-C15247B78996}"/>
              </a:ext>
            </a:extLst>
          </p:cNvPr>
          <p:cNvSpPr>
            <a:spLocks noGrp="1"/>
          </p:cNvSpPr>
          <p:nvPr>
            <p:ph type="title"/>
          </p:nvPr>
        </p:nvSpPr>
        <p:spPr/>
        <p:txBody>
          <a:bodyPr/>
          <a:lstStyle/>
          <a:p>
            <a:r>
              <a:rPr lang="tr-TR">
                <a:solidFill>
                  <a:schemeClr val="bg1"/>
                </a:solidFill>
              </a:rPr>
              <a:t>2</a:t>
            </a:r>
            <a:r>
              <a:rPr lang="tr-TR" sz="3600">
                <a:solidFill>
                  <a:schemeClr val="bg1"/>
                </a:solidFill>
              </a:rPr>
              <a:t>. </a:t>
            </a:r>
            <a:r>
              <a:rPr lang="en-GB">
                <a:solidFill>
                  <a:schemeClr val="bg1"/>
                </a:solidFill>
              </a:rPr>
              <a:t>Glossary of PGT IN UEMS</a:t>
            </a:r>
            <a:endParaRPr lang="tr-TR"/>
          </a:p>
        </p:txBody>
      </p:sp>
      <p:sp>
        <p:nvSpPr>
          <p:cNvPr id="3" name="İçerik Yer Tutucusu 2">
            <a:extLst>
              <a:ext uri="{FF2B5EF4-FFF2-40B4-BE49-F238E27FC236}">
                <a16:creationId xmlns:a16="http://schemas.microsoft.com/office/drawing/2014/main" id="{DFB271DC-6857-6540-97DA-F181118D078F}"/>
              </a:ext>
            </a:extLst>
          </p:cNvPr>
          <p:cNvSpPr>
            <a:spLocks noGrp="1"/>
          </p:cNvSpPr>
          <p:nvPr>
            <p:ph idx="1"/>
          </p:nvPr>
        </p:nvSpPr>
        <p:spPr/>
        <p:txBody>
          <a:bodyPr/>
          <a:lstStyle/>
          <a:p>
            <a:r>
              <a:rPr lang="tr-TR" err="1">
                <a:solidFill>
                  <a:schemeClr val="bg1"/>
                </a:solidFill>
              </a:rPr>
              <a:t>We</a:t>
            </a:r>
            <a:r>
              <a:rPr lang="tr-TR">
                <a:solidFill>
                  <a:schemeClr val="bg1"/>
                </a:solidFill>
              </a:rPr>
              <a:t> </a:t>
            </a:r>
            <a:r>
              <a:rPr lang="tr-TR" err="1">
                <a:solidFill>
                  <a:schemeClr val="bg1"/>
                </a:solidFill>
              </a:rPr>
              <a:t>are</a:t>
            </a:r>
            <a:r>
              <a:rPr lang="tr-TR">
                <a:solidFill>
                  <a:schemeClr val="bg1"/>
                </a:solidFill>
              </a:rPr>
              <a:t> </a:t>
            </a:r>
            <a:r>
              <a:rPr lang="tr-TR" err="1">
                <a:solidFill>
                  <a:schemeClr val="bg1"/>
                </a:solidFill>
              </a:rPr>
              <a:t>planning</a:t>
            </a:r>
            <a:r>
              <a:rPr lang="tr-TR">
                <a:solidFill>
                  <a:schemeClr val="bg1"/>
                </a:solidFill>
              </a:rPr>
              <a:t> </a:t>
            </a:r>
            <a:r>
              <a:rPr lang="tr-TR" err="1">
                <a:solidFill>
                  <a:schemeClr val="bg1"/>
                </a:solidFill>
              </a:rPr>
              <a:t>to</a:t>
            </a:r>
            <a:r>
              <a:rPr lang="tr-TR">
                <a:solidFill>
                  <a:schemeClr val="bg1"/>
                </a:solidFill>
              </a:rPr>
              <a:t> </a:t>
            </a:r>
            <a:r>
              <a:rPr lang="tr-TR" err="1">
                <a:solidFill>
                  <a:schemeClr val="bg1"/>
                </a:solidFill>
              </a:rPr>
              <a:t>distribute</a:t>
            </a:r>
            <a:r>
              <a:rPr lang="tr-TR">
                <a:solidFill>
                  <a:schemeClr val="bg1"/>
                </a:solidFill>
              </a:rPr>
              <a:t> </a:t>
            </a:r>
            <a:r>
              <a:rPr lang="tr-TR" err="1">
                <a:solidFill>
                  <a:schemeClr val="bg1"/>
                </a:solidFill>
              </a:rPr>
              <a:t>the</a:t>
            </a:r>
            <a:r>
              <a:rPr lang="tr-TR">
                <a:solidFill>
                  <a:schemeClr val="bg1"/>
                </a:solidFill>
              </a:rPr>
              <a:t> </a:t>
            </a:r>
            <a:r>
              <a:rPr lang="tr-TR" err="1">
                <a:solidFill>
                  <a:schemeClr val="bg1"/>
                </a:solidFill>
              </a:rPr>
              <a:t>draft</a:t>
            </a:r>
            <a:r>
              <a:rPr lang="tr-TR">
                <a:solidFill>
                  <a:schemeClr val="bg1"/>
                </a:solidFill>
              </a:rPr>
              <a:t> </a:t>
            </a:r>
            <a:r>
              <a:rPr lang="tr-TR" err="1">
                <a:solidFill>
                  <a:schemeClr val="bg1"/>
                </a:solidFill>
              </a:rPr>
              <a:t>version</a:t>
            </a:r>
            <a:r>
              <a:rPr lang="tr-TR">
                <a:solidFill>
                  <a:schemeClr val="bg1"/>
                </a:solidFill>
              </a:rPr>
              <a:t> </a:t>
            </a:r>
            <a:r>
              <a:rPr lang="tr-TR" err="1">
                <a:solidFill>
                  <a:schemeClr val="bg1"/>
                </a:solidFill>
              </a:rPr>
              <a:t>for</a:t>
            </a:r>
            <a:r>
              <a:rPr lang="tr-TR">
                <a:solidFill>
                  <a:schemeClr val="bg1"/>
                </a:solidFill>
              </a:rPr>
              <a:t> </a:t>
            </a:r>
            <a:r>
              <a:rPr lang="tr-TR" err="1">
                <a:solidFill>
                  <a:schemeClr val="bg1"/>
                </a:solidFill>
              </a:rPr>
              <a:t>the</a:t>
            </a:r>
            <a:r>
              <a:rPr lang="tr-TR">
                <a:solidFill>
                  <a:schemeClr val="bg1"/>
                </a:solidFill>
              </a:rPr>
              <a:t> UEMS </a:t>
            </a:r>
            <a:r>
              <a:rPr lang="tr-TR" err="1">
                <a:solidFill>
                  <a:schemeClr val="bg1"/>
                </a:solidFill>
              </a:rPr>
              <a:t>members</a:t>
            </a:r>
            <a:r>
              <a:rPr lang="tr-TR">
                <a:solidFill>
                  <a:schemeClr val="bg1"/>
                </a:solidFill>
              </a:rPr>
              <a:t> </a:t>
            </a:r>
            <a:r>
              <a:rPr lang="tr-TR" err="1">
                <a:solidFill>
                  <a:schemeClr val="bg1"/>
                </a:solidFill>
              </a:rPr>
              <a:t>feed</a:t>
            </a:r>
            <a:r>
              <a:rPr lang="tr-TR">
                <a:solidFill>
                  <a:schemeClr val="bg1"/>
                </a:solidFill>
              </a:rPr>
              <a:t> </a:t>
            </a:r>
            <a:r>
              <a:rPr lang="tr-TR" err="1">
                <a:solidFill>
                  <a:schemeClr val="bg1"/>
                </a:solidFill>
              </a:rPr>
              <a:t>back</a:t>
            </a:r>
            <a:r>
              <a:rPr lang="tr-TR">
                <a:solidFill>
                  <a:schemeClr val="bg1"/>
                </a:solidFill>
              </a:rPr>
              <a:t>.</a:t>
            </a:r>
          </a:p>
        </p:txBody>
      </p:sp>
    </p:spTree>
    <p:extLst>
      <p:ext uri="{BB962C8B-B14F-4D97-AF65-F5344CB8AC3E}">
        <p14:creationId xmlns:p14="http://schemas.microsoft.com/office/powerpoint/2010/main" val="1854332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5376BF5-6B04-9A49-AF9B-CBDC2BAC89D7}"/>
              </a:ext>
            </a:extLst>
          </p:cNvPr>
          <p:cNvSpPr>
            <a:spLocks noGrp="1"/>
          </p:cNvSpPr>
          <p:nvPr>
            <p:ph type="title"/>
          </p:nvPr>
        </p:nvSpPr>
        <p:spPr/>
        <p:txBody>
          <a:bodyPr/>
          <a:lstStyle/>
          <a:p>
            <a:r>
              <a:rPr lang="tr-TR">
                <a:solidFill>
                  <a:schemeClr val="bg1"/>
                </a:solidFill>
              </a:rPr>
              <a:t>3.</a:t>
            </a:r>
            <a:r>
              <a:rPr lang="en-GB">
                <a:solidFill>
                  <a:schemeClr val="bg1"/>
                </a:solidFill>
              </a:rPr>
              <a:t>Proposals for future work:</a:t>
            </a:r>
            <a:br>
              <a:rPr lang="tr-TR">
                <a:solidFill>
                  <a:schemeClr val="bg1"/>
                </a:solidFill>
              </a:rPr>
            </a:br>
            <a:endParaRPr lang="tr-TR"/>
          </a:p>
        </p:txBody>
      </p:sp>
      <p:sp>
        <p:nvSpPr>
          <p:cNvPr id="3" name="İçerik Yer Tutucusu 2">
            <a:extLst>
              <a:ext uri="{FF2B5EF4-FFF2-40B4-BE49-F238E27FC236}">
                <a16:creationId xmlns:a16="http://schemas.microsoft.com/office/drawing/2014/main" id="{49745093-3719-9746-B9F0-0EE51673AC7F}"/>
              </a:ext>
            </a:extLst>
          </p:cNvPr>
          <p:cNvSpPr>
            <a:spLocks noGrp="1"/>
          </p:cNvSpPr>
          <p:nvPr>
            <p:ph idx="1"/>
          </p:nvPr>
        </p:nvSpPr>
        <p:spPr/>
        <p:txBody>
          <a:bodyPr/>
          <a:lstStyle/>
          <a:p>
            <a:pPr marL="0" indent="0">
              <a:buNone/>
            </a:pPr>
            <a:r>
              <a:rPr lang="tr-TR" err="1">
                <a:solidFill>
                  <a:schemeClr val="bg1"/>
                </a:solidFill>
              </a:rPr>
              <a:t>Once</a:t>
            </a:r>
            <a:r>
              <a:rPr lang="tr-TR">
                <a:solidFill>
                  <a:schemeClr val="bg1"/>
                </a:solidFill>
              </a:rPr>
              <a:t> </a:t>
            </a:r>
            <a:r>
              <a:rPr lang="tr-TR" err="1">
                <a:solidFill>
                  <a:schemeClr val="bg1"/>
                </a:solidFill>
              </a:rPr>
              <a:t>the</a:t>
            </a:r>
            <a:r>
              <a:rPr lang="tr-TR">
                <a:solidFill>
                  <a:schemeClr val="bg1"/>
                </a:solidFill>
              </a:rPr>
              <a:t> </a:t>
            </a:r>
            <a:r>
              <a:rPr lang="tr-TR" err="1">
                <a:solidFill>
                  <a:schemeClr val="bg1"/>
                </a:solidFill>
              </a:rPr>
              <a:t>sub-groups</a:t>
            </a:r>
            <a:r>
              <a:rPr lang="tr-TR">
                <a:solidFill>
                  <a:schemeClr val="bg1"/>
                </a:solidFill>
              </a:rPr>
              <a:t> </a:t>
            </a:r>
            <a:r>
              <a:rPr lang="tr-TR" err="1">
                <a:solidFill>
                  <a:schemeClr val="bg1"/>
                </a:solidFill>
              </a:rPr>
              <a:t>begin</a:t>
            </a:r>
            <a:r>
              <a:rPr lang="tr-TR">
                <a:solidFill>
                  <a:schemeClr val="bg1"/>
                </a:solidFill>
              </a:rPr>
              <a:t> </a:t>
            </a:r>
            <a:r>
              <a:rPr lang="tr-TR" err="1">
                <a:solidFill>
                  <a:schemeClr val="bg1"/>
                </a:solidFill>
              </a:rPr>
              <a:t>working</a:t>
            </a:r>
            <a:r>
              <a:rPr lang="tr-TR">
                <a:solidFill>
                  <a:schemeClr val="bg1"/>
                </a:solidFill>
              </a:rPr>
              <a:t> </a:t>
            </a:r>
            <a:r>
              <a:rPr lang="tr-TR" err="1">
                <a:solidFill>
                  <a:schemeClr val="bg1"/>
                </a:solidFill>
              </a:rPr>
              <a:t>we</a:t>
            </a:r>
            <a:r>
              <a:rPr lang="tr-TR">
                <a:solidFill>
                  <a:schemeClr val="bg1"/>
                </a:solidFill>
              </a:rPr>
              <a:t> </a:t>
            </a:r>
            <a:r>
              <a:rPr lang="tr-TR" err="1">
                <a:solidFill>
                  <a:schemeClr val="bg1"/>
                </a:solidFill>
              </a:rPr>
              <a:t>will</a:t>
            </a:r>
            <a:r>
              <a:rPr lang="tr-TR">
                <a:solidFill>
                  <a:schemeClr val="bg1"/>
                </a:solidFill>
              </a:rPr>
              <a:t> ask </a:t>
            </a:r>
            <a:r>
              <a:rPr lang="tr-TR" err="1">
                <a:solidFill>
                  <a:schemeClr val="bg1"/>
                </a:solidFill>
              </a:rPr>
              <a:t>interested</a:t>
            </a:r>
            <a:r>
              <a:rPr lang="tr-TR">
                <a:solidFill>
                  <a:schemeClr val="bg1"/>
                </a:solidFill>
              </a:rPr>
              <a:t> </a:t>
            </a:r>
            <a:r>
              <a:rPr lang="tr-TR" err="1">
                <a:solidFill>
                  <a:schemeClr val="bg1"/>
                </a:solidFill>
              </a:rPr>
              <a:t>volunteer</a:t>
            </a:r>
            <a:r>
              <a:rPr lang="tr-TR">
                <a:solidFill>
                  <a:schemeClr val="bg1"/>
                </a:solidFill>
              </a:rPr>
              <a:t> </a:t>
            </a:r>
            <a:r>
              <a:rPr lang="tr-TR" err="1">
                <a:solidFill>
                  <a:schemeClr val="bg1"/>
                </a:solidFill>
              </a:rPr>
              <a:t>colleagues</a:t>
            </a:r>
            <a:r>
              <a:rPr lang="tr-TR">
                <a:solidFill>
                  <a:schemeClr val="bg1"/>
                </a:solidFill>
              </a:rPr>
              <a:t> </a:t>
            </a:r>
            <a:r>
              <a:rPr lang="tr-TR" err="1">
                <a:solidFill>
                  <a:schemeClr val="bg1"/>
                </a:solidFill>
              </a:rPr>
              <a:t>from</a:t>
            </a:r>
            <a:r>
              <a:rPr lang="tr-TR">
                <a:solidFill>
                  <a:schemeClr val="bg1"/>
                </a:solidFill>
              </a:rPr>
              <a:t> UEMS </a:t>
            </a:r>
            <a:r>
              <a:rPr lang="tr-TR" err="1">
                <a:solidFill>
                  <a:schemeClr val="bg1"/>
                </a:solidFill>
              </a:rPr>
              <a:t>family</a:t>
            </a:r>
            <a:r>
              <a:rPr lang="tr-TR">
                <a:solidFill>
                  <a:schemeClr val="bg1"/>
                </a:solidFill>
              </a:rPr>
              <a:t> </a:t>
            </a:r>
            <a:r>
              <a:rPr lang="tr-TR" err="1">
                <a:solidFill>
                  <a:schemeClr val="bg1"/>
                </a:solidFill>
              </a:rPr>
              <a:t>to</a:t>
            </a:r>
            <a:r>
              <a:rPr lang="tr-TR">
                <a:solidFill>
                  <a:schemeClr val="bg1"/>
                </a:solidFill>
              </a:rPr>
              <a:t> </a:t>
            </a:r>
            <a:r>
              <a:rPr lang="tr-TR" err="1">
                <a:solidFill>
                  <a:schemeClr val="bg1"/>
                </a:solidFill>
              </a:rPr>
              <a:t>take</a:t>
            </a:r>
            <a:r>
              <a:rPr lang="tr-TR">
                <a:solidFill>
                  <a:schemeClr val="bg1"/>
                </a:solidFill>
              </a:rPr>
              <a:t> </a:t>
            </a:r>
            <a:r>
              <a:rPr lang="tr-TR" err="1">
                <a:solidFill>
                  <a:schemeClr val="bg1"/>
                </a:solidFill>
              </a:rPr>
              <a:t>part</a:t>
            </a:r>
            <a:r>
              <a:rPr lang="tr-TR">
                <a:solidFill>
                  <a:schemeClr val="bg1"/>
                </a:solidFill>
              </a:rPr>
              <a:t> in </a:t>
            </a:r>
            <a:r>
              <a:rPr lang="tr-TR" err="1">
                <a:solidFill>
                  <a:schemeClr val="bg1"/>
                </a:solidFill>
              </a:rPr>
              <a:t>these</a:t>
            </a:r>
            <a:r>
              <a:rPr lang="tr-TR">
                <a:solidFill>
                  <a:schemeClr val="bg1"/>
                </a:solidFill>
              </a:rPr>
              <a:t> </a:t>
            </a:r>
            <a:r>
              <a:rPr lang="tr-TR" err="1">
                <a:solidFill>
                  <a:schemeClr val="bg1"/>
                </a:solidFill>
              </a:rPr>
              <a:t>sub-WGs</a:t>
            </a:r>
            <a:r>
              <a:rPr lang="tr-TR">
                <a:solidFill>
                  <a:schemeClr val="bg1"/>
                </a:solidFill>
              </a:rPr>
              <a:t> </a:t>
            </a:r>
            <a:r>
              <a:rPr lang="tr-TR" err="1">
                <a:solidFill>
                  <a:schemeClr val="bg1"/>
                </a:solidFill>
              </a:rPr>
              <a:t>to</a:t>
            </a:r>
            <a:r>
              <a:rPr lang="tr-TR">
                <a:solidFill>
                  <a:schemeClr val="bg1"/>
                </a:solidFill>
              </a:rPr>
              <a:t> </a:t>
            </a:r>
            <a:r>
              <a:rPr lang="tr-TR" err="1">
                <a:solidFill>
                  <a:schemeClr val="bg1"/>
                </a:solidFill>
              </a:rPr>
              <a:t>discuss</a:t>
            </a:r>
            <a:r>
              <a:rPr lang="tr-TR">
                <a:solidFill>
                  <a:schemeClr val="bg1"/>
                </a:solidFill>
              </a:rPr>
              <a:t> </a:t>
            </a:r>
            <a:r>
              <a:rPr lang="tr-TR" err="1">
                <a:solidFill>
                  <a:schemeClr val="bg1"/>
                </a:solidFill>
              </a:rPr>
              <a:t>these</a:t>
            </a:r>
            <a:r>
              <a:rPr lang="tr-TR">
                <a:solidFill>
                  <a:schemeClr val="bg1"/>
                </a:solidFill>
              </a:rPr>
              <a:t> </a:t>
            </a:r>
            <a:r>
              <a:rPr lang="tr-TR" err="1">
                <a:solidFill>
                  <a:schemeClr val="bg1"/>
                </a:solidFill>
              </a:rPr>
              <a:t>challenging</a:t>
            </a:r>
            <a:r>
              <a:rPr lang="tr-TR">
                <a:solidFill>
                  <a:schemeClr val="bg1"/>
                </a:solidFill>
              </a:rPr>
              <a:t> </a:t>
            </a:r>
            <a:r>
              <a:rPr lang="tr-TR" err="1">
                <a:solidFill>
                  <a:schemeClr val="bg1"/>
                </a:solidFill>
              </a:rPr>
              <a:t>subjects</a:t>
            </a:r>
            <a:endParaRPr lang="tr-TR">
              <a:solidFill>
                <a:schemeClr val="bg1"/>
              </a:solidFill>
            </a:endParaRPr>
          </a:p>
        </p:txBody>
      </p:sp>
    </p:spTree>
    <p:extLst>
      <p:ext uri="{BB962C8B-B14F-4D97-AF65-F5344CB8AC3E}">
        <p14:creationId xmlns:p14="http://schemas.microsoft.com/office/powerpoint/2010/main" val="1003362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4B31117-6A56-1246-9732-430193172B8F}"/>
              </a:ext>
            </a:extLst>
          </p:cNvPr>
          <p:cNvSpPr>
            <a:spLocks noGrp="1"/>
          </p:cNvSpPr>
          <p:nvPr>
            <p:ph type="title"/>
          </p:nvPr>
        </p:nvSpPr>
        <p:spPr/>
        <p:txBody>
          <a:bodyPr/>
          <a:lstStyle/>
          <a:p>
            <a:r>
              <a:rPr lang="tr-TR" err="1">
                <a:solidFill>
                  <a:schemeClr val="bg1"/>
                </a:solidFill>
              </a:rPr>
              <a:t>Proposed</a:t>
            </a:r>
            <a:r>
              <a:rPr lang="tr-TR">
                <a:solidFill>
                  <a:schemeClr val="bg1"/>
                </a:solidFill>
              </a:rPr>
              <a:t> </a:t>
            </a:r>
            <a:r>
              <a:rPr lang="tr-TR" err="1">
                <a:solidFill>
                  <a:schemeClr val="bg1"/>
                </a:solidFill>
              </a:rPr>
              <a:t>subjects</a:t>
            </a:r>
            <a:r>
              <a:rPr lang="tr-TR">
                <a:solidFill>
                  <a:schemeClr val="bg1"/>
                </a:solidFill>
              </a:rPr>
              <a:t> </a:t>
            </a:r>
            <a:r>
              <a:rPr lang="tr-TR" err="1">
                <a:solidFill>
                  <a:schemeClr val="bg1"/>
                </a:solidFill>
              </a:rPr>
              <a:t>for</a:t>
            </a:r>
            <a:r>
              <a:rPr lang="tr-TR">
                <a:solidFill>
                  <a:schemeClr val="bg1"/>
                </a:solidFill>
              </a:rPr>
              <a:t> </a:t>
            </a:r>
            <a:r>
              <a:rPr lang="tr-TR" err="1">
                <a:solidFill>
                  <a:schemeClr val="bg1"/>
                </a:solidFill>
              </a:rPr>
              <a:t>nPPGMTR</a:t>
            </a:r>
            <a:r>
              <a:rPr lang="tr-TR">
                <a:solidFill>
                  <a:schemeClr val="bg1"/>
                </a:solidFill>
              </a:rPr>
              <a:t> WG</a:t>
            </a:r>
          </a:p>
        </p:txBody>
      </p:sp>
      <p:sp>
        <p:nvSpPr>
          <p:cNvPr id="3" name="İçerik Yer Tutucusu 2">
            <a:extLst>
              <a:ext uri="{FF2B5EF4-FFF2-40B4-BE49-F238E27FC236}">
                <a16:creationId xmlns:a16="http://schemas.microsoft.com/office/drawing/2014/main" id="{ABEB5325-2DF2-FD44-A1B1-3632FAAB0304}"/>
              </a:ext>
            </a:extLst>
          </p:cNvPr>
          <p:cNvSpPr>
            <a:spLocks noGrp="1"/>
          </p:cNvSpPr>
          <p:nvPr>
            <p:ph idx="1"/>
          </p:nvPr>
        </p:nvSpPr>
        <p:spPr/>
        <p:txBody>
          <a:bodyPr/>
          <a:lstStyle/>
          <a:p>
            <a:r>
              <a:rPr lang="en-US" err="1">
                <a:solidFill>
                  <a:schemeClr val="bg1"/>
                </a:solidFill>
              </a:rPr>
              <a:t>Infodemics</a:t>
            </a:r>
            <a:r>
              <a:rPr lang="en-US">
                <a:solidFill>
                  <a:schemeClr val="bg1"/>
                </a:solidFill>
              </a:rPr>
              <a:t> (misleading, anti-scientific, intentional, deliberative, </a:t>
            </a:r>
            <a:r>
              <a:rPr lang="en-US" err="1">
                <a:solidFill>
                  <a:schemeClr val="bg1"/>
                </a:solidFill>
              </a:rPr>
              <a:t>etc</a:t>
            </a:r>
            <a:r>
              <a:rPr lang="en-US">
                <a:solidFill>
                  <a:schemeClr val="bg1"/>
                </a:solidFill>
              </a:rPr>
              <a:t> information mess, regarding health and medicine, mostly  injected by  not only by social media, but by any means, by individuals, organizations, governments, </a:t>
            </a:r>
            <a:r>
              <a:rPr lang="en-US" err="1">
                <a:solidFill>
                  <a:schemeClr val="bg1"/>
                </a:solidFill>
              </a:rPr>
              <a:t>etc</a:t>
            </a:r>
            <a:r>
              <a:rPr lang="en-US">
                <a:solidFill>
                  <a:schemeClr val="bg1"/>
                </a:solidFill>
              </a:rPr>
              <a:t>)</a:t>
            </a:r>
            <a:endParaRPr lang="tr-TR">
              <a:solidFill>
                <a:schemeClr val="bg1"/>
              </a:solidFill>
            </a:endParaRPr>
          </a:p>
          <a:p>
            <a:r>
              <a:rPr lang="en-US">
                <a:solidFill>
                  <a:schemeClr val="bg1"/>
                </a:solidFill>
              </a:rPr>
              <a:t>Role of AI and similar fast emerging technology in health care.</a:t>
            </a:r>
          </a:p>
          <a:p>
            <a:r>
              <a:rPr lang="en-US">
                <a:solidFill>
                  <a:schemeClr val="bg1"/>
                </a:solidFill>
              </a:rPr>
              <a:t>Violence against doctors and health care workers (physical, psychological, by individuals, health care systems, governments, </a:t>
            </a:r>
            <a:r>
              <a:rPr lang="en-US" err="1">
                <a:solidFill>
                  <a:schemeClr val="bg1"/>
                </a:solidFill>
              </a:rPr>
              <a:t>etc</a:t>
            </a:r>
            <a:r>
              <a:rPr lang="en-US">
                <a:solidFill>
                  <a:schemeClr val="bg1"/>
                </a:solidFill>
              </a:rPr>
              <a:t>)</a:t>
            </a:r>
            <a:endParaRPr lang="tr-TR">
              <a:solidFill>
                <a:schemeClr val="bg1"/>
              </a:solidFill>
            </a:endParaRPr>
          </a:p>
          <a:p>
            <a:r>
              <a:rPr lang="en-US">
                <a:solidFill>
                  <a:schemeClr val="bg1"/>
                </a:solidFill>
              </a:rPr>
              <a:t>Racism</a:t>
            </a:r>
          </a:p>
          <a:p>
            <a:r>
              <a:rPr lang="en-US">
                <a:solidFill>
                  <a:schemeClr val="bg1"/>
                </a:solidFill>
              </a:rPr>
              <a:t>Virtual, distant PGMT</a:t>
            </a:r>
            <a:endParaRPr lang="tr-TR">
              <a:solidFill>
                <a:schemeClr val="bg1"/>
              </a:solidFill>
            </a:endParaRPr>
          </a:p>
          <a:p>
            <a:endParaRPr lang="tr-TR"/>
          </a:p>
        </p:txBody>
      </p:sp>
    </p:spTree>
    <p:extLst>
      <p:ext uri="{BB962C8B-B14F-4D97-AF65-F5344CB8AC3E}">
        <p14:creationId xmlns:p14="http://schemas.microsoft.com/office/powerpoint/2010/main" val="42576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4B31117-6A56-1246-9732-430193172B8F}"/>
              </a:ext>
            </a:extLst>
          </p:cNvPr>
          <p:cNvSpPr>
            <a:spLocks noGrp="1"/>
          </p:cNvSpPr>
          <p:nvPr>
            <p:ph type="title"/>
          </p:nvPr>
        </p:nvSpPr>
        <p:spPr/>
        <p:txBody>
          <a:bodyPr/>
          <a:lstStyle/>
          <a:p>
            <a:r>
              <a:rPr lang="tr-TR" err="1">
                <a:solidFill>
                  <a:schemeClr val="bg1"/>
                </a:solidFill>
              </a:rPr>
              <a:t>Proposed</a:t>
            </a:r>
            <a:r>
              <a:rPr lang="tr-TR">
                <a:solidFill>
                  <a:schemeClr val="bg1"/>
                </a:solidFill>
              </a:rPr>
              <a:t> </a:t>
            </a:r>
            <a:r>
              <a:rPr lang="tr-TR" err="1">
                <a:solidFill>
                  <a:schemeClr val="bg1"/>
                </a:solidFill>
              </a:rPr>
              <a:t>subjects</a:t>
            </a:r>
            <a:r>
              <a:rPr lang="tr-TR">
                <a:solidFill>
                  <a:schemeClr val="bg1"/>
                </a:solidFill>
              </a:rPr>
              <a:t> </a:t>
            </a:r>
            <a:r>
              <a:rPr lang="tr-TR" err="1">
                <a:solidFill>
                  <a:schemeClr val="bg1"/>
                </a:solidFill>
              </a:rPr>
              <a:t>for</a:t>
            </a:r>
            <a:r>
              <a:rPr lang="tr-TR">
                <a:solidFill>
                  <a:schemeClr val="bg1"/>
                </a:solidFill>
              </a:rPr>
              <a:t> </a:t>
            </a:r>
            <a:r>
              <a:rPr lang="tr-TR" err="1">
                <a:solidFill>
                  <a:schemeClr val="bg1"/>
                </a:solidFill>
              </a:rPr>
              <a:t>nPPGMTR</a:t>
            </a:r>
            <a:r>
              <a:rPr lang="tr-TR">
                <a:solidFill>
                  <a:schemeClr val="bg1"/>
                </a:solidFill>
              </a:rPr>
              <a:t> WG</a:t>
            </a:r>
          </a:p>
        </p:txBody>
      </p:sp>
      <p:sp>
        <p:nvSpPr>
          <p:cNvPr id="3" name="İçerik Yer Tutucusu 2">
            <a:extLst>
              <a:ext uri="{FF2B5EF4-FFF2-40B4-BE49-F238E27FC236}">
                <a16:creationId xmlns:a16="http://schemas.microsoft.com/office/drawing/2014/main" id="{ABEB5325-2DF2-FD44-A1B1-3632FAAB0304}"/>
              </a:ext>
            </a:extLst>
          </p:cNvPr>
          <p:cNvSpPr>
            <a:spLocks noGrp="1"/>
          </p:cNvSpPr>
          <p:nvPr>
            <p:ph idx="1"/>
          </p:nvPr>
        </p:nvSpPr>
        <p:spPr/>
        <p:txBody>
          <a:bodyPr/>
          <a:lstStyle/>
          <a:p>
            <a:r>
              <a:rPr lang="en-US" err="1">
                <a:solidFill>
                  <a:schemeClr val="bg1"/>
                </a:solidFill>
              </a:rPr>
              <a:t>Infodemics</a:t>
            </a:r>
            <a:r>
              <a:rPr lang="en-US">
                <a:solidFill>
                  <a:schemeClr val="bg1"/>
                </a:solidFill>
              </a:rPr>
              <a:t> (misleading, anti-scientific, intentional, deliberative, </a:t>
            </a:r>
            <a:r>
              <a:rPr lang="en-US" err="1">
                <a:solidFill>
                  <a:schemeClr val="bg1"/>
                </a:solidFill>
              </a:rPr>
              <a:t>etc</a:t>
            </a:r>
            <a:r>
              <a:rPr lang="en-US">
                <a:solidFill>
                  <a:schemeClr val="bg1"/>
                </a:solidFill>
              </a:rPr>
              <a:t> information mess, regarding health and medicine, mostly  injected by  not only by social media, but by any means, by individuals, organizations, governments, </a:t>
            </a:r>
            <a:r>
              <a:rPr lang="en-US" err="1">
                <a:solidFill>
                  <a:schemeClr val="bg1"/>
                </a:solidFill>
              </a:rPr>
              <a:t>etc</a:t>
            </a:r>
            <a:r>
              <a:rPr lang="en-US">
                <a:solidFill>
                  <a:schemeClr val="bg1"/>
                </a:solidFill>
              </a:rPr>
              <a:t>)</a:t>
            </a:r>
            <a:endParaRPr lang="tr-TR">
              <a:solidFill>
                <a:schemeClr val="bg1"/>
              </a:solidFill>
            </a:endParaRPr>
          </a:p>
          <a:p>
            <a:r>
              <a:rPr lang="en-US">
                <a:solidFill>
                  <a:schemeClr val="bg1"/>
                </a:solidFill>
              </a:rPr>
              <a:t>Role of AI and similar fast emerging technology in health care.</a:t>
            </a:r>
          </a:p>
          <a:p>
            <a:r>
              <a:rPr lang="en-US">
                <a:solidFill>
                  <a:schemeClr val="bg1"/>
                </a:solidFill>
              </a:rPr>
              <a:t>Violence against doctors and health care workers (physical, psychological, by individuals, health care systems, governments, </a:t>
            </a:r>
            <a:r>
              <a:rPr lang="en-US" err="1">
                <a:solidFill>
                  <a:schemeClr val="bg1"/>
                </a:solidFill>
              </a:rPr>
              <a:t>etc</a:t>
            </a:r>
            <a:r>
              <a:rPr lang="en-US">
                <a:solidFill>
                  <a:schemeClr val="bg1"/>
                </a:solidFill>
              </a:rPr>
              <a:t>)</a:t>
            </a:r>
            <a:endParaRPr lang="tr-TR">
              <a:solidFill>
                <a:schemeClr val="bg1"/>
              </a:solidFill>
            </a:endParaRPr>
          </a:p>
          <a:p>
            <a:r>
              <a:rPr lang="en-US">
                <a:solidFill>
                  <a:schemeClr val="bg1"/>
                </a:solidFill>
              </a:rPr>
              <a:t>Racism</a:t>
            </a:r>
          </a:p>
          <a:p>
            <a:r>
              <a:rPr lang="en-US">
                <a:solidFill>
                  <a:schemeClr val="bg1"/>
                </a:solidFill>
              </a:rPr>
              <a:t>Virtual, distant PGMT</a:t>
            </a:r>
            <a:endParaRPr lang="tr-TR">
              <a:solidFill>
                <a:schemeClr val="bg1"/>
              </a:solidFill>
            </a:endParaRPr>
          </a:p>
          <a:p>
            <a:endParaRPr lang="tr-TR"/>
          </a:p>
        </p:txBody>
      </p:sp>
    </p:spTree>
    <p:extLst>
      <p:ext uri="{BB962C8B-B14F-4D97-AF65-F5344CB8AC3E}">
        <p14:creationId xmlns:p14="http://schemas.microsoft.com/office/powerpoint/2010/main" val="1670176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9567606-57B9-8B45-8759-5B3F3BC4C9F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914AA14-C3B5-7B46-BEE0-B7A310DB15D1}"/>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96773981-F6E4-9745-83A9-86A33F67F212}"/>
              </a:ext>
            </a:extLst>
          </p:cNvPr>
          <p:cNvPicPr>
            <a:picLocks noChangeAspect="1"/>
          </p:cNvPicPr>
          <p:nvPr/>
        </p:nvPicPr>
        <p:blipFill>
          <a:blip r:embed="rId2"/>
          <a:stretch>
            <a:fillRect/>
          </a:stretch>
        </p:blipFill>
        <p:spPr>
          <a:xfrm>
            <a:off x="2931840" y="0"/>
            <a:ext cx="5831160" cy="7774880"/>
          </a:xfrm>
          <a:prstGeom prst="rect">
            <a:avLst/>
          </a:prstGeom>
        </p:spPr>
      </p:pic>
    </p:spTree>
    <p:extLst>
      <p:ext uri="{BB962C8B-B14F-4D97-AF65-F5344CB8AC3E}">
        <p14:creationId xmlns:p14="http://schemas.microsoft.com/office/powerpoint/2010/main" val="3052163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60FD4C1-9F28-C647-B750-4460A8EE5DAD}"/>
              </a:ext>
            </a:extLst>
          </p:cNvPr>
          <p:cNvSpPr>
            <a:spLocks noGrp="1"/>
          </p:cNvSpPr>
          <p:nvPr>
            <p:ph type="title"/>
          </p:nvPr>
        </p:nvSpPr>
        <p:spPr/>
        <p:txBody>
          <a:bodyPr/>
          <a:lstStyle/>
          <a:p>
            <a:r>
              <a:rPr lang="tr-TR" b="1" dirty="0">
                <a:solidFill>
                  <a:srgbClr val="FFFF00"/>
                </a:solidFill>
              </a:rPr>
              <a:t>1. </a:t>
            </a:r>
            <a:r>
              <a:rPr lang="en-GB" b="1" dirty="0">
                <a:solidFill>
                  <a:srgbClr val="FFFF00"/>
                </a:solidFill>
              </a:rPr>
              <a:t>Charter on visitations of training </a:t>
            </a:r>
            <a:r>
              <a:rPr lang="en-GB" b="1" dirty="0" err="1">
                <a:solidFill>
                  <a:srgbClr val="FFFF00"/>
                </a:solidFill>
              </a:rPr>
              <a:t>centers</a:t>
            </a:r>
            <a:r>
              <a:rPr lang="en-GB" b="1" dirty="0">
                <a:solidFill>
                  <a:srgbClr val="FFFF00"/>
                </a:solidFill>
              </a:rPr>
              <a:t>.</a:t>
            </a:r>
            <a:endParaRPr lang="tr-TR" dirty="0"/>
          </a:p>
        </p:txBody>
      </p:sp>
      <p:sp>
        <p:nvSpPr>
          <p:cNvPr id="3" name="İçerik Yer Tutucusu 2">
            <a:extLst>
              <a:ext uri="{FF2B5EF4-FFF2-40B4-BE49-F238E27FC236}">
                <a16:creationId xmlns:a16="http://schemas.microsoft.com/office/drawing/2014/main" id="{E6383C1F-4B3F-424A-BBDE-7D190672B760}"/>
              </a:ext>
            </a:extLst>
          </p:cNvPr>
          <p:cNvSpPr>
            <a:spLocks noGrp="1"/>
          </p:cNvSpPr>
          <p:nvPr>
            <p:ph idx="1"/>
          </p:nvPr>
        </p:nvSpPr>
        <p:spPr/>
        <p:txBody>
          <a:bodyPr>
            <a:noAutofit/>
          </a:bodyPr>
          <a:lstStyle/>
          <a:p>
            <a:pPr lvl="0"/>
            <a:r>
              <a:rPr lang="en-US" sz="2400" dirty="0">
                <a:solidFill>
                  <a:schemeClr val="bg1"/>
                </a:solidFill>
              </a:rPr>
              <a:t>Training centers are one of the 3 pillars of PG(Medical)T along with the trainees and trainers, working accordance to the training program (ETRs). Their harmonization, visitation and eventually (accreditation) is very important to increase the quality of PGMT. In order to reach this goal, we have shared the existing information, discussed and are ready to prepare an official draft to be distributed among the WG (in a couple of weeks’ time) We then share it with the executive and with greater UEMS family (in a month or two) for further feedback. We are planning to ready the final proposition to be submitted to the UEMS fall 2025 (or spring 2026) meeting for hopeful adaptation.</a:t>
            </a:r>
            <a:endParaRPr lang="tr-TR" sz="2400" dirty="0">
              <a:solidFill>
                <a:schemeClr val="bg1"/>
              </a:solidFill>
            </a:endParaRPr>
          </a:p>
          <a:p>
            <a:pPr lvl="0"/>
            <a:r>
              <a:rPr lang="en-US" sz="2400" dirty="0">
                <a:solidFill>
                  <a:schemeClr val="bg1"/>
                </a:solidFill>
              </a:rPr>
              <a:t>We are asking your help to get the results of questionnaires asking about the situation of visitations, that was sent to your NMAs and S&amp;Bs (</a:t>
            </a:r>
            <a:r>
              <a:rPr lang="en-US" sz="2400" dirty="0" err="1">
                <a:solidFill>
                  <a:schemeClr val="bg1"/>
                </a:solidFill>
              </a:rPr>
              <a:t>etc</a:t>
            </a:r>
            <a:r>
              <a:rPr lang="en-US" sz="2400" dirty="0">
                <a:solidFill>
                  <a:schemeClr val="bg1"/>
                </a:solidFill>
              </a:rPr>
              <a:t>). Or any other information regarding your experience with the visitations and send your feedback.</a:t>
            </a:r>
            <a:r>
              <a:rPr lang="en-US" dirty="0"/>
              <a:t>	</a:t>
            </a:r>
            <a:endParaRPr lang="tr-TR" dirty="0"/>
          </a:p>
          <a:p>
            <a:r>
              <a:rPr lang="en-US" dirty="0"/>
              <a:t> </a:t>
            </a:r>
            <a:endParaRPr lang="tr-TR" dirty="0"/>
          </a:p>
        </p:txBody>
      </p:sp>
    </p:spTree>
    <p:extLst>
      <p:ext uri="{BB962C8B-B14F-4D97-AF65-F5344CB8AC3E}">
        <p14:creationId xmlns:p14="http://schemas.microsoft.com/office/powerpoint/2010/main" val="4246473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4154622-F795-AE45-96F8-AD02F443D135}"/>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FA197C31-5E34-2D4F-A0AF-EFE05E2F31FB}"/>
              </a:ext>
            </a:extLst>
          </p:cNvPr>
          <p:cNvPicPr>
            <a:picLocks noGrp="1" noChangeAspect="1"/>
          </p:cNvPicPr>
          <p:nvPr>
            <p:ph idx="1"/>
          </p:nvPr>
        </p:nvPicPr>
        <p:blipFill>
          <a:blip r:embed="rId2"/>
          <a:stretch>
            <a:fillRect/>
          </a:stretch>
        </p:blipFill>
        <p:spPr>
          <a:xfrm>
            <a:off x="3465095" y="-72180"/>
            <a:ext cx="5565464" cy="6896084"/>
          </a:xfrm>
        </p:spPr>
      </p:pic>
    </p:spTree>
    <p:extLst>
      <p:ext uri="{BB962C8B-B14F-4D97-AF65-F5344CB8AC3E}">
        <p14:creationId xmlns:p14="http://schemas.microsoft.com/office/powerpoint/2010/main" val="17694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FFD0411-5938-A94C-803E-1A957E84DEE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FB0A5C0-35F4-4E46-A7E9-D00A1556FB5A}"/>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225223A1-C0C7-704C-B114-E6C29C48B460}"/>
              </a:ext>
            </a:extLst>
          </p:cNvPr>
          <p:cNvPicPr>
            <a:picLocks noChangeAspect="1"/>
          </p:cNvPicPr>
          <p:nvPr/>
        </p:nvPicPr>
        <p:blipFill>
          <a:blip r:embed="rId2"/>
          <a:stretch>
            <a:fillRect/>
          </a:stretch>
        </p:blipFill>
        <p:spPr>
          <a:xfrm>
            <a:off x="0" y="-864233"/>
            <a:ext cx="12136339" cy="9102254"/>
          </a:xfrm>
          <a:prstGeom prst="rect">
            <a:avLst/>
          </a:prstGeom>
        </p:spPr>
      </p:pic>
    </p:spTree>
    <p:extLst>
      <p:ext uri="{BB962C8B-B14F-4D97-AF65-F5344CB8AC3E}">
        <p14:creationId xmlns:p14="http://schemas.microsoft.com/office/powerpoint/2010/main" val="3429842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FBE8CBA-7C86-FA4D-9DD2-81293E03541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A54DCBF-EA8E-A54C-A7C5-DD40C58DA5EA}"/>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1548EB8B-0A6D-5349-9940-37191768BEED}"/>
              </a:ext>
            </a:extLst>
          </p:cNvPr>
          <p:cNvPicPr>
            <a:picLocks noChangeAspect="1"/>
          </p:cNvPicPr>
          <p:nvPr/>
        </p:nvPicPr>
        <p:blipFill>
          <a:blip r:embed="rId2"/>
          <a:stretch>
            <a:fillRect/>
          </a:stretch>
        </p:blipFill>
        <p:spPr>
          <a:xfrm>
            <a:off x="838200" y="-528321"/>
            <a:ext cx="10644145" cy="7983109"/>
          </a:xfrm>
          <a:prstGeom prst="rect">
            <a:avLst/>
          </a:prstGeom>
        </p:spPr>
      </p:pic>
    </p:spTree>
    <p:extLst>
      <p:ext uri="{BB962C8B-B14F-4D97-AF65-F5344CB8AC3E}">
        <p14:creationId xmlns:p14="http://schemas.microsoft.com/office/powerpoint/2010/main" val="5297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C09F1B5-08DF-684A-84FD-B51E2CDC4C6B}"/>
              </a:ext>
            </a:extLst>
          </p:cNvPr>
          <p:cNvSpPr>
            <a:spLocks noGrp="1"/>
          </p:cNvSpPr>
          <p:nvPr>
            <p:ph type="title"/>
          </p:nvPr>
        </p:nvSpPr>
        <p:spPr/>
        <p:txBody>
          <a:bodyPr/>
          <a:lstStyle/>
          <a:p>
            <a:r>
              <a:rPr lang="tr-TR">
                <a:solidFill>
                  <a:schemeClr val="bg1"/>
                </a:solidFill>
              </a:rPr>
              <a:t>2</a:t>
            </a:r>
            <a:r>
              <a:rPr lang="tr-TR" sz="3600">
                <a:solidFill>
                  <a:schemeClr val="bg1"/>
                </a:solidFill>
              </a:rPr>
              <a:t>. </a:t>
            </a:r>
            <a:r>
              <a:rPr lang="en-GB">
                <a:solidFill>
                  <a:schemeClr val="bg1"/>
                </a:solidFill>
              </a:rPr>
              <a:t>Glossary of PGT IN UEMS</a:t>
            </a:r>
            <a:endParaRPr lang="tr-TR"/>
          </a:p>
        </p:txBody>
      </p:sp>
      <p:sp>
        <p:nvSpPr>
          <p:cNvPr id="3" name="İçerik Yer Tutucusu 2">
            <a:extLst>
              <a:ext uri="{FF2B5EF4-FFF2-40B4-BE49-F238E27FC236}">
                <a16:creationId xmlns:a16="http://schemas.microsoft.com/office/drawing/2014/main" id="{935094E4-C41B-3048-B997-2DA639150753}"/>
              </a:ext>
            </a:extLst>
          </p:cNvPr>
          <p:cNvSpPr>
            <a:spLocks noGrp="1"/>
          </p:cNvSpPr>
          <p:nvPr>
            <p:ph idx="1"/>
          </p:nvPr>
        </p:nvSpPr>
        <p:spPr/>
        <p:txBody>
          <a:bodyPr/>
          <a:lstStyle/>
          <a:p>
            <a:r>
              <a:rPr lang="en-US" dirty="0">
                <a:solidFill>
                  <a:schemeClr val="bg1"/>
                </a:solidFill>
              </a:rPr>
              <a:t>Prof Felice has shared the 2nd. draft of the project he has been leading. We shall share it with you, to ask for your input for this dynamic on going Project.</a:t>
            </a:r>
            <a:endParaRPr lang="tr-TR" dirty="0">
              <a:solidFill>
                <a:schemeClr val="bg1"/>
              </a:solidFill>
            </a:endParaRPr>
          </a:p>
          <a:p>
            <a:endParaRPr lang="tr-TR" dirty="0">
              <a:solidFill>
                <a:schemeClr val="bg1"/>
              </a:solidFill>
            </a:endParaRPr>
          </a:p>
        </p:txBody>
      </p:sp>
    </p:spTree>
    <p:extLst>
      <p:ext uri="{BB962C8B-B14F-4D97-AF65-F5344CB8AC3E}">
        <p14:creationId xmlns:p14="http://schemas.microsoft.com/office/powerpoint/2010/main" val="208309316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94900BABD61B4BAC2F245EDF4ED39E" ma:contentTypeVersion="12" ma:contentTypeDescription="Crée un document." ma:contentTypeScope="" ma:versionID="4966109fe0896e52cf96412e6b71e88b">
  <xsd:schema xmlns:xsd="http://www.w3.org/2001/XMLSchema" xmlns:xs="http://www.w3.org/2001/XMLSchema" xmlns:p="http://schemas.microsoft.com/office/2006/metadata/properties" xmlns:ns2="83bd27bf-f23a-4764-ba48-893866d47e01" xmlns:ns3="cd7455a3-4a59-4a73-9e70-409757b3c8a1" targetNamespace="http://schemas.microsoft.com/office/2006/metadata/properties" ma:root="true" ma:fieldsID="7f227f0845759f58ca2e23e7beba02e0" ns2:_="" ns3:_="">
    <xsd:import namespace="83bd27bf-f23a-4764-ba48-893866d47e01"/>
    <xsd:import namespace="cd7455a3-4a59-4a73-9e70-409757b3c8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d27bf-f23a-4764-ba48-893866d47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6de6d2fa-23a7-45f3-a64a-563df53bb5f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7455a3-4a59-4a73-9e70-409757b3c8a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ae12d60-d5a8-41ec-bed3-3136d3e9e081}" ma:internalName="TaxCatchAll" ma:showField="CatchAllData" ma:web="cd7455a3-4a59-4a73-9e70-409757b3c8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3bd27bf-f23a-4764-ba48-893866d47e01">
      <Terms xmlns="http://schemas.microsoft.com/office/infopath/2007/PartnerControls"/>
    </lcf76f155ced4ddcb4097134ff3c332f>
    <TaxCatchAll xmlns="cd7455a3-4a59-4a73-9e70-409757b3c8a1" xsi:nil="true"/>
  </documentManagement>
</p:properties>
</file>

<file path=customXml/itemProps1.xml><?xml version="1.0" encoding="utf-8"?>
<ds:datastoreItem xmlns:ds="http://schemas.openxmlformats.org/officeDocument/2006/customXml" ds:itemID="{61083FAC-6E6E-4486-8B9C-B2AB86B012FE}"/>
</file>

<file path=customXml/itemProps2.xml><?xml version="1.0" encoding="utf-8"?>
<ds:datastoreItem xmlns:ds="http://schemas.openxmlformats.org/officeDocument/2006/customXml" ds:itemID="{AC304660-D5B3-4072-9D92-82817F2CBF83}"/>
</file>

<file path=customXml/itemProps3.xml><?xml version="1.0" encoding="utf-8"?>
<ds:datastoreItem xmlns:ds="http://schemas.openxmlformats.org/officeDocument/2006/customXml" ds:itemID="{772DC0C1-DA07-4842-A313-B8D4268F9A58}"/>
</file>

<file path=docProps/app.xml><?xml version="1.0" encoding="utf-8"?>
<Properties xmlns="http://schemas.openxmlformats.org/officeDocument/2006/extended-properties" xmlns:vt="http://schemas.openxmlformats.org/officeDocument/2006/docPropsVTypes">
  <TotalTime>3709</TotalTime>
  <Words>6790</Words>
  <Application>Microsoft Macintosh PowerPoint</Application>
  <PresentationFormat>Geniş ekran</PresentationFormat>
  <Paragraphs>274</Paragraphs>
  <Slides>35</Slides>
  <Notes>1</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35</vt:i4>
      </vt:variant>
    </vt:vector>
  </HeadingPairs>
  <TitlesOfParts>
    <vt:vector size="47" baseType="lpstr">
      <vt:lpstr>Yu Gothic</vt:lpstr>
      <vt:lpstr>Yu Gothic Light</vt:lpstr>
      <vt:lpstr>Aptos</vt:lpstr>
      <vt:lpstr>Aptos Display</vt:lpstr>
      <vt:lpstr>Arial</vt:lpstr>
      <vt:lpstr>Calibri</vt:lpstr>
      <vt:lpstr>Calibri Light</vt:lpstr>
      <vt:lpstr>Open Sans</vt:lpstr>
      <vt:lpstr>Segoe UI</vt:lpstr>
      <vt:lpstr>System</vt:lpstr>
      <vt:lpstr>Times New Roman</vt:lpstr>
      <vt:lpstr>Office Teması</vt:lpstr>
      <vt:lpstr>Agenda WG PGT, Brussels 25 April 25, Friday, 11:00-12:30    1. Charter on visitations of training centers. (to be finalized in 6 months time) (Homework: Information and files were distributed last week. Please read them for a fruitful meeting.)   2. Glossary of PGT IN UEMS  3.Proposals for future work: * Common non-professional training subjects for PGMT * Overlapping competencies in UEMS Specialty ETRs * Documentation and safekeeping of Lists of Fellows * The potential and needs of Experienced Fellows for Training </vt:lpstr>
      <vt:lpstr>PowerPoint Sunusu</vt:lpstr>
      <vt:lpstr>PowerPoint Sunusu</vt:lpstr>
      <vt:lpstr>PowerPoint Sunusu</vt:lpstr>
      <vt:lpstr>1. Charter on visitations of training centers.</vt:lpstr>
      <vt:lpstr>PowerPoint Sunusu</vt:lpstr>
      <vt:lpstr>PowerPoint Sunusu</vt:lpstr>
      <vt:lpstr>PowerPoint Sunusu</vt:lpstr>
      <vt:lpstr>2. Glossary of PGT IN UEMS</vt:lpstr>
      <vt:lpstr>2nd draft of Glossary and Acronyms scroll </vt:lpstr>
      <vt:lpstr>Post Graduate Medical Training</vt:lpstr>
      <vt:lpstr>3. Proposals for future projects of WGPGT</vt:lpstr>
      <vt:lpstr>PowerPoint Sunusu</vt:lpstr>
      <vt:lpstr>UEMS WG PGT</vt:lpstr>
      <vt:lpstr>PowerPoint Sunusu</vt:lpstr>
      <vt:lpstr>PowerPoint Sunusu</vt:lpstr>
      <vt:lpstr>PowerPoint Sunusu</vt:lpstr>
      <vt:lpstr>PowerPoint Sunusu</vt:lpstr>
      <vt:lpstr>PowerPoint Sunusu</vt:lpstr>
      <vt:lpstr>Post Graduate Medical Training</vt:lpstr>
      <vt:lpstr>Non-Professional Requirements</vt:lpstr>
      <vt:lpstr>PowerPoint Sunusu</vt:lpstr>
      <vt:lpstr>CanMEDS</vt:lpstr>
      <vt:lpstr>CanMEDS</vt:lpstr>
      <vt:lpstr>CanMEDS Pros</vt:lpstr>
      <vt:lpstr>CanMEDS Cons</vt:lpstr>
      <vt:lpstr>Sub-WG on Non-Professional general PGT requirements, nPGPGMTRs</vt:lpstr>
      <vt:lpstr>Proposed subjects for nPPGMTR WG Related with the challenges in health</vt:lpstr>
      <vt:lpstr>Proposed subjects for nPPGMTR WG Related abouth doctor’s own health</vt:lpstr>
      <vt:lpstr>Agenda WG PGT, Brussels 25 April 25, Friday, 11:00-12:30    1. Charter on visitations of training centers. (to be finalized in 6 months time) (Homework: Information and files were distributed last week. Please read them for a fruitful meeting.)   2. Glossary of PGT IN UEMS  3.Proposals for future work: * Common non-professional training subjects for PGMT * Overlapping competencies in UEMS Specialty ETRs * Documentation and safekeeping of Lists of Fellows * The potential and needs of Experienced Fellows for Training </vt:lpstr>
      <vt:lpstr>1. Charter on visitations of training centers.</vt:lpstr>
      <vt:lpstr>2. Glossary of PGT IN UEMS</vt:lpstr>
      <vt:lpstr>3.Proposals for future work: </vt:lpstr>
      <vt:lpstr>Proposed subjects for nPPGMTR WG</vt:lpstr>
      <vt:lpstr>Proposed subjects for nPPGMTR WG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Graduate Medical Training</dc:title>
  <dc:creator>Microsoft Office User</dc:creator>
  <cp:lastModifiedBy>Microsoft Office User</cp:lastModifiedBy>
  <cp:revision>27</cp:revision>
  <dcterms:created xsi:type="dcterms:W3CDTF">2025-04-23T19:24:07Z</dcterms:created>
  <dcterms:modified xsi:type="dcterms:W3CDTF">2025-04-26T10:14:04Z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0x0101004194900BABD61B4BAC2F245EDF4ED39E</vt:lpwstr>
  </property>
</Properties>
</file>