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895" r:id="rId3"/>
    <p:sldId id="257" r:id="rId4"/>
    <p:sldId id="258" r:id="rId5"/>
    <p:sldId id="262" r:id="rId6"/>
    <p:sldId id="259" r:id="rId7"/>
    <p:sldId id="260" r:id="rId8"/>
    <p:sldId id="261" r:id="rId9"/>
    <p:sldId id="263" r:id="rId10"/>
    <p:sldId id="896" r:id="rId11"/>
    <p:sldId id="897" r:id="rId12"/>
    <p:sldId id="264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93" d="100"/>
          <a:sy n="93" d="100"/>
        </p:scale>
        <p:origin x="132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5B2B6-88A3-9F47-9DEA-B6D64F5DBA70}" type="datetimeFigureOut">
              <a:rPr lang="fi-FI" smtClean="0"/>
              <a:t>26.4.2025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B5342-7306-2546-8BD1-D637631D0A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555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DE1699-1C82-77DA-D31E-B689C8773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4F8098C-EA36-082E-2AE8-A9940B49F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9D7ACF-57AD-933E-D000-08F49B3B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26.4.2025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2E1D18-25EC-41BB-C81A-0B60CF1E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748FB7-03AC-3BF1-557F-98C1EFCC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971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797EF1-40AA-B334-EA2F-F35AB7BEE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15E93C4-7C44-F80A-79E5-F06FDED38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3449B9-54A0-5B33-32C9-A6D23C5C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26.4.2025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CF8B17-7298-C457-3C23-9027410A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0D3392-1FEB-ADC9-3855-CB2A1B6F1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215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04CFFD9-37A8-A5B5-1247-404B395422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0C37ABB-F601-3147-E96A-DEB0391E7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31DDDF-2517-8578-9E72-49172F90E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26.4.2025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5367E4-5253-E7D5-A11E-4E95A2D15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07CBC4-AACA-AD13-5EFB-203B04CD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14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8AD4F3-E092-625A-6204-4A88289B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607B39-2385-4336-6C4F-336C38CCE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78FF7D-4774-4391-21CA-8A82E089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26.4.2025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FA2AFB-12A8-822A-1A48-B2CBB7E96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885FD2-D9BA-F9CE-9800-8E579092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129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AE6BFB-E172-FB92-8B9C-33E0526E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7EBA5D0-9F90-95CB-F839-6383F0BA7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832317-6577-FF65-BEFF-92F1B9B77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26.4.2025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2B2B5D-A8A2-CF8B-C0DA-CCB3D77E9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FCA3EB-9108-3193-8EB0-0D8B694E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71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2C28EF-D64C-4370-C3AE-05BE2A5CF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2AF151-81EC-82F6-E494-15C5AB3E8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9F0FCEF-8BAE-21FB-BC74-11BB97D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E427118-F790-0E25-84E9-0B644233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26.4.2025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41C88A0-2666-EFFD-82AF-8454955A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85C6579-FA4E-D757-E729-76B82CE5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502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8BE455-3A77-81BC-CECA-9A916114F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6CEE892-8BD6-07E5-65F0-C57E8B0E8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13CC005-314C-E5E9-FA55-4A497F7C3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7C2C91D-E3D3-CB5D-FEE4-AB9667338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0F076B4-2D54-C173-E3EA-EB87F6237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601B6FE-5750-78F6-A7C4-1A7EBECAD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26.4.2025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918A887-BCDB-9897-3994-BAFC016E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069C466-0FF3-BD4B-A73F-C7DD62B7E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258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084434-FB77-6986-C0D1-25CF78CE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B263CEB-1192-917B-B79E-44F9011AE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26.4.2025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8E7C8E3-13B2-7FF4-C714-527F3A0B0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3B28A9-D23B-48C5-04AE-8E6151AB5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110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E63A2FC-1C12-D3B7-5929-EBBC17FC7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26.4.2025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596FBC7-8734-BED3-169C-0047CED8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515990F-B5D4-3AB2-2A02-89E5387B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886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0C107D-7797-D2C4-6F7C-3FEBF48D9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3C246F-6701-4856-549F-5F728010E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E64DC6-173E-1760-B0D0-C81904AB1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E5AD1C6-6F1B-DA55-FD0D-B60DEC15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26.4.2025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D4B20CC-E472-29F8-F5F6-13C313AB8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271BF1A-8ED4-6F0E-8557-889B4144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941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49ED61-2134-AAE2-C59E-7C40EBD7F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01397A1-C8A4-DCBA-3BD5-1C96CC090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3071ED2-74C6-C736-4E43-09B845937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00D632-910A-ED67-DCA5-CA8A75FC8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26.4.2025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768996C-A5A0-D5F3-B02E-A501A7AC5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5282DEA-6D6A-07A8-CFDB-79D34E373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038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8157764-031C-00E8-166C-7E32F61E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D3C81E6-80FC-DD50-0D09-8C00CA97F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4446DA-EA98-5A08-DCD9-39772D943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C1A21A-570A-EA43-9521-503E69979CEF}" type="datetimeFigureOut">
              <a:rPr lang="fi-FI" smtClean="0"/>
              <a:t>26.4.2025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5E51B59-DBEA-8FE8-6FB9-AEE244835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13836E-49E2-CBFC-69B8-887E3F2FD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46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8924A2-5CB4-DA4E-18AE-0EA9B7874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5270" y="1202625"/>
            <a:ext cx="9144000" cy="2387600"/>
          </a:xfrm>
        </p:spPr>
        <p:txBody>
          <a:bodyPr>
            <a:normAutofit fontScale="90000"/>
          </a:bodyPr>
          <a:lstStyle/>
          <a:p>
            <a:pPr algn="r"/>
            <a:r>
              <a:rPr lang="fi-FI" sz="4400" dirty="0"/>
              <a:t>UEMS </a:t>
            </a:r>
            <a:br>
              <a:rPr lang="fi-FI" sz="4400" dirty="0"/>
            </a:br>
            <a:r>
              <a:rPr lang="fi-FI" sz="4400" dirty="0" err="1"/>
              <a:t>Working</a:t>
            </a:r>
            <a:r>
              <a:rPr lang="fi-FI" sz="4400" dirty="0"/>
              <a:t> Group of </a:t>
            </a:r>
            <a:br>
              <a:rPr lang="fi-FI" sz="4400" dirty="0"/>
            </a:br>
            <a:r>
              <a:rPr lang="fi-FI" sz="4400" dirty="0"/>
              <a:t>CME/CPD</a:t>
            </a:r>
            <a:br>
              <a:rPr lang="fi-FI" sz="4400" dirty="0"/>
            </a:br>
            <a:r>
              <a:rPr lang="fi-FI" sz="3100" dirty="0" err="1"/>
              <a:t>April</a:t>
            </a:r>
            <a:r>
              <a:rPr lang="fi-FI" sz="3100" dirty="0"/>
              <a:t> 25, 2025</a:t>
            </a:r>
            <a:br>
              <a:rPr lang="fi-FI" sz="3100" dirty="0"/>
            </a:br>
            <a:r>
              <a:rPr lang="fi-FI" sz="3100" dirty="0" err="1"/>
              <a:t>Brussels</a:t>
            </a:r>
            <a:endParaRPr lang="fi-FI" sz="31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D5FD3A7-4F3B-FBA8-DC07-B4C677317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6730" y="4226811"/>
            <a:ext cx="9945270" cy="2387600"/>
          </a:xfrm>
        </p:spPr>
        <p:txBody>
          <a:bodyPr>
            <a:noAutofit/>
          </a:bodyPr>
          <a:lstStyle/>
          <a:p>
            <a:r>
              <a:rPr lang="fi-FI" sz="2800" dirty="0" err="1"/>
              <a:t>Dr</a:t>
            </a:r>
            <a:r>
              <a:rPr lang="fi-FI" sz="2800" dirty="0"/>
              <a:t>. Hannu Halila</a:t>
            </a:r>
          </a:p>
          <a:p>
            <a:r>
              <a:rPr lang="fi-FI" sz="2800" dirty="0" err="1"/>
              <a:t>Chairman</a:t>
            </a:r>
            <a:r>
              <a:rPr lang="fi-FI" sz="2800" dirty="0"/>
              <a:t> of </a:t>
            </a:r>
            <a:r>
              <a:rPr lang="fi-FI" sz="2800" dirty="0" err="1"/>
              <a:t>the</a:t>
            </a:r>
            <a:r>
              <a:rPr lang="fi-FI" sz="2800" dirty="0"/>
              <a:t> WG</a:t>
            </a:r>
          </a:p>
          <a:p>
            <a:r>
              <a:rPr lang="fi-FI" sz="2800" dirty="0"/>
              <a:t>UEMS </a:t>
            </a:r>
            <a:r>
              <a:rPr lang="fi-FI" sz="2800" dirty="0" err="1"/>
              <a:t>Past</a:t>
            </a:r>
            <a:r>
              <a:rPr lang="fi-FI" sz="2800" dirty="0"/>
              <a:t> </a:t>
            </a:r>
            <a:r>
              <a:rPr lang="fi-FI" sz="2800" dirty="0" err="1"/>
              <a:t>President</a:t>
            </a:r>
            <a:r>
              <a:rPr lang="fi-FI" sz="2800" dirty="0"/>
              <a:t>, </a:t>
            </a:r>
            <a:r>
              <a:rPr lang="fi-FI" sz="2800" dirty="0" err="1"/>
              <a:t>Honorary</a:t>
            </a:r>
            <a:r>
              <a:rPr lang="fi-FI" sz="2800" dirty="0"/>
              <a:t> </a:t>
            </a:r>
            <a:r>
              <a:rPr lang="fi-FI" sz="2800" dirty="0" err="1"/>
              <a:t>Member</a:t>
            </a:r>
            <a:endParaRPr lang="fi-FI" sz="2800" dirty="0"/>
          </a:p>
          <a:p>
            <a:r>
              <a:rPr lang="fi-FI" sz="2800" dirty="0" err="1"/>
              <a:t>Gynecology</a:t>
            </a:r>
            <a:r>
              <a:rPr lang="fi-FI" sz="2800" dirty="0"/>
              <a:t>, Finland</a:t>
            </a:r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73EB031D-517A-81D2-E6D4-A5B9FEA307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701382"/>
              </p:ext>
            </p:extLst>
          </p:nvPr>
        </p:nvGraphicFramePr>
        <p:xfrm>
          <a:off x="6121415" y="884332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32" name="Objekti 31">
                        <a:extLst>
                          <a:ext uri="{FF2B5EF4-FFF2-40B4-BE49-F238E27FC236}">
                            <a16:creationId xmlns:a16="http://schemas.microsoft.com/office/drawing/2014/main" id="{144A88C6-89BC-4A48-B692-E0D3952BC7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15" y="884332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Kuva 6" descr="Kuva, joka sisältää kohteen sisä-, työpöytä, Toimistorakennus, huonekalu&#10;&#10;Tekoälyn generoima sisältö voi olla virheellistä.">
            <a:extLst>
              <a:ext uri="{FF2B5EF4-FFF2-40B4-BE49-F238E27FC236}">
                <a16:creationId xmlns:a16="http://schemas.microsoft.com/office/drawing/2014/main" id="{8D4E85CA-7E0D-8340-90A0-3C2C63AFA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532988"/>
            <a:ext cx="4969164" cy="37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6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ABF912-DDF1-65C1-0A4D-5945C73F8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 err="1"/>
              <a:t>Other</a:t>
            </a:r>
            <a:r>
              <a:rPr lang="fi-FI" sz="3200" b="1" dirty="0"/>
              <a:t> </a:t>
            </a:r>
            <a:r>
              <a:rPr lang="fi-FI" sz="3200" b="1" dirty="0" err="1"/>
              <a:t>items</a:t>
            </a:r>
            <a:r>
              <a:rPr lang="fi-FI" sz="3200" b="1" dirty="0"/>
              <a:t> at </a:t>
            </a:r>
            <a:r>
              <a:rPr lang="fi-FI" sz="3200" b="1" dirty="0" err="1"/>
              <a:t>the</a:t>
            </a:r>
            <a:r>
              <a:rPr lang="fi-FI" sz="3200" b="1" dirty="0"/>
              <a:t> WG </a:t>
            </a:r>
            <a:r>
              <a:rPr lang="fi-FI" sz="3200" b="1" dirty="0" err="1"/>
              <a:t>meeting</a:t>
            </a:r>
            <a:endParaRPr lang="fi-FI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8DA874-44B8-C1D0-2CF5-E447AD0F6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Developments in the CME/CPD situation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UEMS members and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specialities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Need for an </a:t>
            </a: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updated questionnaire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of the CME-CPD systems in the UEMS members (special need to make the terminology clear)</a:t>
            </a: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Survey of the CME/CPD systems in Europe - for information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Recent publication in the </a:t>
            </a:r>
            <a:r>
              <a:rPr lang="en-US" dirty="0">
                <a:highlight>
                  <a:srgbClr val="00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Journal of CME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(open access)</a:t>
            </a:r>
          </a:p>
          <a:p>
            <a:pPr lvl="1"/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Lawrence </a:t>
            </a:r>
            <a:r>
              <a:rPr lang="fi-FI" b="0" i="1" u="none" strike="noStrike" dirty="0" err="1">
                <a:effectLst/>
                <a:latin typeface="Arial" panose="020B0604020202020204" pitchFamily="34" charset="0"/>
              </a:rPr>
              <a:t>Sherman</a:t>
            </a: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, Hannu Halila</a:t>
            </a:r>
            <a:r>
              <a:rPr lang="fi-FI" i="1" dirty="0">
                <a:latin typeface="Arial" panose="020B0604020202020204" pitchFamily="34" charset="0"/>
              </a:rPr>
              <a:t>, </a:t>
            </a:r>
            <a:r>
              <a:rPr lang="fi-FI" i="1" dirty="0" err="1">
                <a:latin typeface="Arial" panose="020B0604020202020204" pitchFamily="34" charset="0"/>
              </a:rPr>
              <a:t>Kathy</a:t>
            </a:r>
            <a:r>
              <a:rPr lang="fi-FI" i="1" dirty="0">
                <a:latin typeface="Arial" panose="020B0604020202020204" pitchFamily="34" charset="0"/>
              </a:rPr>
              <a:t> </a:t>
            </a:r>
            <a:r>
              <a:rPr lang="fi-FI" i="1" dirty="0" err="1">
                <a:latin typeface="Arial" panose="020B0604020202020204" pitchFamily="34" charset="0"/>
              </a:rPr>
              <a:t>Chappell</a:t>
            </a:r>
            <a:r>
              <a:rPr lang="fi-FI" i="1" dirty="0">
                <a:latin typeface="Arial" panose="020B0604020202020204" pitchFamily="34" charset="0"/>
              </a:rPr>
              <a:t>: </a:t>
            </a: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An </a:t>
            </a:r>
            <a:r>
              <a:rPr lang="fi-FI" b="0" i="1" u="none" strike="noStrike" dirty="0" err="1">
                <a:effectLst/>
                <a:latin typeface="Arial" panose="020B0604020202020204" pitchFamily="34" charset="0"/>
              </a:rPr>
              <a:t>Overview</a:t>
            </a: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 of </a:t>
            </a:r>
            <a:r>
              <a:rPr lang="fi-FI" b="0" i="1" u="none" strike="noStrike" dirty="0" err="1">
                <a:effectLst/>
                <a:latin typeface="Arial" panose="020B0604020202020204" pitchFamily="34" charset="0"/>
              </a:rPr>
              <a:t>Continuing</a:t>
            </a: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fi-FI" b="0" i="1" u="none" strike="noStrike" dirty="0" err="1">
                <a:effectLst/>
                <a:latin typeface="Arial" panose="020B0604020202020204" pitchFamily="34" charset="0"/>
              </a:rPr>
              <a:t>Medical</a:t>
            </a: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fi-FI" b="0" i="1" u="none" strike="noStrike" dirty="0" err="1">
                <a:effectLst/>
                <a:latin typeface="Arial" panose="020B0604020202020204" pitchFamily="34" charset="0"/>
              </a:rPr>
              <a:t>Education</a:t>
            </a: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/</a:t>
            </a:r>
            <a:r>
              <a:rPr lang="fi-FI" b="0" i="1" u="none" strike="noStrike" dirty="0" err="1">
                <a:effectLst/>
                <a:latin typeface="Arial" panose="020B0604020202020204" pitchFamily="34" charset="0"/>
              </a:rPr>
              <a:t>Continuing</a:t>
            </a: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 Professional</a:t>
            </a:r>
            <a:br>
              <a:rPr lang="fi-FI" i="1" dirty="0"/>
            </a:br>
            <a:r>
              <a:rPr lang="fi-FI" b="0" i="1" u="none" strike="noStrike" dirty="0" err="1">
                <a:effectLst/>
                <a:latin typeface="Arial" panose="020B0604020202020204" pitchFamily="34" charset="0"/>
              </a:rPr>
              <a:t>Development</a:t>
            </a: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 Systems in Europe: A </a:t>
            </a:r>
            <a:r>
              <a:rPr lang="fi-FI" b="0" i="1" u="none" strike="noStrike" dirty="0" err="1">
                <a:effectLst/>
                <a:latin typeface="Arial" panose="020B0604020202020204" pitchFamily="34" charset="0"/>
              </a:rPr>
              <a:t>Mixed</a:t>
            </a: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fi-FI" b="0" i="1" u="none" strike="noStrike" dirty="0" err="1">
                <a:effectLst/>
                <a:latin typeface="Arial" panose="020B0604020202020204" pitchFamily="34" charset="0"/>
              </a:rPr>
              <a:t>Methods</a:t>
            </a: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fi-FI" b="0" i="1" u="none" strike="noStrike" dirty="0" err="1">
                <a:effectLst/>
                <a:latin typeface="Arial" panose="020B0604020202020204" pitchFamily="34" charset="0"/>
              </a:rPr>
              <a:t>Assessment</a:t>
            </a:r>
            <a:endParaRPr lang="en-US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85E2C070-A601-004D-1CFF-F5E9014CDD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0" y="4286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A1F439EF-D1B3-E93A-F0C3-7E67C5715E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4286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0241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09FE11-C5AB-6F84-F801-7D8938543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4000" b="1" dirty="0" err="1"/>
              <a:t>Other</a:t>
            </a:r>
            <a:r>
              <a:rPr lang="fi-FI" sz="4000" b="1" dirty="0"/>
              <a:t> </a:t>
            </a:r>
            <a:r>
              <a:rPr lang="fi-FI" sz="4000" b="1" dirty="0" err="1"/>
              <a:t>items</a:t>
            </a:r>
            <a:r>
              <a:rPr lang="fi-FI" sz="4000" b="1" dirty="0"/>
              <a:t> at </a:t>
            </a:r>
            <a:r>
              <a:rPr lang="fi-FI" sz="4000" b="1" dirty="0" err="1"/>
              <a:t>the</a:t>
            </a:r>
            <a:r>
              <a:rPr lang="fi-FI" sz="4000" b="1" dirty="0"/>
              <a:t> WG </a:t>
            </a:r>
            <a:r>
              <a:rPr lang="fi-FI" sz="4000" b="1" dirty="0" err="1"/>
              <a:t>meeting</a:t>
            </a:r>
            <a:endParaRPr lang="fi-FI" sz="40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D4AA67-2843-4725-4DFF-334414C3B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85000" lnSpcReduction="20000"/>
          </a:bodyPr>
          <a:lstStyle/>
          <a:p>
            <a:pPr marL="0" lvl="0" indent="0">
              <a:buNone/>
            </a:pPr>
            <a:r>
              <a:rPr lang="fi-FI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Need</a:t>
            </a:r>
            <a:r>
              <a:rPr lang="fi-FI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 </a:t>
            </a:r>
            <a:r>
              <a:rPr lang="fi-FI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training</a:t>
            </a:r>
            <a:r>
              <a:rPr lang="fi-FI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fi-FI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transformation</a:t>
            </a:r>
            <a:r>
              <a:rPr lang="fi-FI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</a:t>
            </a:r>
            <a:r>
              <a:rPr lang="fi-FI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fi-FI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civilian</a:t>
            </a:r>
            <a:r>
              <a:rPr lang="fi-FI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medical</a:t>
            </a:r>
            <a:r>
              <a:rPr lang="fi-FI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profession</a:t>
            </a:r>
            <a:r>
              <a:rPr lang="fi-FI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fi-FI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</a:t>
            </a:r>
            <a:r>
              <a:rPr lang="fi-FI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fi-FI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war</a:t>
            </a:r>
            <a:r>
              <a:rPr lang="fi-FI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fi-FI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disaster</a:t>
            </a:r>
            <a:r>
              <a:rPr lang="fi-FI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situations</a:t>
            </a:r>
            <a:r>
              <a:rPr lang="fi-FI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? </a:t>
            </a:r>
          </a:p>
          <a:p>
            <a:pPr marL="0" lvl="0" indent="0">
              <a:buNone/>
            </a:pPr>
            <a:endParaRPr lang="fi-FI" sz="3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</a:rPr>
              <a:t>	MJC </a:t>
            </a:r>
            <a:r>
              <a:rPr lang="fi-FI" dirty="0" err="1">
                <a:latin typeface="Calibri" panose="020F0502020204030204" pitchFamily="34" charset="0"/>
                <a:ea typeface="Times New Roman" panose="02020603050405020304" pitchFamily="18" charset="0"/>
              </a:rPr>
              <a:t>within</a:t>
            </a: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</a:rPr>
              <a:t> UEMS?</a:t>
            </a:r>
          </a:p>
          <a:p>
            <a:pPr marL="0" lvl="0" indent="0">
              <a:buNone/>
            </a:pPr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fi-FI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Discussion</a:t>
            </a:r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about</a:t>
            </a:r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fi-FI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cope</a:t>
            </a:r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expanded</a:t>
            </a:r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from</a:t>
            </a:r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	</a:t>
            </a:r>
            <a:r>
              <a:rPr lang="fi-FI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not</a:t>
            </a:r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only</a:t>
            </a:r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military</a:t>
            </a:r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medicine</a:t>
            </a:r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fi-FI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disasters</a:t>
            </a:r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etc.</a:t>
            </a:r>
          </a:p>
          <a:p>
            <a:pPr marL="0" lvl="0" indent="0">
              <a:buNone/>
            </a:pPr>
            <a:endParaRPr lang="fi-FI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fi-FI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fi-F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98475">
              <a:buNone/>
            </a:pPr>
            <a:r>
              <a:rPr lang="fi-F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fi-F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71917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8EBF0CA-9767-F39F-7F5C-42C54C3F3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z="4000" dirty="0"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Next </a:t>
            </a:r>
            <a:r>
              <a:rPr lang="fi-FI" sz="4000" dirty="0" err="1"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meeting</a:t>
            </a:r>
            <a:r>
              <a:rPr lang="fi-FI" sz="4000" dirty="0"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 of </a:t>
            </a:r>
            <a:r>
              <a:rPr lang="fi-FI" sz="4000" dirty="0" err="1"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fi-FI" sz="4000" dirty="0"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 WG, October 17, 2025</a:t>
            </a:r>
            <a:br>
              <a:rPr lang="fi-FI" sz="4000" dirty="0"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dirty="0"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! Kiitos !</a:t>
            </a:r>
          </a:p>
        </p:txBody>
      </p:sp>
      <p:grpSp>
        <p:nvGrpSpPr>
          <p:cNvPr id="29" name="Group 25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isällön paikkamerkki 7" descr="Kuva, joka sisältää kohteen piha-, henkilö, vaate, Ihmisen kasvot&#10;&#10;Tekoälyn generoima sisältö voi olla virheellistä.">
            <a:extLst>
              <a:ext uri="{FF2B5EF4-FFF2-40B4-BE49-F238E27FC236}">
                <a16:creationId xmlns:a16="http://schemas.microsoft.com/office/drawing/2014/main" id="{CDAB2EF0-9090-EDB8-B198-EAD283C78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0249" r="1" b="17250"/>
          <a:stretch/>
        </p:blipFill>
        <p:spPr>
          <a:xfrm>
            <a:off x="5640572" y="662712"/>
            <a:ext cx="5608830" cy="5421999"/>
          </a:xfrm>
          <a:prstGeom prst="rect">
            <a:avLst/>
          </a:prstGeom>
        </p:spPr>
      </p:pic>
      <p:graphicFrame>
        <p:nvGraphicFramePr>
          <p:cNvPr id="9" name="Objekti 8">
            <a:extLst>
              <a:ext uri="{FF2B5EF4-FFF2-40B4-BE49-F238E27FC236}">
                <a16:creationId xmlns:a16="http://schemas.microsoft.com/office/drawing/2014/main" id="{BA881394-813A-5C64-C2EB-10D88667B6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249980"/>
              </p:ext>
            </p:extLst>
          </p:nvPr>
        </p:nvGraphicFramePr>
        <p:xfrm>
          <a:off x="1094998" y="5178144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3" imgW="1003300" imgH="1003300" progId="Word.Picture.8">
                  <p:embed/>
                </p:oleObj>
              </mc:Choice>
              <mc:Fallback>
                <p:oleObj name="Kuva" r:id="rId3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73EB031D-517A-81D2-E6D4-A5B9FEA307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998" y="5178144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808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918D0B-DD0B-5427-D414-1698FE822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CME / CPD </a:t>
            </a:r>
            <a:r>
              <a:rPr lang="fi-FI" b="1" dirty="0" err="1"/>
              <a:t>Working</a:t>
            </a:r>
            <a:r>
              <a:rPr lang="fi-FI" b="1" dirty="0"/>
              <a:t> Group </a:t>
            </a:r>
            <a:r>
              <a:rPr lang="fi-FI" b="1" dirty="0" err="1"/>
              <a:t>meeting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3B8A9A-6C72-76AA-605C-BEBCC4945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600" dirty="0" err="1"/>
              <a:t>Meeting</a:t>
            </a:r>
            <a:r>
              <a:rPr lang="fi-FI" sz="3600" dirty="0"/>
              <a:t> </a:t>
            </a:r>
            <a:r>
              <a:rPr lang="fi-FI" sz="3600" dirty="0" err="1"/>
              <a:t>well</a:t>
            </a:r>
            <a:r>
              <a:rPr lang="fi-FI" sz="3600" dirty="0"/>
              <a:t> </a:t>
            </a:r>
            <a:r>
              <a:rPr lang="fi-FI" sz="3600" dirty="0" err="1"/>
              <a:t>attended</a:t>
            </a:r>
            <a:r>
              <a:rPr lang="fi-FI" sz="3600" dirty="0"/>
              <a:t> </a:t>
            </a:r>
            <a:r>
              <a:rPr lang="fi-FI" sz="3600" dirty="0" err="1"/>
              <a:t>by</a:t>
            </a:r>
            <a:r>
              <a:rPr lang="fi-FI" sz="3600" dirty="0"/>
              <a:t> 36 </a:t>
            </a:r>
            <a:r>
              <a:rPr lang="fi-FI" sz="3600" dirty="0" err="1"/>
              <a:t>colleagues</a:t>
            </a:r>
            <a:r>
              <a:rPr lang="fi-FI" sz="3600" dirty="0"/>
              <a:t> </a:t>
            </a:r>
            <a:r>
              <a:rPr lang="fi-FI" sz="3600" dirty="0" err="1"/>
              <a:t>representing</a:t>
            </a:r>
            <a:r>
              <a:rPr lang="fi-FI" sz="3600" dirty="0"/>
              <a:t> </a:t>
            </a:r>
            <a:r>
              <a:rPr lang="fi-FI" sz="3600" dirty="0" err="1"/>
              <a:t>widely</a:t>
            </a:r>
            <a:r>
              <a:rPr lang="fi-FI" sz="3600" dirty="0"/>
              <a:t> </a:t>
            </a:r>
            <a:r>
              <a:rPr lang="fi-FI" sz="3600" dirty="0" err="1"/>
              <a:t>the</a:t>
            </a:r>
            <a:r>
              <a:rPr lang="fi-FI" sz="3600" dirty="0"/>
              <a:t> European </a:t>
            </a:r>
            <a:r>
              <a:rPr lang="fi-FI" sz="3600" dirty="0" err="1"/>
              <a:t>countries</a:t>
            </a:r>
            <a:r>
              <a:rPr lang="fi-FI" sz="3600" dirty="0"/>
              <a:t> and </a:t>
            </a:r>
            <a:r>
              <a:rPr lang="fi-FI" sz="3600" dirty="0" err="1"/>
              <a:t>various</a:t>
            </a:r>
            <a:r>
              <a:rPr lang="fi-FI" sz="3600" dirty="0"/>
              <a:t> </a:t>
            </a:r>
            <a:r>
              <a:rPr lang="fi-FI" sz="3600" dirty="0" err="1"/>
              <a:t>specialities</a:t>
            </a:r>
            <a:r>
              <a:rPr lang="fi-FI" sz="3600" dirty="0"/>
              <a:t>, </a:t>
            </a:r>
            <a:r>
              <a:rPr lang="fi-FI" sz="3600" dirty="0" err="1"/>
              <a:t>lively</a:t>
            </a:r>
            <a:r>
              <a:rPr lang="fi-FI" sz="3600" dirty="0"/>
              <a:t> and </a:t>
            </a:r>
            <a:r>
              <a:rPr lang="fi-FI" sz="3600" dirty="0" err="1"/>
              <a:t>constructive</a:t>
            </a:r>
            <a:r>
              <a:rPr lang="fi-FI" sz="3600" dirty="0"/>
              <a:t> </a:t>
            </a:r>
            <a:r>
              <a:rPr lang="fi-FI" sz="3600" dirty="0" err="1"/>
              <a:t>discussion</a:t>
            </a:r>
            <a:endParaRPr lang="fi-FI" sz="3600" dirty="0"/>
          </a:p>
          <a:p>
            <a:endParaRPr lang="fi-FI" sz="3600" dirty="0"/>
          </a:p>
          <a:p>
            <a:r>
              <a:rPr lang="fi-FI" sz="3600" dirty="0"/>
              <a:t>Main </a:t>
            </a:r>
            <a:r>
              <a:rPr lang="fi-FI" sz="3600" dirty="0" err="1"/>
              <a:t>item</a:t>
            </a:r>
            <a:r>
              <a:rPr lang="fi-FI" sz="3600" dirty="0"/>
              <a:t> on </a:t>
            </a:r>
            <a:r>
              <a:rPr lang="fi-FI" sz="3600" dirty="0" err="1"/>
              <a:t>the</a:t>
            </a:r>
            <a:r>
              <a:rPr lang="fi-FI" sz="3600" dirty="0"/>
              <a:t> agenda </a:t>
            </a:r>
            <a:r>
              <a:rPr lang="fi-FI" sz="3600" dirty="0" err="1"/>
              <a:t>was</a:t>
            </a:r>
            <a:r>
              <a:rPr lang="fi-FI" sz="3600" dirty="0"/>
              <a:t> </a:t>
            </a:r>
            <a:r>
              <a:rPr lang="fi-FI" sz="3600" dirty="0" err="1"/>
              <a:t>the</a:t>
            </a:r>
            <a:r>
              <a:rPr lang="fi-FI" sz="3600" dirty="0"/>
              <a:t> </a:t>
            </a:r>
            <a:r>
              <a:rPr lang="fi-FI" sz="3600" dirty="0" err="1"/>
              <a:t>discussion</a:t>
            </a:r>
            <a:r>
              <a:rPr lang="fi-FI" sz="3600" dirty="0"/>
              <a:t> </a:t>
            </a:r>
            <a:r>
              <a:rPr lang="fi-FI" sz="3600" dirty="0" err="1"/>
              <a:t>about</a:t>
            </a:r>
            <a:r>
              <a:rPr lang="fi-FI" sz="3600" dirty="0"/>
              <a:t> </a:t>
            </a:r>
            <a:r>
              <a:rPr lang="fi-FI" sz="3600" dirty="0" err="1"/>
              <a:t>the</a:t>
            </a:r>
            <a:r>
              <a:rPr lang="fi-FI" sz="3600" dirty="0"/>
              <a:t> </a:t>
            </a:r>
            <a:r>
              <a:rPr lang="fi-FI" sz="3600" b="1" dirty="0"/>
              <a:t>UEMS </a:t>
            </a:r>
            <a:r>
              <a:rPr lang="fi-FI" sz="3600" b="1" dirty="0" err="1"/>
              <a:t>Draft</a:t>
            </a:r>
            <a:r>
              <a:rPr lang="fi-FI" sz="3600" b="1" dirty="0"/>
              <a:t> Charter of CPD</a:t>
            </a:r>
          </a:p>
          <a:p>
            <a:endParaRPr lang="fi-FI" dirty="0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DDA33910-8B61-30AF-73B3-2F5273D2B9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0" y="4286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344FB81F-1C50-0A4F-736F-3CB8BAA8C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4286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064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1E0516-A24F-46C9-81AF-20937E38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Background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F50CC6-2AD8-D93C-1BA5-3A9935715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UEMS </a:t>
            </a:r>
            <a:r>
              <a:rPr lang="fi-FI" dirty="0" err="1"/>
              <a:t>Standing</a:t>
            </a:r>
            <a:r>
              <a:rPr lang="fi-FI" dirty="0"/>
              <a:t> CPD (</a:t>
            </a:r>
            <a:r>
              <a:rPr lang="fi-FI" dirty="0" err="1"/>
              <a:t>Continuing</a:t>
            </a:r>
            <a:r>
              <a:rPr lang="fi-FI" dirty="0"/>
              <a:t> Professional </a:t>
            </a:r>
            <a:r>
              <a:rPr lang="fi-FI" dirty="0" err="1"/>
              <a:t>Development</a:t>
            </a:r>
            <a:r>
              <a:rPr lang="fi-FI" dirty="0"/>
              <a:t>) </a:t>
            </a:r>
            <a:r>
              <a:rPr lang="fi-FI" dirty="0" err="1"/>
              <a:t>policy</a:t>
            </a:r>
            <a:r>
              <a:rPr lang="fi-FI" dirty="0"/>
              <a:t> is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old</a:t>
            </a:r>
            <a:r>
              <a:rPr lang="fi-FI" dirty="0"/>
              <a:t>, Basel </a:t>
            </a:r>
            <a:r>
              <a:rPr lang="fi-FI" dirty="0" err="1"/>
              <a:t>Declaration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2001</a:t>
            </a:r>
          </a:p>
          <a:p>
            <a:r>
              <a:rPr lang="fi-FI" dirty="0" err="1"/>
              <a:t>Much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happened</a:t>
            </a:r>
            <a:r>
              <a:rPr lang="fi-FI" dirty="0"/>
              <a:t> </a:t>
            </a:r>
            <a:r>
              <a:rPr lang="fi-FI" dirty="0" err="1"/>
              <a:t>since</a:t>
            </a:r>
            <a:r>
              <a:rPr lang="fi-FI" dirty="0"/>
              <a:t> </a:t>
            </a:r>
            <a:r>
              <a:rPr lang="fi-FI" dirty="0" err="1"/>
              <a:t>then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field</a:t>
            </a:r>
            <a:r>
              <a:rPr lang="fi-FI" dirty="0"/>
              <a:t> of CME/CPD </a:t>
            </a:r>
            <a:r>
              <a:rPr lang="fi-FI" dirty="0" err="1"/>
              <a:t>within</a:t>
            </a:r>
            <a:r>
              <a:rPr lang="fi-FI" dirty="0"/>
              <a:t> UEMS and Europe</a:t>
            </a:r>
          </a:p>
          <a:p>
            <a:r>
              <a:rPr lang="fi-FI" dirty="0"/>
              <a:t>UEMS CME/CPD </a:t>
            </a:r>
            <a:r>
              <a:rPr lang="fi-FI" dirty="0" err="1"/>
              <a:t>Working</a:t>
            </a:r>
            <a:r>
              <a:rPr lang="fi-FI" dirty="0"/>
              <a:t> Group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discussed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for a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policy</a:t>
            </a:r>
            <a:r>
              <a:rPr lang="fi-FI" dirty="0"/>
              <a:t> and </a:t>
            </a:r>
            <a:r>
              <a:rPr lang="fi-FI" dirty="0" err="1"/>
              <a:t>nominated</a:t>
            </a:r>
            <a:r>
              <a:rPr lang="fi-FI" dirty="0"/>
              <a:t> a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Task</a:t>
            </a:r>
            <a:r>
              <a:rPr lang="fi-FI" dirty="0"/>
              <a:t> Force to </a:t>
            </a:r>
            <a:r>
              <a:rPr lang="fi-FI" dirty="0" err="1"/>
              <a:t>construct</a:t>
            </a:r>
            <a:r>
              <a:rPr lang="fi-FI" dirty="0"/>
              <a:t> a </a:t>
            </a:r>
            <a:r>
              <a:rPr lang="fi-FI" dirty="0" err="1"/>
              <a:t>draft</a:t>
            </a:r>
            <a:endParaRPr lang="fi-FI" dirty="0"/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Draft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dealth</a:t>
            </a:r>
            <a:r>
              <a:rPr lang="fi-FI" dirty="0"/>
              <a:t>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Working</a:t>
            </a:r>
            <a:r>
              <a:rPr lang="fi-FI" dirty="0"/>
              <a:t> Group </a:t>
            </a:r>
            <a:r>
              <a:rPr lang="fi-FI" dirty="0" err="1"/>
              <a:t>meeting</a:t>
            </a:r>
            <a:r>
              <a:rPr lang="fi-FI" dirty="0"/>
              <a:t> on </a:t>
            </a:r>
            <a:r>
              <a:rPr lang="fi-FI" dirty="0" err="1"/>
              <a:t>April</a:t>
            </a:r>
            <a:r>
              <a:rPr lang="fi-FI" dirty="0"/>
              <a:t> 25</a:t>
            </a:r>
          </a:p>
          <a:p>
            <a:r>
              <a:rPr lang="fi-FI" dirty="0"/>
              <a:t>It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briefly</a:t>
            </a:r>
            <a:r>
              <a:rPr lang="fi-FI" dirty="0"/>
              <a:t> </a:t>
            </a:r>
            <a:r>
              <a:rPr lang="fi-FI" dirty="0" err="1"/>
              <a:t>introduced</a:t>
            </a:r>
            <a:r>
              <a:rPr lang="fi-FI" dirty="0"/>
              <a:t>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Advisory</a:t>
            </a:r>
            <a:r>
              <a:rPr lang="fi-FI" dirty="0"/>
              <a:t> </a:t>
            </a:r>
            <a:r>
              <a:rPr lang="fi-FI" dirty="0" err="1"/>
              <a:t>Committee</a:t>
            </a:r>
            <a:r>
              <a:rPr lang="fi-FI" dirty="0"/>
              <a:t> </a:t>
            </a:r>
            <a:r>
              <a:rPr lang="fi-FI" dirty="0" err="1"/>
              <a:t>meeting</a:t>
            </a:r>
            <a:r>
              <a:rPr lang="fi-FI" dirty="0"/>
              <a:t> on </a:t>
            </a:r>
            <a:r>
              <a:rPr lang="fi-FI" dirty="0" err="1"/>
              <a:t>April</a:t>
            </a:r>
            <a:r>
              <a:rPr lang="fi-FI" dirty="0"/>
              <a:t> 25 </a:t>
            </a:r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C20FD912-D9B5-8950-FFE6-C46E5614F8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0" y="4286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C20FD912-D9B5-8950-FFE6-C46E5614F8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4286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1735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C03714-003E-A981-238F-173C48315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UEMS CME/CPD </a:t>
            </a:r>
            <a:r>
              <a:rPr lang="fi-FI" b="1" dirty="0" err="1"/>
              <a:t>Task</a:t>
            </a:r>
            <a:r>
              <a:rPr lang="fi-FI" b="1" dirty="0"/>
              <a:t> Force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A83ADC-1FAE-522C-5AE5-02FFCDCBC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i-FI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Hannu Halila 			Finland			</a:t>
            </a:r>
            <a:endParaRPr lang="fi-FI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i-FI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Aivars</a:t>
            </a:r>
            <a:r>
              <a:rPr lang="fi-F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Vetra</a:t>
            </a:r>
            <a:r>
              <a:rPr lang="fi-F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Latvia			</a:t>
            </a:r>
          </a:p>
          <a:p>
            <a:pPr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Emelie Hultberg		Sweden		</a:t>
            </a:r>
            <a:endParaRPr lang="fi-FI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Jozef </a:t>
            </a:r>
            <a:r>
              <a:rPr lang="en-US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Glasa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Slovakia		</a:t>
            </a:r>
            <a:endParaRPr lang="fi-FI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Milena </a:t>
            </a:r>
            <a:r>
              <a:rPr lang="en-US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Staneva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Bulgaria		</a:t>
            </a:r>
            <a:endParaRPr lang="fi-FI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Marc </a:t>
            </a:r>
            <a:r>
              <a:rPr lang="en-US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Soethout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The Netherlands	</a:t>
            </a:r>
            <a:endParaRPr lang="fi-FI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Fridbjorn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Sigurdsson		Iceland	</a:t>
            </a:r>
            <a:endParaRPr lang="fi-FI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i-F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Monika </a:t>
            </a:r>
            <a:r>
              <a:rPr lang="fi-FI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Brodmann-Mäder</a:t>
            </a:r>
            <a:r>
              <a:rPr lang="fi-F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</a:t>
            </a:r>
            <a:r>
              <a:rPr lang="fi-FI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Switzerland</a:t>
            </a:r>
            <a:r>
              <a:rPr lang="fi-F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</a:p>
          <a:p>
            <a:pPr>
              <a:buNone/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Foued </a:t>
            </a:r>
            <a:r>
              <a:rPr lang="en-US" sz="24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Bouzaouache</a:t>
            </a: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Tunisia	</a:t>
            </a:r>
            <a:r>
              <a:rPr lang="fi-FI" sz="2400" dirty="0">
                <a:effectLst/>
              </a:rPr>
              <a:t> </a:t>
            </a:r>
            <a:endParaRPr lang="fi-FI" sz="2400" dirty="0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DAA9C8C2-CB8F-7C0A-E302-0EACFC56CD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0" y="4286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DAA9C8C2-CB8F-7C0A-E302-0EACFC56CD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4286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060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C445B3-B903-13FA-978F-C293372C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Process</a:t>
            </a:r>
            <a:r>
              <a:rPr lang="fi-FI" b="1" dirty="0"/>
              <a:t> of revision of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Draft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08E401-9BC8-BB7B-7212-E17E8FC4D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 err="1"/>
              <a:t>Working</a:t>
            </a:r>
            <a:r>
              <a:rPr lang="fi-FI" b="1" dirty="0"/>
              <a:t> </a:t>
            </a:r>
            <a:r>
              <a:rPr lang="fi-FI" b="1" dirty="0" err="1"/>
              <a:t>group</a:t>
            </a:r>
            <a:r>
              <a:rPr lang="fi-FI" b="1" dirty="0"/>
              <a:t> </a:t>
            </a:r>
            <a:r>
              <a:rPr lang="fi-FI" dirty="0" err="1"/>
              <a:t>meeting</a:t>
            </a:r>
            <a:r>
              <a:rPr lang="fi-FI" dirty="0"/>
              <a:t> on October 18, 2024 </a:t>
            </a:r>
            <a:r>
              <a:rPr lang="fi-FI" dirty="0" err="1"/>
              <a:t>had</a:t>
            </a:r>
            <a:r>
              <a:rPr lang="fi-FI" dirty="0"/>
              <a:t> a long and </a:t>
            </a:r>
            <a:r>
              <a:rPr lang="fi-FI" dirty="0" err="1"/>
              <a:t>fruitful</a:t>
            </a:r>
            <a:r>
              <a:rPr lang="fi-FI" dirty="0"/>
              <a:t> </a:t>
            </a:r>
            <a:r>
              <a:rPr lang="fi-FI" dirty="0" err="1"/>
              <a:t>discussion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Draft</a:t>
            </a:r>
            <a:endParaRPr lang="fi-FI" dirty="0"/>
          </a:p>
          <a:p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Task</a:t>
            </a:r>
            <a:r>
              <a:rPr lang="fi-FI" b="1" dirty="0"/>
              <a:t> Force </a:t>
            </a:r>
            <a:r>
              <a:rPr lang="fi-FI" dirty="0" err="1"/>
              <a:t>revised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Draft</a:t>
            </a:r>
            <a:r>
              <a:rPr lang="fi-FI" dirty="0"/>
              <a:t> </a:t>
            </a:r>
            <a:r>
              <a:rPr lang="fi-FI" dirty="0" err="1"/>
              <a:t>based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discussion</a:t>
            </a:r>
            <a:r>
              <a:rPr lang="fi-FI" dirty="0"/>
              <a:t> and </a:t>
            </a:r>
            <a:r>
              <a:rPr lang="fi-FI" dirty="0" err="1"/>
              <a:t>decided</a:t>
            </a:r>
            <a:r>
              <a:rPr lang="fi-FI" dirty="0"/>
              <a:t> to </a:t>
            </a:r>
            <a:r>
              <a:rPr lang="fi-FI" dirty="0" err="1"/>
              <a:t>make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part</a:t>
            </a:r>
            <a:r>
              <a:rPr lang="fi-FI" dirty="0"/>
              <a:t> ”CME, CPD and </a:t>
            </a:r>
            <a:r>
              <a:rPr lang="fi-FI" dirty="0" err="1"/>
              <a:t>modern</a:t>
            </a:r>
            <a:r>
              <a:rPr lang="fi-FI" dirty="0"/>
              <a:t> </a:t>
            </a:r>
            <a:r>
              <a:rPr lang="fi-FI" dirty="0" err="1"/>
              <a:t>adult</a:t>
            </a:r>
            <a:r>
              <a:rPr lang="fi-FI" dirty="0"/>
              <a:t> </a:t>
            </a:r>
            <a:r>
              <a:rPr lang="fi-FI" dirty="0" err="1"/>
              <a:t>learning</a:t>
            </a:r>
            <a:r>
              <a:rPr lang="fi-FI" dirty="0"/>
              <a:t>” an </a:t>
            </a:r>
            <a:r>
              <a:rPr lang="fi-FI" dirty="0" err="1"/>
              <a:t>Annex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document</a:t>
            </a:r>
            <a:endParaRPr lang="fi-FI" dirty="0"/>
          </a:p>
          <a:p>
            <a:r>
              <a:rPr lang="fi-FI" b="1" dirty="0"/>
              <a:t>UEMS </a:t>
            </a:r>
            <a:r>
              <a:rPr lang="fi-FI" b="1" dirty="0" err="1"/>
              <a:t>Enlarged</a:t>
            </a:r>
            <a:r>
              <a:rPr lang="fi-FI" b="1" dirty="0"/>
              <a:t> </a:t>
            </a:r>
            <a:r>
              <a:rPr lang="fi-FI" b="1" dirty="0" err="1"/>
              <a:t>Executive</a:t>
            </a:r>
            <a:r>
              <a:rPr lang="fi-FI" b="1" dirty="0"/>
              <a:t> </a:t>
            </a:r>
            <a:r>
              <a:rPr lang="fi-FI" b="1" dirty="0" err="1"/>
              <a:t>Committee</a:t>
            </a:r>
            <a:r>
              <a:rPr lang="fi-FI" b="1" dirty="0"/>
              <a:t> </a:t>
            </a:r>
            <a:r>
              <a:rPr lang="fi-FI" dirty="0" err="1"/>
              <a:t>gave</a:t>
            </a:r>
            <a:r>
              <a:rPr lang="fi-FI" dirty="0"/>
              <a:t> </a:t>
            </a:r>
            <a:r>
              <a:rPr lang="fi-FI" dirty="0" err="1"/>
              <a:t>its</a:t>
            </a:r>
            <a:r>
              <a:rPr lang="fi-FI" dirty="0"/>
              <a:t> </a:t>
            </a:r>
            <a:r>
              <a:rPr lang="fi-FI" dirty="0" err="1"/>
              <a:t>important</a:t>
            </a:r>
            <a:r>
              <a:rPr lang="fi-FI" dirty="0"/>
              <a:t> </a:t>
            </a:r>
            <a:r>
              <a:rPr lang="fi-FI" dirty="0" err="1"/>
              <a:t>comments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Draft</a:t>
            </a:r>
            <a:r>
              <a:rPr lang="fi-FI" dirty="0"/>
              <a:t> at </a:t>
            </a:r>
            <a:r>
              <a:rPr lang="fi-FI" dirty="0" err="1"/>
              <a:t>its</a:t>
            </a:r>
            <a:r>
              <a:rPr lang="fi-FI" dirty="0"/>
              <a:t> live </a:t>
            </a:r>
            <a:r>
              <a:rPr lang="fi-FI" dirty="0" err="1"/>
              <a:t>meeting</a:t>
            </a:r>
            <a:r>
              <a:rPr lang="fi-FI" dirty="0"/>
              <a:t> on </a:t>
            </a:r>
            <a:r>
              <a:rPr lang="fi-FI" b="1" dirty="0" err="1"/>
              <a:t>January</a:t>
            </a:r>
            <a:r>
              <a:rPr lang="fi-FI" b="1" dirty="0"/>
              <a:t> 10, 2025 </a:t>
            </a:r>
            <a:r>
              <a:rPr lang="fi-FI" dirty="0" err="1"/>
              <a:t>especially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”</a:t>
            </a:r>
            <a:r>
              <a:rPr lang="fi-FI" dirty="0" err="1"/>
              <a:t>political</a:t>
            </a:r>
            <a:r>
              <a:rPr lang="fi-FI" dirty="0"/>
              <a:t> </a:t>
            </a:r>
            <a:r>
              <a:rPr lang="fi-FI" dirty="0" err="1"/>
              <a:t>statements</a:t>
            </a:r>
            <a:r>
              <a:rPr lang="fi-FI" dirty="0"/>
              <a:t>” and </a:t>
            </a:r>
            <a:r>
              <a:rPr lang="fi-FI" dirty="0" err="1"/>
              <a:t>decided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document</a:t>
            </a:r>
            <a:r>
              <a:rPr lang="fi-FI" dirty="0"/>
              <a:t>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titled</a:t>
            </a:r>
            <a:r>
              <a:rPr lang="fi-FI" dirty="0"/>
              <a:t> ”UEMS CPD Charter”</a:t>
            </a:r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7EC289D5-E239-210D-241D-6548D1BF3B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0" y="4286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DAA9C8C2-CB8F-7C0A-E302-0EACFC56CD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4286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89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F99A8B-31D8-F2DF-B66B-411B0131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Discussions</a:t>
            </a:r>
            <a:r>
              <a:rPr lang="fi-FI" b="1" dirty="0"/>
              <a:t> </a:t>
            </a:r>
            <a:r>
              <a:rPr lang="fi-FI" b="1" dirty="0" err="1"/>
              <a:t>about</a:t>
            </a:r>
            <a:r>
              <a:rPr lang="fi-FI" b="1" dirty="0"/>
              <a:t> main </a:t>
            </a:r>
            <a:r>
              <a:rPr lang="fi-FI" b="1" dirty="0" err="1"/>
              <a:t>political</a:t>
            </a:r>
            <a:r>
              <a:rPr lang="fi-FI" b="1" dirty="0"/>
              <a:t> </a:t>
            </a:r>
            <a:r>
              <a:rPr lang="fi-FI" b="1" dirty="0" err="1"/>
              <a:t>statements</a:t>
            </a:r>
            <a:r>
              <a:rPr lang="fi-FI" b="1" dirty="0"/>
              <a:t> in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Draft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50341D-7D74-8BBE-6D6F-0F83E0A87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sz="3200" dirty="0"/>
              <a:t>CPD </a:t>
            </a:r>
            <a:r>
              <a:rPr lang="fi-FI" sz="3200" dirty="0" err="1"/>
              <a:t>must</a:t>
            </a:r>
            <a:r>
              <a:rPr lang="fi-FI" sz="3200" dirty="0"/>
              <a:t> </a:t>
            </a:r>
            <a:r>
              <a:rPr lang="fi-FI" sz="3200" dirty="0" err="1"/>
              <a:t>have</a:t>
            </a:r>
            <a:r>
              <a:rPr lang="fi-FI" sz="3200" dirty="0"/>
              <a:t> a </a:t>
            </a:r>
            <a:r>
              <a:rPr lang="fi-FI" sz="3200" b="1" dirty="0" err="1"/>
              <a:t>specific</a:t>
            </a:r>
            <a:r>
              <a:rPr lang="fi-FI" sz="3200" b="1" dirty="0"/>
              <a:t> </a:t>
            </a:r>
            <a:r>
              <a:rPr lang="fi-FI" sz="3200" b="1" dirty="0" err="1"/>
              <a:t>budget</a:t>
            </a:r>
            <a:r>
              <a:rPr lang="fi-FI" sz="3200" b="1" dirty="0"/>
              <a:t> </a:t>
            </a:r>
            <a:r>
              <a:rPr lang="fi-FI" sz="3200" dirty="0"/>
              <a:t>in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health</a:t>
            </a:r>
            <a:r>
              <a:rPr lang="fi-FI" sz="3200" dirty="0"/>
              <a:t> </a:t>
            </a:r>
            <a:r>
              <a:rPr lang="fi-FI" sz="3200" dirty="0" err="1"/>
              <a:t>care</a:t>
            </a:r>
            <a:r>
              <a:rPr lang="fi-FI" sz="3200" dirty="0"/>
              <a:t> </a:t>
            </a:r>
            <a:r>
              <a:rPr lang="fi-FI" sz="3200" dirty="0" err="1"/>
              <a:t>system</a:t>
            </a:r>
            <a:endParaRPr lang="fi-FI" sz="3200" dirty="0"/>
          </a:p>
          <a:p>
            <a:pPr lvl="1"/>
            <a:r>
              <a:rPr lang="fi-FI" sz="3200" dirty="0" err="1"/>
              <a:t>Special</a:t>
            </a:r>
            <a:r>
              <a:rPr lang="fi-FI" sz="3200" dirty="0"/>
              <a:t> </a:t>
            </a:r>
            <a:r>
              <a:rPr lang="fi-FI" sz="3200" dirty="0" err="1"/>
              <a:t>attention</a:t>
            </a:r>
            <a:r>
              <a:rPr lang="fi-FI" sz="3200" dirty="0"/>
              <a:t> </a:t>
            </a:r>
            <a:r>
              <a:rPr lang="fi-FI" sz="3200" dirty="0" err="1"/>
              <a:t>paid</a:t>
            </a:r>
            <a:r>
              <a:rPr lang="fi-FI" sz="3200" dirty="0"/>
              <a:t> </a:t>
            </a:r>
            <a:r>
              <a:rPr lang="fi-FI" sz="3200" dirty="0" err="1"/>
              <a:t>also</a:t>
            </a:r>
            <a:r>
              <a:rPr lang="fi-FI" sz="3200" dirty="0"/>
              <a:t> to </a:t>
            </a:r>
            <a:r>
              <a:rPr lang="fi-FI" sz="3200" dirty="0" err="1"/>
              <a:t>private</a:t>
            </a:r>
            <a:r>
              <a:rPr lang="fi-FI" sz="3200" dirty="0"/>
              <a:t> </a:t>
            </a:r>
            <a:r>
              <a:rPr lang="fi-FI" sz="3200" dirty="0" err="1"/>
              <a:t>practice</a:t>
            </a:r>
            <a:r>
              <a:rPr lang="fi-FI" sz="3200" dirty="0"/>
              <a:t>/</a:t>
            </a:r>
            <a:r>
              <a:rPr lang="fi-FI" sz="3200" dirty="0" err="1"/>
              <a:t>self-employed</a:t>
            </a:r>
            <a:r>
              <a:rPr lang="fi-FI" sz="3200" dirty="0"/>
              <a:t> </a:t>
            </a:r>
            <a:r>
              <a:rPr lang="fi-FI" sz="3200" dirty="0" err="1"/>
              <a:t>doctors</a:t>
            </a:r>
            <a:endParaRPr lang="fi-FI" sz="3200" dirty="0"/>
          </a:p>
          <a:p>
            <a:pPr lvl="1"/>
            <a:r>
              <a:rPr lang="fi-FI" sz="3200" dirty="0" err="1"/>
              <a:t>Stressing</a:t>
            </a:r>
            <a:r>
              <a:rPr lang="fi-FI" sz="3200" dirty="0"/>
              <a:t> </a:t>
            </a:r>
            <a:r>
              <a:rPr lang="fi-FI" sz="3200" dirty="0" err="1"/>
              <a:t>also</a:t>
            </a:r>
            <a:r>
              <a:rPr lang="fi-FI" sz="3200" dirty="0"/>
              <a:t>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protected</a:t>
            </a:r>
            <a:r>
              <a:rPr lang="fi-FI" sz="3200" dirty="0"/>
              <a:t> </a:t>
            </a:r>
            <a:r>
              <a:rPr lang="fi-FI" sz="3200" dirty="0" err="1"/>
              <a:t>time</a:t>
            </a:r>
            <a:r>
              <a:rPr lang="fi-FI" sz="3200" dirty="0"/>
              <a:t> for CPD</a:t>
            </a:r>
          </a:p>
          <a:p>
            <a:pPr lvl="1"/>
            <a:endParaRPr lang="fi-FI" sz="3200" dirty="0"/>
          </a:p>
          <a:p>
            <a:r>
              <a:rPr lang="fi-FI" sz="3200" b="1" dirty="0" err="1"/>
              <a:t>When</a:t>
            </a:r>
            <a:r>
              <a:rPr lang="fi-FI" sz="3200" b="1" dirty="0"/>
              <a:t> </a:t>
            </a:r>
            <a:r>
              <a:rPr lang="fi-FI" sz="3200" b="1" dirty="0" err="1"/>
              <a:t>does</a:t>
            </a:r>
            <a:r>
              <a:rPr lang="fi-FI" sz="3200" b="1" dirty="0"/>
              <a:t> CPD </a:t>
            </a:r>
            <a:r>
              <a:rPr lang="fi-FI" sz="3200" b="1" dirty="0" err="1"/>
              <a:t>start</a:t>
            </a:r>
            <a:r>
              <a:rPr lang="fi-FI" sz="3200" dirty="0"/>
              <a:t>?</a:t>
            </a:r>
          </a:p>
          <a:p>
            <a:pPr lvl="1"/>
            <a:r>
              <a:rPr lang="fi-FI" sz="3200" dirty="0" err="1"/>
              <a:t>After</a:t>
            </a:r>
            <a:r>
              <a:rPr lang="fi-FI" sz="3200" dirty="0"/>
              <a:t> </a:t>
            </a:r>
            <a:r>
              <a:rPr lang="fi-FI" sz="3200" dirty="0" err="1"/>
              <a:t>becoming</a:t>
            </a:r>
            <a:r>
              <a:rPr lang="fi-FI" sz="3200" dirty="0"/>
              <a:t> a </a:t>
            </a:r>
            <a:r>
              <a:rPr lang="fi-FI" sz="3200" dirty="0" err="1"/>
              <a:t>physician</a:t>
            </a:r>
            <a:r>
              <a:rPr lang="fi-FI" sz="3200" dirty="0"/>
              <a:t> </a:t>
            </a:r>
          </a:p>
          <a:p>
            <a:pPr lvl="2"/>
            <a:r>
              <a:rPr lang="fi-FI" sz="3000" dirty="0"/>
              <a:t>(</a:t>
            </a:r>
            <a:r>
              <a:rPr lang="fi-FI" sz="3000" dirty="0" err="1"/>
              <a:t>but</a:t>
            </a:r>
            <a:r>
              <a:rPr lang="fi-FI" sz="3000" dirty="0"/>
              <a:t> </a:t>
            </a:r>
            <a:r>
              <a:rPr lang="fi-FI" sz="3000" dirty="0" err="1"/>
              <a:t>the</a:t>
            </a:r>
            <a:r>
              <a:rPr lang="fi-FI" sz="3000" dirty="0"/>
              <a:t> </a:t>
            </a:r>
            <a:r>
              <a:rPr lang="fi-FI" sz="3000" dirty="0" err="1"/>
              <a:t>concept</a:t>
            </a:r>
            <a:r>
              <a:rPr lang="fi-FI" sz="3000" dirty="0"/>
              <a:t> of life-long </a:t>
            </a:r>
            <a:r>
              <a:rPr lang="fi-FI" sz="3000" dirty="0" err="1"/>
              <a:t>learning</a:t>
            </a:r>
            <a:r>
              <a:rPr lang="fi-FI" sz="3000" dirty="0"/>
              <a:t> </a:t>
            </a:r>
            <a:r>
              <a:rPr lang="fi-FI" sz="3000" dirty="0" err="1"/>
              <a:t>already</a:t>
            </a:r>
            <a:r>
              <a:rPr lang="fi-FI" sz="3000" dirty="0"/>
              <a:t> at </a:t>
            </a:r>
            <a:r>
              <a:rPr lang="fi-FI" sz="3000" dirty="0" err="1"/>
              <a:t>the</a:t>
            </a:r>
            <a:r>
              <a:rPr lang="fi-FI" sz="3000" dirty="0"/>
              <a:t> </a:t>
            </a:r>
            <a:r>
              <a:rPr lang="fi-FI" sz="3000" dirty="0" err="1"/>
              <a:t>beginning</a:t>
            </a:r>
            <a:r>
              <a:rPr lang="fi-FI" sz="3000" dirty="0"/>
              <a:t> of </a:t>
            </a:r>
            <a:r>
              <a:rPr lang="fi-FI" sz="3000" dirty="0" err="1"/>
              <a:t>medical</a:t>
            </a:r>
            <a:r>
              <a:rPr lang="fi-FI" sz="3000" dirty="0"/>
              <a:t> </a:t>
            </a:r>
            <a:r>
              <a:rPr lang="fi-FI" sz="3000" dirty="0" err="1"/>
              <a:t>school</a:t>
            </a:r>
            <a:r>
              <a:rPr lang="fi-FI" sz="3000" dirty="0"/>
              <a:t>)</a:t>
            </a:r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70124E3C-E39A-35A6-38BF-241232F707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0" y="4286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7EC289D5-E239-210D-241D-6548D1BF3B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4286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857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2B985E-3D98-C564-418A-0E673693B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err="1"/>
              <a:t>Discussions</a:t>
            </a:r>
            <a:r>
              <a:rPr lang="fi-FI" sz="4000" b="1" dirty="0"/>
              <a:t> </a:t>
            </a:r>
            <a:r>
              <a:rPr lang="fi-FI" sz="4000" b="1" dirty="0" err="1"/>
              <a:t>about</a:t>
            </a:r>
            <a:r>
              <a:rPr lang="fi-FI" sz="4000" b="1" dirty="0"/>
              <a:t> main </a:t>
            </a:r>
            <a:r>
              <a:rPr lang="fi-FI" sz="4000" b="1" dirty="0" err="1"/>
              <a:t>political</a:t>
            </a:r>
            <a:r>
              <a:rPr lang="fi-FI" sz="4000" b="1" dirty="0"/>
              <a:t> </a:t>
            </a:r>
            <a:r>
              <a:rPr lang="fi-FI" sz="4000" b="1" dirty="0" err="1"/>
              <a:t>statements</a:t>
            </a:r>
            <a:r>
              <a:rPr lang="fi-FI" sz="4000" b="1" dirty="0"/>
              <a:t> in </a:t>
            </a:r>
            <a:r>
              <a:rPr lang="fi-FI" sz="4000" b="1" dirty="0" err="1"/>
              <a:t>the</a:t>
            </a:r>
            <a:r>
              <a:rPr lang="fi-FI" sz="4000" b="1" dirty="0"/>
              <a:t> </a:t>
            </a:r>
            <a:r>
              <a:rPr lang="fi-FI" sz="4000" b="1" dirty="0" err="1"/>
              <a:t>Draft</a:t>
            </a:r>
            <a:endParaRPr lang="fi-FI" sz="4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C264C0-A777-1DDC-55D5-DE5AEA5CC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dirty="0"/>
              <a:t>CPD </a:t>
            </a:r>
            <a:r>
              <a:rPr lang="fi-FI" sz="3200" dirty="0" err="1"/>
              <a:t>content</a:t>
            </a:r>
            <a:r>
              <a:rPr lang="fi-FI" sz="3200" dirty="0"/>
              <a:t> </a:t>
            </a:r>
            <a:r>
              <a:rPr lang="fi-FI" sz="3200" dirty="0" err="1"/>
              <a:t>suggested</a:t>
            </a:r>
            <a:r>
              <a:rPr lang="fi-FI" sz="3200" dirty="0"/>
              <a:t> as a </a:t>
            </a:r>
            <a:r>
              <a:rPr lang="fi-FI" sz="3200" dirty="0" err="1"/>
              <a:t>part</a:t>
            </a:r>
            <a:r>
              <a:rPr lang="fi-FI" sz="3200" dirty="0"/>
              <a:t> of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discussion</a:t>
            </a:r>
            <a:r>
              <a:rPr lang="fi-FI" sz="3200" dirty="0"/>
              <a:t> </a:t>
            </a:r>
            <a:r>
              <a:rPr lang="fi-FI" sz="3200" dirty="0" err="1"/>
              <a:t>between</a:t>
            </a:r>
            <a:r>
              <a:rPr lang="fi-FI" sz="3200" dirty="0"/>
              <a:t>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doctor</a:t>
            </a:r>
            <a:r>
              <a:rPr lang="fi-FI" sz="3200" dirty="0"/>
              <a:t> and </a:t>
            </a:r>
            <a:r>
              <a:rPr lang="fi-FI" sz="3200" dirty="0" err="1"/>
              <a:t>colleagues</a:t>
            </a:r>
            <a:r>
              <a:rPr lang="fi-FI" sz="3200" dirty="0"/>
              <a:t> (</a:t>
            </a:r>
            <a:r>
              <a:rPr lang="fi-FI" sz="3200" dirty="0" err="1"/>
              <a:t>or</a:t>
            </a:r>
            <a:r>
              <a:rPr lang="fi-FI" sz="3200" dirty="0"/>
              <a:t> </a:t>
            </a:r>
            <a:r>
              <a:rPr lang="fi-FI" sz="3200" dirty="0" err="1"/>
              <a:t>superior</a:t>
            </a:r>
            <a:r>
              <a:rPr lang="fi-FI" sz="3200" dirty="0"/>
              <a:t>/</a:t>
            </a:r>
            <a:r>
              <a:rPr lang="fi-FI" sz="3200" dirty="0" err="1"/>
              <a:t>mentor</a:t>
            </a:r>
            <a:r>
              <a:rPr lang="fi-FI" sz="3200" dirty="0"/>
              <a:t>/</a:t>
            </a:r>
            <a:r>
              <a:rPr lang="fi-FI" sz="3200" dirty="0" err="1"/>
              <a:t>peers</a:t>
            </a:r>
            <a:r>
              <a:rPr lang="fi-FI" sz="3200" dirty="0"/>
              <a:t>)</a:t>
            </a:r>
          </a:p>
          <a:p>
            <a:endParaRPr lang="fi-FI" sz="3200" dirty="0"/>
          </a:p>
          <a:p>
            <a:pPr marL="0" indent="0">
              <a:buNone/>
            </a:pPr>
            <a:r>
              <a:rPr lang="fi-FI" sz="3200" dirty="0"/>
              <a:t>	</a:t>
            </a:r>
            <a:r>
              <a:rPr lang="fi-FI" dirty="0"/>
              <a:t>(</a:t>
            </a:r>
            <a:r>
              <a:rPr lang="fi-FI" dirty="0" err="1"/>
              <a:t>Discussion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b="1" dirty="0" err="1"/>
              <a:t>terminology</a:t>
            </a:r>
            <a:r>
              <a:rPr lang="fi-FI" dirty="0"/>
              <a:t>, 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err="1"/>
              <a:t>differences</a:t>
            </a:r>
            <a:r>
              <a:rPr lang="fi-FI" dirty="0"/>
              <a:t> in </a:t>
            </a:r>
            <a:r>
              <a:rPr lang="fi-FI" dirty="0" err="1"/>
              <a:t>various</a:t>
            </a:r>
            <a:r>
              <a:rPr lang="fi-FI" dirty="0"/>
              <a:t> </a:t>
            </a:r>
            <a:r>
              <a:rPr lang="fi-FI" dirty="0" err="1"/>
              <a:t>health</a:t>
            </a:r>
            <a:r>
              <a:rPr lang="fi-FI" dirty="0"/>
              <a:t> </a:t>
            </a:r>
            <a:r>
              <a:rPr lang="fi-FI" dirty="0" err="1"/>
              <a:t>care</a:t>
            </a:r>
            <a:r>
              <a:rPr lang="fi-FI" dirty="0"/>
              <a:t> </a:t>
            </a:r>
            <a:r>
              <a:rPr lang="fi-FI" dirty="0" err="1"/>
              <a:t>systems</a:t>
            </a:r>
            <a:r>
              <a:rPr lang="fi-FI" dirty="0"/>
              <a:t>)</a:t>
            </a:r>
          </a:p>
          <a:p>
            <a:endParaRPr lang="fi-FI" sz="3200" dirty="0"/>
          </a:p>
          <a:p>
            <a:pPr lvl="1"/>
            <a:endParaRPr lang="fi-FI" sz="2800" dirty="0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84D5BD37-B68B-393D-F2AF-084AFFFEC1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0" y="4286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70124E3C-E39A-35A6-38BF-241232F707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4286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 descr="Kuva, joka sisältää kohteen rakennus, piha-, huonekasvi, kukkaruukku&#10;&#10;Kuvaus luotu automaattisesti">
            <a:extLst>
              <a:ext uri="{FF2B5EF4-FFF2-40B4-BE49-F238E27FC236}">
                <a16:creationId xmlns:a16="http://schemas.microsoft.com/office/drawing/2014/main" id="{DB8AC62F-D100-E098-6316-7135FAB92B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42" r="17979" b="-2"/>
          <a:stretch/>
        </p:blipFill>
        <p:spPr>
          <a:xfrm>
            <a:off x="8714748" y="2967678"/>
            <a:ext cx="3330338" cy="346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5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3F9D8E-BC8D-A071-F605-973928A85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31711"/>
          </a:xfrm>
        </p:spPr>
        <p:txBody>
          <a:bodyPr>
            <a:normAutofit/>
          </a:bodyPr>
          <a:lstStyle/>
          <a:p>
            <a:r>
              <a:rPr lang="fi-FI" sz="3200" b="1" dirty="0" err="1">
                <a:highlight>
                  <a:srgbClr val="00FF00"/>
                </a:highlight>
              </a:rPr>
              <a:t>Usefulness</a:t>
            </a:r>
            <a:r>
              <a:rPr lang="fi-FI" sz="3200" b="1" dirty="0">
                <a:highlight>
                  <a:srgbClr val="00FF00"/>
                </a:highlight>
              </a:rPr>
              <a:t> of </a:t>
            </a:r>
            <a:r>
              <a:rPr lang="fi-FI" sz="3200" b="1" dirty="0" err="1">
                <a:highlight>
                  <a:srgbClr val="00FF00"/>
                </a:highlight>
              </a:rPr>
              <a:t>recertification</a:t>
            </a:r>
            <a:r>
              <a:rPr lang="fi-FI" sz="3200" b="1" dirty="0">
                <a:highlight>
                  <a:srgbClr val="00FF00"/>
                </a:highlight>
              </a:rPr>
              <a:t>/</a:t>
            </a:r>
            <a:r>
              <a:rPr lang="fi-FI" sz="3200" b="1" dirty="0" err="1">
                <a:highlight>
                  <a:srgbClr val="00FF00"/>
                </a:highlight>
              </a:rPr>
              <a:t>other</a:t>
            </a:r>
            <a:r>
              <a:rPr lang="fi-FI" sz="3200" b="1" dirty="0">
                <a:highlight>
                  <a:srgbClr val="00FF00"/>
                </a:highlight>
              </a:rPr>
              <a:t> </a:t>
            </a:r>
            <a:r>
              <a:rPr lang="fi-FI" sz="3200" b="1" dirty="0" err="1">
                <a:highlight>
                  <a:srgbClr val="00FF00"/>
                </a:highlight>
              </a:rPr>
              <a:t>compulsory</a:t>
            </a:r>
            <a:r>
              <a:rPr lang="fi-FI" sz="3200" b="1" dirty="0">
                <a:highlight>
                  <a:srgbClr val="00FF00"/>
                </a:highlight>
              </a:rPr>
              <a:t> </a:t>
            </a:r>
            <a:r>
              <a:rPr lang="fi-FI" sz="3200" b="1" dirty="0" err="1">
                <a:highlight>
                  <a:srgbClr val="00FF00"/>
                </a:highlight>
              </a:rPr>
              <a:t>systems</a:t>
            </a:r>
            <a:r>
              <a:rPr lang="fi-FI" sz="3200" b="1" dirty="0">
                <a:highlight>
                  <a:srgbClr val="00FF00"/>
                </a:highlight>
              </a:rPr>
              <a:t> </a:t>
            </a:r>
            <a:r>
              <a:rPr lang="fi-FI" sz="3200" b="1" dirty="0"/>
              <a:t>/ </a:t>
            </a:r>
            <a:r>
              <a:rPr lang="fi-FI" sz="3200" b="1" dirty="0" err="1">
                <a:highlight>
                  <a:srgbClr val="FFFF00"/>
                </a:highlight>
              </a:rPr>
              <a:t>Title</a:t>
            </a:r>
            <a:r>
              <a:rPr lang="fi-FI" sz="3200" b="1" dirty="0">
                <a:highlight>
                  <a:srgbClr val="FFFF00"/>
                </a:highlight>
              </a:rPr>
              <a:t> to </a:t>
            </a:r>
            <a:r>
              <a:rPr lang="fi-FI" sz="3200" b="1" dirty="0" err="1">
                <a:highlight>
                  <a:srgbClr val="FFFF00"/>
                </a:highlight>
              </a:rPr>
              <a:t>be</a:t>
            </a:r>
            <a:r>
              <a:rPr lang="fi-FI" sz="3200" b="1" dirty="0">
                <a:highlight>
                  <a:srgbClr val="FFFF00"/>
                </a:highlight>
              </a:rPr>
              <a:t> </a:t>
            </a:r>
            <a:r>
              <a:rPr lang="fi-FI" sz="3200" b="1" dirty="0" err="1">
                <a:highlight>
                  <a:srgbClr val="FFFF00"/>
                </a:highlight>
              </a:rPr>
              <a:t>changed</a:t>
            </a:r>
            <a:r>
              <a:rPr lang="fi-FI" sz="3200" b="1" dirty="0">
                <a:highlight>
                  <a:srgbClr val="FFFF00"/>
                </a:highlight>
              </a:rPr>
              <a:t> into </a:t>
            </a:r>
            <a:r>
              <a:rPr lang="fi-FI" sz="3200" b="1" dirty="0" err="1">
                <a:highlight>
                  <a:srgbClr val="FFFF00"/>
                </a:highlight>
              </a:rPr>
              <a:t>more</a:t>
            </a:r>
            <a:r>
              <a:rPr lang="fi-FI" sz="3200" b="1" dirty="0">
                <a:highlight>
                  <a:srgbClr val="FFFF00"/>
                </a:highlight>
              </a:rPr>
              <a:t> </a:t>
            </a:r>
            <a:r>
              <a:rPr lang="fi-FI" sz="3200" b="1" dirty="0" err="1">
                <a:highlight>
                  <a:srgbClr val="FFFF00"/>
                </a:highlight>
              </a:rPr>
              <a:t>positive</a:t>
            </a:r>
            <a:r>
              <a:rPr lang="fi-FI" sz="3200" b="1" dirty="0">
                <a:highlight>
                  <a:srgbClr val="FFFF00"/>
                </a:highlight>
              </a:rPr>
              <a:t> </a:t>
            </a:r>
            <a:r>
              <a:rPr lang="fi-FI" sz="3200" b="1" dirty="0" err="1">
                <a:highlight>
                  <a:srgbClr val="FFFF00"/>
                </a:highlight>
              </a:rPr>
              <a:t>approach</a:t>
            </a:r>
            <a:br>
              <a:rPr lang="fi-FI" sz="4400" b="1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B66F3B-D657-F43F-9E1D-949980837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sz="2800" kern="100" dirty="0">
                <a:effectLst/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UEMS supports motivation systems and procedures for doctors to facilitate their participation in CPD activities. UEMS does not support current recertification/revalidation systems but supports methods that can improve quality of care and quality of medical specialist practice.</a:t>
            </a:r>
            <a:endParaRPr lang="fi-FI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fi-FI" dirty="0" err="1"/>
              <a:t>Or</a:t>
            </a:r>
            <a:endParaRPr lang="fi-FI" dirty="0"/>
          </a:p>
          <a:p>
            <a:pPr lvl="1"/>
            <a:r>
              <a:rPr lang="en-US" sz="2800" kern="0" dirty="0">
                <a:solidFill>
                  <a:srgbClr val="000000"/>
                </a:solidFill>
                <a:effectLst/>
                <a:highlight>
                  <a:srgbClr val="D3D3D3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UEMS endorses systems and procedures for doctors to facilitate their participation in CPD activities and supports methods that can improve quality of care and quality of medical specialist practice.  </a:t>
            </a:r>
          </a:p>
          <a:p>
            <a:pPr lvl="1"/>
            <a:r>
              <a:rPr lang="en-US" sz="2800" kern="0" dirty="0">
                <a:solidFill>
                  <a:srgbClr val="000000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Working Group largely preferred this latter version, giving a positive view</a:t>
            </a:r>
            <a:endParaRPr lang="fi-FI" sz="2800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7650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F059D5-0334-A898-D247-410C2C032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Further</a:t>
            </a:r>
            <a:r>
              <a:rPr lang="fi-FI" b="1" dirty="0"/>
              <a:t> </a:t>
            </a:r>
            <a:r>
              <a:rPr lang="fi-FI" b="1" dirty="0" err="1"/>
              <a:t>steps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AF5DD3-7ADF-AEEF-BDBA-8C0E4C897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Based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discussions</a:t>
            </a:r>
            <a:r>
              <a:rPr lang="fi-FI" dirty="0"/>
              <a:t>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Advisory</a:t>
            </a:r>
            <a:r>
              <a:rPr lang="fi-FI" dirty="0"/>
              <a:t> </a:t>
            </a:r>
            <a:r>
              <a:rPr lang="fi-FI" dirty="0" err="1"/>
              <a:t>Committee</a:t>
            </a:r>
            <a:r>
              <a:rPr lang="fi-FI" dirty="0"/>
              <a:t> and CME/CPD </a:t>
            </a:r>
            <a:r>
              <a:rPr lang="fi-FI" dirty="0" err="1"/>
              <a:t>Working</a:t>
            </a:r>
            <a:r>
              <a:rPr lang="fi-FI" dirty="0"/>
              <a:t> Group </a:t>
            </a:r>
            <a:r>
              <a:rPr lang="fi-FI" dirty="0" err="1"/>
              <a:t>meetings</a:t>
            </a:r>
            <a:r>
              <a:rPr lang="fi-FI" dirty="0"/>
              <a:t> on </a:t>
            </a:r>
            <a:r>
              <a:rPr lang="fi-FI" dirty="0" err="1"/>
              <a:t>April</a:t>
            </a:r>
            <a:r>
              <a:rPr lang="fi-FI" dirty="0"/>
              <a:t> 25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Draft</a:t>
            </a:r>
            <a:r>
              <a:rPr lang="fi-FI" dirty="0"/>
              <a:t> Charter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revised</a:t>
            </a:r>
            <a:endParaRPr lang="fi-FI" dirty="0"/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final</a:t>
            </a:r>
            <a:r>
              <a:rPr lang="fi-FI" dirty="0"/>
              <a:t> </a:t>
            </a:r>
            <a:r>
              <a:rPr lang="fi-FI" dirty="0" err="1"/>
              <a:t>proposed</a:t>
            </a:r>
            <a:r>
              <a:rPr lang="fi-FI" dirty="0"/>
              <a:t> version for </a:t>
            </a:r>
            <a:r>
              <a:rPr lang="fi-FI" dirty="0" err="1"/>
              <a:t>the</a:t>
            </a:r>
            <a:r>
              <a:rPr lang="fi-FI" dirty="0"/>
              <a:t> UEMS </a:t>
            </a:r>
            <a:r>
              <a:rPr lang="fi-FI" dirty="0" err="1"/>
              <a:t>Council</a:t>
            </a:r>
            <a:r>
              <a:rPr lang="fi-FI" dirty="0"/>
              <a:t> </a:t>
            </a:r>
            <a:r>
              <a:rPr lang="fi-FI" dirty="0" err="1"/>
              <a:t>meeting</a:t>
            </a:r>
            <a:r>
              <a:rPr lang="fi-FI" dirty="0"/>
              <a:t> in October 2025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formulated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UEMS </a:t>
            </a:r>
            <a:r>
              <a:rPr lang="fi-FI" dirty="0" err="1"/>
              <a:t>Enlarged</a:t>
            </a:r>
            <a:r>
              <a:rPr lang="fi-FI" dirty="0"/>
              <a:t> </a:t>
            </a:r>
            <a:r>
              <a:rPr lang="fi-FI" dirty="0" err="1"/>
              <a:t>Executive</a:t>
            </a:r>
            <a:r>
              <a:rPr lang="fi-FI" dirty="0"/>
              <a:t> </a:t>
            </a:r>
            <a:r>
              <a:rPr lang="fi-FI" dirty="0" err="1"/>
              <a:t>Committee</a:t>
            </a:r>
            <a:endParaRPr lang="fi-FI" dirty="0"/>
          </a:p>
          <a:p>
            <a:r>
              <a:rPr lang="fi-FI" dirty="0" err="1">
                <a:highlight>
                  <a:srgbClr val="00FFFF"/>
                </a:highlight>
              </a:rPr>
              <a:t>The</a:t>
            </a:r>
            <a:r>
              <a:rPr lang="fi-FI" dirty="0">
                <a:highlight>
                  <a:srgbClr val="00FFFF"/>
                </a:highlight>
              </a:rPr>
              <a:t> </a:t>
            </a:r>
            <a:r>
              <a:rPr lang="fi-FI" dirty="0" err="1">
                <a:highlight>
                  <a:srgbClr val="00FFFF"/>
                </a:highlight>
              </a:rPr>
              <a:t>plan</a:t>
            </a:r>
            <a:r>
              <a:rPr lang="fi-FI" dirty="0">
                <a:highlight>
                  <a:srgbClr val="00FFFF"/>
                </a:highlight>
              </a:rPr>
              <a:t> is </a:t>
            </a:r>
            <a:r>
              <a:rPr lang="fi-FI" dirty="0" err="1">
                <a:highlight>
                  <a:srgbClr val="00FFFF"/>
                </a:highlight>
              </a:rPr>
              <a:t>that</a:t>
            </a:r>
            <a:r>
              <a:rPr lang="fi-FI" dirty="0">
                <a:highlight>
                  <a:srgbClr val="00FFFF"/>
                </a:highlight>
              </a:rPr>
              <a:t> </a:t>
            </a:r>
            <a:r>
              <a:rPr lang="fi-FI" dirty="0" err="1">
                <a:highlight>
                  <a:srgbClr val="00FFFF"/>
                </a:highlight>
              </a:rPr>
              <a:t>the</a:t>
            </a:r>
            <a:r>
              <a:rPr lang="fi-FI" dirty="0">
                <a:highlight>
                  <a:srgbClr val="00FFFF"/>
                </a:highlight>
              </a:rPr>
              <a:t> UEMS CPD Charter </a:t>
            </a:r>
            <a:r>
              <a:rPr lang="fi-FI" dirty="0" err="1">
                <a:highlight>
                  <a:srgbClr val="00FFFF"/>
                </a:highlight>
              </a:rPr>
              <a:t>could</a:t>
            </a:r>
            <a:r>
              <a:rPr lang="fi-FI" dirty="0">
                <a:highlight>
                  <a:srgbClr val="00FFFF"/>
                </a:highlight>
              </a:rPr>
              <a:t> </a:t>
            </a:r>
            <a:r>
              <a:rPr lang="fi-FI" dirty="0" err="1">
                <a:highlight>
                  <a:srgbClr val="00FFFF"/>
                </a:highlight>
              </a:rPr>
              <a:t>be</a:t>
            </a:r>
            <a:r>
              <a:rPr lang="fi-FI" dirty="0">
                <a:highlight>
                  <a:srgbClr val="00FFFF"/>
                </a:highlight>
              </a:rPr>
              <a:t> </a:t>
            </a:r>
            <a:r>
              <a:rPr lang="fi-FI" dirty="0" err="1">
                <a:highlight>
                  <a:srgbClr val="00FFFF"/>
                </a:highlight>
              </a:rPr>
              <a:t>adopted</a:t>
            </a:r>
            <a:r>
              <a:rPr lang="fi-FI" dirty="0">
                <a:highlight>
                  <a:srgbClr val="00FFFF"/>
                </a:highlight>
              </a:rPr>
              <a:t> </a:t>
            </a:r>
            <a:r>
              <a:rPr lang="fi-FI" dirty="0" err="1">
                <a:highlight>
                  <a:srgbClr val="00FFFF"/>
                </a:highlight>
              </a:rPr>
              <a:t>by</a:t>
            </a:r>
            <a:r>
              <a:rPr lang="fi-FI" dirty="0">
                <a:highlight>
                  <a:srgbClr val="00FFFF"/>
                </a:highlight>
              </a:rPr>
              <a:t> UEMS </a:t>
            </a:r>
            <a:r>
              <a:rPr lang="fi-FI" dirty="0" err="1">
                <a:highlight>
                  <a:srgbClr val="00FFFF"/>
                </a:highlight>
              </a:rPr>
              <a:t>Council</a:t>
            </a:r>
            <a:r>
              <a:rPr lang="fi-FI" dirty="0">
                <a:highlight>
                  <a:srgbClr val="00FFFF"/>
                </a:highlight>
              </a:rPr>
              <a:t> in October 2025</a:t>
            </a:r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A1F439EF-D1B3-E93A-F0C3-7E67C5715E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0" y="4286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84D5BD37-B68B-393D-F2AF-084AFFFEC1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4286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5559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2" ma:contentTypeDescription="Crée un document." ma:contentTypeScope="" ma:versionID="4966109fe0896e52cf96412e6b71e88b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7f227f0845759f58ca2e23e7beba02e0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Props1.xml><?xml version="1.0" encoding="utf-8"?>
<ds:datastoreItem xmlns:ds="http://schemas.openxmlformats.org/officeDocument/2006/customXml" ds:itemID="{5A53FFCB-C13A-44BF-AD7E-5EF1870E7D04}"/>
</file>

<file path=customXml/itemProps2.xml><?xml version="1.0" encoding="utf-8"?>
<ds:datastoreItem xmlns:ds="http://schemas.openxmlformats.org/officeDocument/2006/customXml" ds:itemID="{3F0967AD-622E-431D-BB2A-CDCDAA4A4189}"/>
</file>

<file path=customXml/itemProps3.xml><?xml version="1.0" encoding="utf-8"?>
<ds:datastoreItem xmlns:ds="http://schemas.openxmlformats.org/officeDocument/2006/customXml" ds:itemID="{78CDA8E2-DCF9-4B61-86A5-E2D348F9FDD4}"/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750</Words>
  <Application>Microsoft Macintosh PowerPoint</Application>
  <PresentationFormat>Laajakuva</PresentationFormat>
  <Paragraphs>68</Paragraphs>
  <Slides>12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Times New Roman</vt:lpstr>
      <vt:lpstr>Office-teema</vt:lpstr>
      <vt:lpstr>Kuva</vt:lpstr>
      <vt:lpstr>UEMS  Working Group of  CME/CPD April 25, 2025 Brussels</vt:lpstr>
      <vt:lpstr>CME / CPD Working Group meeting</vt:lpstr>
      <vt:lpstr>Background</vt:lpstr>
      <vt:lpstr>UEMS CME/CPD Task Force</vt:lpstr>
      <vt:lpstr>Process of revision of the Draft</vt:lpstr>
      <vt:lpstr>Discussions about main political statements in the Draft</vt:lpstr>
      <vt:lpstr>Discussions about main political statements in the Draft</vt:lpstr>
      <vt:lpstr>Usefulness of recertification/other compulsory systems / Title to be changed into more positive approach </vt:lpstr>
      <vt:lpstr>Further steps</vt:lpstr>
      <vt:lpstr>Other items at the WG meeting</vt:lpstr>
      <vt:lpstr>Other items at the WG meeting</vt:lpstr>
      <vt:lpstr>Next meeting of the WG, October 17, 2025  Thank you ! Kiitos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UEMS  Working Group of CME/CPD April 26, 2024 Brussels</dc:title>
  <dc:creator>Hannu Halila</dc:creator>
  <cp:lastModifiedBy>Hannu Halila</cp:lastModifiedBy>
  <cp:revision>28</cp:revision>
  <dcterms:created xsi:type="dcterms:W3CDTF">2024-04-26T12:03:47Z</dcterms:created>
  <dcterms:modified xsi:type="dcterms:W3CDTF">2025-04-26T08:42:51Z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0x0101004194900BABD61B4BAC2F245EDF4ED39E</vt:lpwstr>
  </property>
</Properties>
</file>