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300" r:id="rId7"/>
    <p:sldId id="264" r:id="rId8"/>
    <p:sldId id="259" r:id="rId9"/>
    <p:sldId id="262" r:id="rId10"/>
    <p:sldId id="301" r:id="rId11"/>
    <p:sldId id="265" r:id="rId12"/>
    <p:sldId id="302" r:id="rId13"/>
    <p:sldId id="303" r:id="rId14"/>
    <p:sldId id="304" r:id="rId15"/>
    <p:sldId id="305" r:id="rId16"/>
    <p:sldId id="306" r:id="rId17"/>
    <p:sldId id="277" r:id="rId18"/>
    <p:sldId id="278" r:id="rId19"/>
    <p:sldId id="285" r:id="rId20"/>
    <p:sldId id="286" r:id="rId21"/>
    <p:sldId id="288" r:id="rId22"/>
    <p:sldId id="280" r:id="rId23"/>
    <p:sldId id="274" r:id="rId24"/>
    <p:sldId id="275" r:id="rId25"/>
    <p:sldId id="276" r:id="rId26"/>
    <p:sldId id="283" r:id="rId27"/>
    <p:sldId id="2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/>
    <p:restoredTop sz="94694"/>
  </p:normalViewPr>
  <p:slideViewPr>
    <p:cSldViewPr snapToGrid="0">
      <p:cViewPr varScale="1">
        <p:scale>
          <a:sx n="114" d="100"/>
          <a:sy n="114" d="100"/>
        </p:scale>
        <p:origin x="76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0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50F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7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8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4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8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5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36C6F-C2CE-BA51-55C6-3EFEF10D6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66FE"/>
                </a:solidFill>
                <a:latin typeface="inter"/>
                <a:ea typeface="inter"/>
                <a:cs typeface="inter"/>
              </a:rPr>
              <a:t>European Training Requirements (ETR) for Wound Healing</a:t>
            </a:r>
            <a:br>
              <a:rPr lang="en-US" sz="4000" dirty="0">
                <a:solidFill>
                  <a:srgbClr val="000000"/>
                </a:solidFill>
                <a:latin typeface="inter"/>
                <a:ea typeface="inter"/>
                <a:cs typeface="inter"/>
              </a:rPr>
            </a:br>
            <a:br>
              <a:rPr lang="en-US" sz="4000" dirty="0">
                <a:solidFill>
                  <a:srgbClr val="000000"/>
                </a:solidFill>
                <a:latin typeface="inter"/>
                <a:ea typeface="inter"/>
                <a:cs typeface="inter"/>
              </a:rPr>
            </a:br>
            <a:r>
              <a:rPr lang="en-US" sz="4000" dirty="0">
                <a:solidFill>
                  <a:srgbClr val="000000"/>
                </a:solidFill>
                <a:latin typeface="inter"/>
                <a:ea typeface="inter"/>
                <a:cs typeface="inter"/>
              </a:rPr>
              <a:t>UEMS advisory board April 2025</a:t>
            </a:r>
            <a:br>
              <a:rPr lang="en-US" sz="40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16408-69DB-DE45-FCDD-387577410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964" y="4785543"/>
            <a:ext cx="5322013" cy="1005657"/>
          </a:xfrm>
        </p:spPr>
        <p:txBody>
          <a:bodyPr>
            <a:normAutofit/>
          </a:bodyPr>
          <a:lstStyle/>
          <a:p>
            <a:r>
              <a:rPr lang="en-US" sz="1800" dirty="0"/>
              <a:t>George-Sorin Tiplica – UEMS MJC Wound Healing</a:t>
            </a:r>
          </a:p>
        </p:txBody>
      </p:sp>
      <p:pic>
        <p:nvPicPr>
          <p:cNvPr id="4" name="Picture 3" descr="Gradient pastel colors on a top view">
            <a:extLst>
              <a:ext uri="{FF2B5EF4-FFF2-40B4-BE49-F238E27FC236}">
                <a16:creationId xmlns:a16="http://schemas.microsoft.com/office/drawing/2014/main" id="{54F3E88C-06AA-EBDA-EAD5-DA5C140941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52" r="15781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5C0D83A-D913-5BBD-859F-CCC6D24D7C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60" t="11456"/>
          <a:stretch/>
        </p:blipFill>
        <p:spPr>
          <a:xfrm>
            <a:off x="0" y="0"/>
            <a:ext cx="4902759" cy="2792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8953F5-F5E8-FCAA-3DAE-33CE7F0421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532" b="30841"/>
          <a:stretch/>
        </p:blipFill>
        <p:spPr>
          <a:xfrm>
            <a:off x="28455" y="3651101"/>
            <a:ext cx="4895221" cy="32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5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AD87-BBAB-AB8A-18EA-59306E27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requirements for trainees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028BD-A5BF-7186-8774-F92DE563C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Developed as Competence Based Medical Training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Competence</a:t>
            </a:r>
            <a:r>
              <a:rPr lang="en-US" sz="2800" dirty="0"/>
              <a:t> = knowledge + skills + professionalism</a:t>
            </a:r>
          </a:p>
          <a:p>
            <a:endParaRPr lang="en-US" sz="2800" dirty="0"/>
          </a:p>
          <a:p>
            <a:r>
              <a:rPr lang="en-US" sz="2800" dirty="0"/>
              <a:t>Focus on outcomes, not time spent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5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801CA-9AD7-8256-345C-AF58C0FE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Theoretical Knowledge—Key Domains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9ED73-A524-CEE3-F60E-EC67B54B4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The trainee  will be able to: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OUTLINE</a:t>
            </a:r>
            <a:r>
              <a:rPr lang="en-US" dirty="0"/>
              <a:t> the physiology and stages of wound healing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rgbClr val="0070C0"/>
                </a:solidFill>
              </a:rPr>
              <a:t>EXPLAIN</a:t>
            </a:r>
            <a:r>
              <a:rPr lang="en-US" dirty="0"/>
              <a:t> the factors that are of importance in relation to wound healing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rgbClr val="0070C0"/>
                </a:solidFill>
              </a:rPr>
              <a:t>DESCRIBE</a:t>
            </a:r>
            <a:r>
              <a:rPr lang="en-US" dirty="0"/>
              <a:t> the stages of wound healing 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rgbClr val="0070C0"/>
                </a:solidFill>
              </a:rPr>
              <a:t>UNDERSTAND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APPLY</a:t>
            </a:r>
            <a:r>
              <a:rPr lang="en-US" dirty="0"/>
              <a:t> the clinical classifications used in wound care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9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16D5-5FB6-1BC1-4D19-E0C71628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DIAGNOSTICS — Key Domains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289B-C4E6-3831-B52C-C09B2909E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trainee  will be able to: </a:t>
            </a:r>
          </a:p>
          <a:p>
            <a:r>
              <a:rPr lang="en-US" dirty="0">
                <a:solidFill>
                  <a:srgbClr val="0070C0"/>
                </a:solidFill>
              </a:rPr>
              <a:t>SUMMARIZE</a:t>
            </a:r>
            <a:r>
              <a:rPr lang="en-US" dirty="0"/>
              <a:t> which pieces of anamnestic information and clinical findings are relevant and </a:t>
            </a:r>
            <a:r>
              <a:rPr lang="en-US" dirty="0">
                <a:solidFill>
                  <a:srgbClr val="0070C0"/>
                </a:solidFill>
              </a:rPr>
              <a:t>ADAPT</a:t>
            </a:r>
            <a:r>
              <a:rPr lang="en-US" dirty="0"/>
              <a:t> this knowledge to interviewing and examining the patient </a:t>
            </a: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ASSESS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patient's quality of life </a:t>
            </a: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OUTLINE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screening for malnutrition, </a:t>
            </a:r>
            <a:r>
              <a:rPr lang="en-US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ASSESS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the nutritional status of the patient</a:t>
            </a:r>
          </a:p>
          <a:p>
            <a:r>
              <a:rPr lang="en-US" sz="1800" dirty="0">
                <a:solidFill>
                  <a:srgbClr val="0070C0"/>
                </a:solidFill>
              </a:rPr>
              <a:t>ASSESS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pain associated with a wound </a:t>
            </a:r>
            <a:endParaRPr lang="en-US" sz="18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IDENTIFY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typical and atypical chronic wounds and </a:t>
            </a:r>
            <a:r>
              <a:rPr lang="en-US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ASSESS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its risk factors </a:t>
            </a: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CHOOSE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appropriate laboratory and imaging studies required in the diagnostic and treatment 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6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DEE7-B3F4-62B9-313B-C229C6E2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— Key Domains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67D1A-3810-A882-2D85-7136A6D65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trainee  will be able to: </a:t>
            </a:r>
          </a:p>
          <a:p>
            <a:r>
              <a:rPr lang="en-US" dirty="0">
                <a:solidFill>
                  <a:srgbClr val="0070C0"/>
                </a:solidFill>
              </a:rPr>
              <a:t>UNDERSTAND </a:t>
            </a:r>
            <a:r>
              <a:rPr lang="en-US" dirty="0"/>
              <a:t>that treatment must be based on diagnosis, is evidence-based and patient-</a:t>
            </a:r>
            <a:r>
              <a:rPr lang="en-US" dirty="0" err="1"/>
              <a:t>centred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PLAN</a:t>
            </a:r>
            <a:r>
              <a:rPr lang="en-US" dirty="0"/>
              <a:t> the treatment</a:t>
            </a:r>
          </a:p>
          <a:p>
            <a:r>
              <a:rPr lang="en-US" dirty="0">
                <a:solidFill>
                  <a:srgbClr val="0070C0"/>
                </a:solidFill>
              </a:rPr>
              <a:t>CARRY OUT </a:t>
            </a:r>
            <a:r>
              <a:rPr lang="en-US" dirty="0"/>
              <a:t>local treatment </a:t>
            </a:r>
          </a:p>
          <a:p>
            <a:r>
              <a:rPr lang="en-US" dirty="0">
                <a:solidFill>
                  <a:srgbClr val="0070C0"/>
                </a:solidFill>
              </a:rPr>
              <a:t>MANAGE</a:t>
            </a:r>
            <a:r>
              <a:rPr lang="en-US" dirty="0"/>
              <a:t> pain</a:t>
            </a:r>
          </a:p>
          <a:p>
            <a:r>
              <a:rPr lang="en-US" dirty="0">
                <a:solidFill>
                  <a:srgbClr val="0070C0"/>
                </a:solidFill>
              </a:rPr>
              <a:t>ASSESS</a:t>
            </a:r>
            <a:r>
              <a:rPr lang="en-US" dirty="0"/>
              <a:t> the treatment options realistically and </a:t>
            </a:r>
            <a:r>
              <a:rPr lang="en-US" dirty="0">
                <a:solidFill>
                  <a:srgbClr val="0070C0"/>
                </a:solidFill>
              </a:rPr>
              <a:t>DETERMINE</a:t>
            </a:r>
            <a:r>
              <a:rPr lang="en-US" dirty="0"/>
              <a:t> the appropriate treatment limitations</a:t>
            </a:r>
          </a:p>
          <a:p>
            <a:r>
              <a:rPr lang="en-US" dirty="0">
                <a:solidFill>
                  <a:srgbClr val="0070C0"/>
                </a:solidFill>
              </a:rPr>
              <a:t>SUMARIZE </a:t>
            </a:r>
            <a:r>
              <a:rPr lang="en-US" dirty="0"/>
              <a:t>the principles of palliative wound care </a:t>
            </a:r>
          </a:p>
        </p:txBody>
      </p:sp>
    </p:spTree>
    <p:extLst>
      <p:ext uri="{BB962C8B-B14F-4D97-AF65-F5344CB8AC3E}">
        <p14:creationId xmlns:p14="http://schemas.microsoft.com/office/powerpoint/2010/main" val="163096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16D9-2562-AFC9-31C7-67398D2D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 err="1"/>
              <a:t>consultationS</a:t>
            </a:r>
            <a:r>
              <a:rPr lang="en-US" dirty="0"/>
              <a:t> — Key Domains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1F70-3D83-08C6-3BF2-81450AC6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trainee  will be able to: </a:t>
            </a:r>
          </a:p>
          <a:p>
            <a:r>
              <a:rPr lang="en-US" dirty="0">
                <a:solidFill>
                  <a:srgbClr val="0070C0"/>
                </a:solidFill>
              </a:rPr>
              <a:t>IDENTIFY</a:t>
            </a:r>
            <a:r>
              <a:rPr lang="en-US" dirty="0"/>
              <a:t> the situations in which multidisciplinary or multiprofessional assessment of the patient is warranted</a:t>
            </a:r>
          </a:p>
          <a:p>
            <a:r>
              <a:rPr lang="en-US" dirty="0">
                <a:solidFill>
                  <a:srgbClr val="0070C0"/>
                </a:solidFill>
              </a:rPr>
              <a:t>UNDERSTAND</a:t>
            </a:r>
            <a:r>
              <a:rPr lang="en-US" dirty="0"/>
              <a:t> the importance of precise communication in consultations and </a:t>
            </a:r>
            <a:r>
              <a:rPr lang="en-US" dirty="0">
                <a:solidFill>
                  <a:srgbClr val="0070C0"/>
                </a:solidFill>
              </a:rPr>
              <a:t>UTILIZE</a:t>
            </a:r>
            <a:r>
              <a:rPr lang="en-US" dirty="0"/>
              <a:t> this knowledge in requesting and acknowledging a consultation</a:t>
            </a:r>
          </a:p>
          <a:p>
            <a:r>
              <a:rPr lang="en-US" dirty="0">
                <a:solidFill>
                  <a:srgbClr val="0070C0"/>
                </a:solidFill>
              </a:rPr>
              <a:t>UNDERSTAND </a:t>
            </a:r>
            <a:r>
              <a:rPr lang="en-US" dirty="0"/>
              <a:t>the importance of continuity of care and how care chains work, and </a:t>
            </a:r>
            <a:r>
              <a:rPr lang="en-US" dirty="0">
                <a:solidFill>
                  <a:srgbClr val="0070C0"/>
                </a:solidFill>
              </a:rPr>
              <a:t>IDENTIFY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SOLVE</a:t>
            </a:r>
            <a:r>
              <a:rPr lang="en-US" dirty="0"/>
              <a:t> problems related to care chains	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0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94AE-771C-BBAC-1427-6F95A9CB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Multiprofessionality</a:t>
            </a:r>
            <a:r>
              <a:rPr lang="en-US" dirty="0"/>
              <a:t> and care processes — Key Domains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F2E7F-3795-C509-33C7-1D1976D56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344653"/>
            <a:ext cx="10691265" cy="373989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trainee  will be able to: </a:t>
            </a: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UTILIZE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their knowledge as a representative of their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speciality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a multiprofessional wound care team and in different tasks that are related to the development of wound care</a:t>
            </a:r>
          </a:p>
          <a:p>
            <a:r>
              <a:rPr lang="en-US" dirty="0">
                <a:solidFill>
                  <a:srgbClr val="0070C0"/>
                </a:solidFill>
              </a:rPr>
              <a:t>MAKE USE </a:t>
            </a:r>
            <a:r>
              <a:rPr lang="en-US" dirty="0"/>
              <a:t>of the specific expertise and skills of different professional groups</a:t>
            </a: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UNDERSTAND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the costs of care are incurred and </a:t>
            </a:r>
            <a:r>
              <a:rPr lang="en-US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APPLY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knowledge in their work in order to provide cost-effective care for the patient</a:t>
            </a: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IMPROVE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quality of care and </a:t>
            </a:r>
            <a:r>
              <a:rPr lang="en-US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care practices and processes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511C-01F1-874D-321A-FD7F76E8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EDUCATION — Key Domains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77E6-C170-F0A2-CC6D-F68000C30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trainee  will be able to: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MAKE USE </a:t>
            </a:r>
            <a:r>
              <a:rPr lang="en-US" dirty="0"/>
              <a:t>of their knowledge as an educator of wound care within one’s  </a:t>
            </a:r>
            <a:r>
              <a:rPr lang="en-US" dirty="0" err="1"/>
              <a:t>speciality</a:t>
            </a:r>
            <a:r>
              <a:rPr lang="en-US" dirty="0"/>
              <a:t> and its training program as well as for physicians from other </a:t>
            </a:r>
            <a:r>
              <a:rPr lang="en-US" dirty="0" err="1"/>
              <a:t>specialities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MAKE USE </a:t>
            </a:r>
            <a:r>
              <a:rPr lang="en-US" dirty="0"/>
              <a:t>of their knowledge to teach the theory and basic practical skills of wound care to other professional groups involved in patient care</a:t>
            </a:r>
          </a:p>
        </p:txBody>
      </p:sp>
    </p:spTree>
    <p:extLst>
      <p:ext uri="{BB962C8B-B14F-4D97-AF65-F5344CB8AC3E}">
        <p14:creationId xmlns:p14="http://schemas.microsoft.com/office/powerpoint/2010/main" val="195680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0009-0370-8111-ECF4-7ACFCAEF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94" y="802888"/>
            <a:ext cx="10691812" cy="1308100"/>
          </a:xfrm>
        </p:spPr>
        <p:txBody>
          <a:bodyPr>
            <a:normAutofit/>
          </a:bodyPr>
          <a:lstStyle/>
          <a:p>
            <a:r>
              <a:rPr lang="en-US" dirty="0"/>
              <a:t>Organization and curriculum of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1151C-7F5E-D0D2-C9D7-9D7E75F404E8}"/>
              </a:ext>
            </a:extLst>
          </p:cNvPr>
          <p:cNvSpPr txBox="1"/>
          <p:nvPr/>
        </p:nvSpPr>
        <p:spPr>
          <a:xfrm>
            <a:off x="750094" y="5776332"/>
            <a:ext cx="10802569" cy="8474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87BDB93-C0F9-8EF4-C35E-E96FC6D04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206139"/>
              </p:ext>
            </p:extLst>
          </p:nvPr>
        </p:nvGraphicFramePr>
        <p:xfrm>
          <a:off x="1605777" y="1773044"/>
          <a:ext cx="8597589" cy="4764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2613">
                  <a:extLst>
                    <a:ext uri="{9D8B030D-6E8A-4147-A177-3AD203B41FA5}">
                      <a16:colId xmlns:a16="http://schemas.microsoft.com/office/drawing/2014/main" val="3361400038"/>
                    </a:ext>
                  </a:extLst>
                </a:gridCol>
                <a:gridCol w="2394265">
                  <a:extLst>
                    <a:ext uri="{9D8B030D-6E8A-4147-A177-3AD203B41FA5}">
                      <a16:colId xmlns:a16="http://schemas.microsoft.com/office/drawing/2014/main" val="184739195"/>
                    </a:ext>
                  </a:extLst>
                </a:gridCol>
                <a:gridCol w="1980711">
                  <a:extLst>
                    <a:ext uri="{9D8B030D-6E8A-4147-A177-3AD203B41FA5}">
                      <a16:colId xmlns:a16="http://schemas.microsoft.com/office/drawing/2014/main" val="3042087715"/>
                    </a:ext>
                  </a:extLst>
                </a:gridCol>
              </a:tblGrid>
              <a:tr h="440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Unit</a:t>
                      </a:r>
                      <a:endParaRPr lang="en-US" sz="28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Theoretical</a:t>
                      </a:r>
                      <a:endParaRPr lang="en-US" sz="28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Practical </a:t>
                      </a:r>
                      <a:endParaRPr lang="en-US" sz="28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1678737430"/>
                  </a:ext>
                </a:extLst>
              </a:tr>
              <a:tr h="440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A: Theoretical</a:t>
                      </a:r>
                      <a:endParaRPr lang="en-US" sz="28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15</a:t>
                      </a:r>
                      <a:endParaRPr lang="en-US" sz="28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3214868953"/>
                  </a:ext>
                </a:extLst>
              </a:tr>
              <a:tr h="440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B: Diagnostics</a:t>
                      </a:r>
                      <a:endParaRPr lang="en-US" sz="28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n-US" sz="28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2312214194"/>
                  </a:ext>
                </a:extLst>
              </a:tr>
              <a:tr h="440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C: Treatment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18</a:t>
                      </a:r>
                      <a:endParaRPr lang="en-US" sz="28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1040867527"/>
                  </a:ext>
                </a:extLst>
              </a:tr>
              <a:tr h="440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D: Consultations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4025558942"/>
                  </a:ext>
                </a:extLst>
              </a:tr>
              <a:tr h="440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E: </a:t>
                      </a:r>
                      <a:r>
                        <a:rPr lang="en-US" sz="1800" dirty="0" err="1">
                          <a:effectLst/>
                        </a:rPr>
                        <a:t>Multiprofessionality</a:t>
                      </a:r>
                      <a:endParaRPr lang="en-US" sz="28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2835408117"/>
                  </a:ext>
                </a:extLst>
              </a:tr>
              <a:tr h="440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F: Education</a:t>
                      </a:r>
                      <a:endParaRPr lang="en-US" sz="28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2152535828"/>
                  </a:ext>
                </a:extLst>
              </a:tr>
              <a:tr h="440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Congress / Symposia</a:t>
                      </a:r>
                      <a:endParaRPr lang="en-US" sz="28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750116313"/>
                  </a:ext>
                </a:extLst>
              </a:tr>
              <a:tr h="440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Clinical Cases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3161915156"/>
                  </a:ext>
                </a:extLst>
              </a:tr>
              <a:tr h="440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en-US" sz="3600" dirty="0">
                        <a:solidFill>
                          <a:srgbClr val="FFFF00"/>
                        </a:solidFill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100</a:t>
                      </a:r>
                      <a:endParaRPr lang="en-US" sz="2800" dirty="0">
                        <a:effectLst/>
                        <a:highlight>
                          <a:srgbClr val="FFFF00"/>
                        </a:highlight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2186666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90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C888-1710-AAAE-9A28-6CFC8C4C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Organization of Training—Practical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98A7-696C-D40C-4208-38BDEF796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/>
          <a:lstStyle/>
          <a:p>
            <a:pPr lvl="0"/>
            <a:r>
              <a:rPr lang="en-US" dirty="0"/>
              <a:t>Minimum 3 months in a wound healing unit (100 hours)</a:t>
            </a:r>
          </a:p>
          <a:p>
            <a:pPr lvl="0"/>
            <a:r>
              <a:rPr lang="en-US" dirty="0"/>
              <a:t>Logbook documentation of practical steps and supervisor sign-off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38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9948-BD9A-3DB1-EF13-32D7FAC7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Entrustable</a:t>
            </a:r>
            <a:r>
              <a:rPr lang="en-US" dirty="0"/>
              <a:t> Professional Activities (EPAs)—Overview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AE9EB-FF5C-9A49-E765-F4A98ABEA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</a:rPr>
              <a:t>22 EPAs: 13 foundation, 9 advanced</a:t>
            </a:r>
          </a:p>
          <a:p>
            <a:pPr lvl="0"/>
            <a:r>
              <a:rPr lang="en-US" sz="2400" dirty="0"/>
              <a:t>Each EPA: </a:t>
            </a:r>
          </a:p>
          <a:p>
            <a:pPr lvl="1"/>
            <a:r>
              <a:rPr lang="en-US" sz="2000" dirty="0"/>
              <a:t>Description</a:t>
            </a:r>
          </a:p>
          <a:p>
            <a:pPr lvl="1"/>
            <a:r>
              <a:rPr lang="en-US" sz="2000" dirty="0" err="1"/>
              <a:t>CanMEDS</a:t>
            </a:r>
            <a:r>
              <a:rPr lang="en-US" sz="2000" dirty="0"/>
              <a:t> domains</a:t>
            </a:r>
          </a:p>
          <a:p>
            <a:pPr lvl="1"/>
            <a:r>
              <a:rPr lang="en-US" sz="2000" dirty="0"/>
              <a:t>Required knowledge/skills/attitudes</a:t>
            </a:r>
          </a:p>
          <a:p>
            <a:pPr lvl="1"/>
            <a:r>
              <a:rPr lang="en-US" sz="2000" dirty="0"/>
              <a:t>Information sources to assess progress and support summative entrustment</a:t>
            </a:r>
          </a:p>
          <a:p>
            <a:pPr lvl="1"/>
            <a:r>
              <a:rPr lang="en-US" sz="2000" dirty="0"/>
              <a:t>Entrustment / supervision level expected:</a:t>
            </a:r>
          </a:p>
          <a:p>
            <a:pPr lvl="2"/>
            <a:r>
              <a:rPr lang="en-US" sz="2000" dirty="0"/>
              <a:t>Level 4: Distant supervision </a:t>
            </a:r>
          </a:p>
          <a:p>
            <a:pPr lvl="2"/>
            <a:r>
              <a:rPr lang="en-US" sz="2000" dirty="0"/>
              <a:t>Level 5: Supervising others (expected at program completion)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0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E13B-C37C-CEF0-3BF5-DACA6719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Wound Healing—A Multidisciplinary Field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DAEE8-8AE1-F74E-4992-67B642F53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/>
          <a:lstStyle/>
          <a:p>
            <a:pPr lvl="0"/>
            <a:r>
              <a:rPr lang="en-US" dirty="0"/>
              <a:t>Chronic and acute wounds: a challenge across specialties</a:t>
            </a:r>
          </a:p>
          <a:p>
            <a:pPr lvl="0"/>
            <a:r>
              <a:rPr lang="en-US" dirty="0"/>
              <a:t>Not a standalone specialty, but a competence for many disciplines</a:t>
            </a:r>
          </a:p>
          <a:p>
            <a:pPr lvl="0"/>
            <a:r>
              <a:rPr lang="en-US" dirty="0"/>
              <a:t>Interdisciplinary and interprofessional collaboration is essential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Aim</a:t>
            </a:r>
          </a:p>
          <a:p>
            <a:pPr lvl="1"/>
            <a:r>
              <a:rPr lang="en-US" dirty="0"/>
              <a:t>Align wound healing training with modern educational standards</a:t>
            </a:r>
          </a:p>
          <a:p>
            <a:pPr lvl="1"/>
            <a:r>
              <a:rPr lang="en-US" dirty="0"/>
              <a:t>Address Europe’s growing burden of chronic wounds (prevalence: 2% of EU population)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54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FBDB-1CA1-1B6E-9BFF-D4431BEA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EPA Examples—Foundation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2197-CB6B-41D6-0253-D33BCAEA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/>
          <a:lstStyle/>
          <a:p>
            <a:pPr lvl="0"/>
            <a:r>
              <a:rPr lang="en-US" dirty="0"/>
              <a:t>Interview and examine a patient with a wound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Diagnose wounds, assess arterial circulation, foot biomechanics, diabetes, infection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Manage a patient with a pressure ulcer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29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238D-F9A8-428A-5D92-2B4078FC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EPA Examples—Advanced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DE76A-247F-5EC5-FBEA-6B75A393D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/>
          <a:lstStyle/>
          <a:p>
            <a:pPr lvl="0"/>
            <a:r>
              <a:rPr lang="en-US" dirty="0"/>
              <a:t>Manage wounds due to edema, arterial/venous ulcers, diabetic foot ulcers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Manage a patient with atypical wounds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Teach wound care to other professional groups in wound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12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51E8-08AF-F958-AE55-67D0FF46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Assessment and Evaluation—Overview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0613A-43CC-A96B-B9EF-8491D6664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/>
          <a:lstStyle/>
          <a:p>
            <a:pPr lvl="0"/>
            <a:r>
              <a:rPr lang="en-US" dirty="0"/>
              <a:t>Continuous support and feedback by a group of interdisciplinary trainers. </a:t>
            </a:r>
          </a:p>
          <a:p>
            <a:pPr lvl="0"/>
            <a:r>
              <a:rPr lang="en-US" dirty="0"/>
              <a:t>The whole theoretical and practical training program for a trainee is personally headed by a director of program.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LOGOOK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PORTFOLIO</a:t>
            </a:r>
            <a:r>
              <a:rPr lang="en-US" dirty="0"/>
              <a:t> of each trainee will include clinical cases, EPAs achieved, publications, and courses – CME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inter"/>
                <a:ea typeface="inter"/>
                <a:cs typeface="inter"/>
              </a:rPr>
              <a:t>Regular review and sign-off</a:t>
            </a:r>
          </a:p>
          <a:p>
            <a:r>
              <a:rPr lang="en-US" b="1" dirty="0">
                <a:solidFill>
                  <a:srgbClr val="000000"/>
                </a:solidFill>
                <a:latin typeface="inter"/>
                <a:ea typeface="Aptos" panose="020B0004020202020204" pitchFamily="34" charset="0"/>
                <a:cs typeface="Times New Roman" panose="02020603050405020304" pitchFamily="18" charset="0"/>
              </a:rPr>
              <a:t>Periodic progress assessment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balanced between formative and summative assessment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Different types of examinations</a:t>
            </a:r>
            <a:r>
              <a:rPr lang="en-US" sz="1600" dirty="0">
                <a:solidFill>
                  <a:srgbClr val="000000"/>
                </a:solidFill>
              </a:rPr>
              <a:t>: DOPS  – direct observation of procedural skills, </a:t>
            </a:r>
            <a:r>
              <a:rPr lang="en-US" sz="1600" dirty="0" err="1">
                <a:solidFill>
                  <a:srgbClr val="000000"/>
                </a:solidFill>
              </a:rPr>
              <a:t>MiniCex</a:t>
            </a:r>
            <a:r>
              <a:rPr lang="en-US" sz="1600" dirty="0">
                <a:solidFill>
                  <a:srgbClr val="000000"/>
                </a:solidFill>
              </a:rPr>
              <a:t> – mini clinical examination, OSCE – Objective  Structured Clinical Examinations… </a:t>
            </a:r>
          </a:p>
          <a:p>
            <a:pPr lvl="1"/>
            <a:endParaRPr lang="en-US" dirty="0"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53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DC01-4B82-A499-84A3-513C172A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>
            <a:normAutofit fontScale="90000"/>
          </a:bodyPr>
          <a:lstStyle/>
          <a:p>
            <a:r>
              <a:rPr lang="en-US" dirty="0"/>
              <a:t>End of Training and Examination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8393E-600A-3A02-77D5-CAC9344A4D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candidate should be </a:t>
            </a:r>
            <a:r>
              <a:rPr lang="en-US" b="1" dirty="0">
                <a:solidFill>
                  <a:srgbClr val="0070C0"/>
                </a:solidFill>
              </a:rPr>
              <a:t>ELIGIBLE</a:t>
            </a:r>
            <a:r>
              <a:rPr lang="en-US" dirty="0"/>
              <a:t> demonstrating: qualification, training, logbook, CME, recommendations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European Board for Wound Healing Examination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Formative Assessment </a:t>
            </a:r>
            <a:r>
              <a:rPr lang="en-US" dirty="0"/>
              <a:t>(made by the Examination Committee on the basis of the CV, Logbook and Credit points presented by the candidate as a proof of experience and expertise).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Summative Assessment </a:t>
            </a:r>
            <a:r>
              <a:rPr lang="en-US" dirty="0"/>
              <a:t>on the basis of an “</a:t>
            </a:r>
            <a:r>
              <a:rPr lang="en-US" dirty="0">
                <a:solidFill>
                  <a:srgbClr val="C00000"/>
                </a:solidFill>
              </a:rPr>
              <a:t>Exit Examination</a:t>
            </a:r>
            <a:r>
              <a:rPr lang="en-US" dirty="0"/>
              <a:t>”:</a:t>
            </a:r>
          </a:p>
          <a:p>
            <a:pPr marL="457200" lvl="1" indent="0">
              <a:buNone/>
            </a:pPr>
            <a:r>
              <a:rPr lang="en-US" dirty="0"/>
              <a:t>	-</a:t>
            </a:r>
            <a:r>
              <a:rPr lang="en-US" dirty="0">
                <a:solidFill>
                  <a:srgbClr val="FF0000"/>
                </a:solidFill>
              </a:rPr>
              <a:t>Part 1 (Theoretical) </a:t>
            </a:r>
            <a:r>
              <a:rPr lang="en-US" dirty="0"/>
              <a:t>mainly assessing knowledge: 100 Multiple Choice Questions. </a:t>
            </a:r>
          </a:p>
          <a:p>
            <a:pPr marL="457200" lvl="1" indent="0">
              <a:buNone/>
            </a:pPr>
            <a:r>
              <a:rPr lang="en-US" dirty="0"/>
              <a:t>	-</a:t>
            </a:r>
            <a:r>
              <a:rPr lang="en-US" dirty="0">
                <a:solidFill>
                  <a:srgbClr val="FF0000"/>
                </a:solidFill>
              </a:rPr>
              <a:t>Part 2 (Practical) </a:t>
            </a:r>
            <a:r>
              <a:rPr lang="en-US" dirty="0"/>
              <a:t>mainly assessing clinical reasoning, decision-making, risk assessment, 	clinical skills and technical skills consisting on the management of the wound of one patient.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28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8492-87AD-846F-0991-951DAE57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Governance and Quality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5BC9F-5D12-FE72-3055-F62B3D652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/>
          <a:lstStyle/>
          <a:p>
            <a:r>
              <a:rPr lang="en-US" dirty="0"/>
              <a:t>The governance of a Training program is the responsibility of the Program Director and the institution(s) in which the training program is being delivered. </a:t>
            </a:r>
          </a:p>
          <a:p>
            <a:r>
              <a:rPr lang="en-US" dirty="0">
                <a:solidFill>
                  <a:srgbClr val="0070C0"/>
                </a:solidFill>
              </a:rPr>
              <a:t>A trainer </a:t>
            </a:r>
            <a:r>
              <a:rPr lang="en-US" dirty="0"/>
              <a:t>will be responsible to the Program Director for delivering the required training in the area of practice. </a:t>
            </a:r>
          </a:p>
          <a:p>
            <a:r>
              <a:rPr lang="en-US" dirty="0">
                <a:solidFill>
                  <a:srgbClr val="0070C0"/>
                </a:solidFill>
              </a:rPr>
              <a:t>A Program Director</a:t>
            </a:r>
            <a:r>
              <a:rPr lang="en-US" dirty="0"/>
              <a:t> is required to take responsibility for Program </a:t>
            </a:r>
            <a:r>
              <a:rPr lang="en-US" dirty="0" err="1"/>
              <a:t>organisation</a:t>
            </a:r>
            <a:r>
              <a:rPr lang="en-US" dirty="0"/>
              <a:t>, implementation, trainee selection and subsequent monitoring and oversight. </a:t>
            </a:r>
          </a:p>
          <a:p>
            <a:r>
              <a:rPr lang="en-US" dirty="0"/>
              <a:t>The Training will be documented in the </a:t>
            </a:r>
            <a:r>
              <a:rPr lang="en-US" dirty="0">
                <a:solidFill>
                  <a:srgbClr val="0070C0"/>
                </a:solidFill>
              </a:rPr>
              <a:t>LOGBOOK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87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9740-8DA8-9195-C72D-C9B55EE8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>
            <a:normAutofit/>
          </a:bodyPr>
          <a:lstStyle/>
          <a:p>
            <a:r>
              <a:rPr lang="en-US" dirty="0"/>
              <a:t>TRAINING REQUIREMENTS FOR TRAINERS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E6196-C4F7-A82F-BC33-2AB1153C0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Process for recognition as trainer  </a:t>
            </a:r>
          </a:p>
          <a:p>
            <a:pPr marL="457200" lvl="1" indent="0">
              <a:buNone/>
            </a:pPr>
            <a:r>
              <a:rPr lang="en-US" dirty="0"/>
              <a:t>a. </a:t>
            </a:r>
            <a:r>
              <a:rPr lang="en-US" dirty="0">
                <a:solidFill>
                  <a:srgbClr val="0070C0"/>
                </a:solidFill>
              </a:rPr>
              <a:t>Requested qualification and experience</a:t>
            </a:r>
            <a:r>
              <a:rPr lang="en-US" dirty="0"/>
              <a:t>: nationally registered as specialist with knowledge and skills in Wound Healing; </a:t>
            </a: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strongly  recommended to gain UEMS recognition</a:t>
            </a:r>
            <a:endParaRPr lang="en-US" u="sng" dirty="0"/>
          </a:p>
          <a:p>
            <a:pPr marL="457200" lvl="1" indent="0">
              <a:buNone/>
            </a:pPr>
            <a:r>
              <a:rPr lang="en-US" dirty="0"/>
              <a:t>b. </a:t>
            </a:r>
            <a:r>
              <a:rPr lang="en-US" dirty="0">
                <a:solidFill>
                  <a:srgbClr val="0070C0"/>
                </a:solidFill>
              </a:rPr>
              <a:t>Core competencies for trainers </a:t>
            </a:r>
          </a:p>
          <a:p>
            <a:pPr lvl="2"/>
            <a:r>
              <a:rPr lang="en-US" sz="1800" dirty="0"/>
              <a:t>Familiar with all aspects of the overall Wound Healing curriculum </a:t>
            </a:r>
          </a:p>
          <a:p>
            <a:pPr lvl="2"/>
            <a:r>
              <a:rPr lang="en-US" sz="1800" dirty="0"/>
              <a:t>Experienced in teaching and in supporting learners </a:t>
            </a:r>
          </a:p>
          <a:p>
            <a:pPr lvl="2"/>
            <a:r>
              <a:rPr lang="en-US" sz="1800" dirty="0"/>
              <a:t>Skilled in identifying the learning needs of their trainees </a:t>
            </a:r>
          </a:p>
          <a:p>
            <a:pPr lvl="2"/>
            <a:r>
              <a:rPr lang="en-US" sz="1800" dirty="0"/>
              <a:t>Trained in the principles and practice of medical education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b="1" dirty="0"/>
              <a:t>2. Quality management for trainers: </a:t>
            </a:r>
            <a:r>
              <a:rPr lang="en-US" dirty="0"/>
              <a:t>national medical specialty boards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41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1196-B594-A881-5FA0-CBF2ABD1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Training Institution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A1F87-51E5-C950-BAD5-1A1C1FF44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/>
          <a:lstStyle/>
          <a:p>
            <a:pPr lvl="0"/>
            <a:r>
              <a:rPr lang="en-US" dirty="0"/>
              <a:t>Adequate patient volume and case diversity</a:t>
            </a:r>
          </a:p>
          <a:p>
            <a:pPr lvl="0"/>
            <a:r>
              <a:rPr lang="en-US" dirty="0"/>
              <a:t>Multidisciplinary staff and facilities</a:t>
            </a:r>
          </a:p>
          <a:p>
            <a:r>
              <a:rPr lang="en-US" dirty="0"/>
              <a:t>Regular interdisciplinary meetings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Accreditation by national boards and </a:t>
            </a:r>
            <a:r>
              <a:rPr lang="en-US" u="sng" dirty="0"/>
              <a:t>UEMS</a:t>
            </a:r>
          </a:p>
          <a:p>
            <a:pPr lvl="0"/>
            <a:r>
              <a:rPr lang="en-US" dirty="0"/>
              <a:t>Internal quality boards and external audits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59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A80E-BB6A-9596-E8C5-F6053733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>
            <a:normAutofit/>
          </a:bodyPr>
          <a:lstStyle/>
          <a:p>
            <a:r>
              <a:rPr lang="en-US" b="1" dirty="0" err="1"/>
              <a:t>ConclusionS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3FED-5B11-E125-9D88-BFA50889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r>
              <a:rPr lang="en-US" sz="2800" dirty="0"/>
              <a:t>The new ETR sets a unified, competency-based standard for wound healing training in Europe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Ready for implementation and further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4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EA7F-FFD2-EFAE-EA8B-539556C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Historical 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2CCC0-CC32-F866-EB86-E3A3850C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2015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UEMS Thematic Federation Wound Healing </a:t>
            </a:r>
          </a:p>
          <a:p>
            <a:pPr lvl="1"/>
            <a:r>
              <a:rPr lang="en-US" dirty="0"/>
              <a:t>President: Prof. Robert </a:t>
            </a:r>
            <a:r>
              <a:rPr lang="en-US" dirty="0" err="1"/>
              <a:t>Strohal</a:t>
            </a:r>
            <a:r>
              <a:rPr lang="en-US" dirty="0"/>
              <a:t> (Austria)</a:t>
            </a:r>
          </a:p>
          <a:p>
            <a:pPr lvl="1"/>
            <a:r>
              <a:rPr lang="en-US" dirty="0"/>
              <a:t>WH - curriculum framework</a:t>
            </a:r>
          </a:p>
          <a:p>
            <a:pPr lvl="0"/>
            <a:r>
              <a:rPr lang="en-US" b="1" dirty="0"/>
              <a:t>2018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UEMS Multidisciplinary Joint Committee Wound Healing </a:t>
            </a:r>
          </a:p>
          <a:p>
            <a:pPr lvl="1"/>
            <a:r>
              <a:rPr lang="en-US" dirty="0"/>
              <a:t>First UEMS-recognized ETR in Wound Healing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2024 - </a:t>
            </a:r>
            <a:r>
              <a:rPr lang="en-US" b="1" dirty="0">
                <a:solidFill>
                  <a:srgbClr val="FF0000"/>
                </a:solidFill>
              </a:rPr>
              <a:t>2025</a:t>
            </a:r>
            <a:r>
              <a:rPr lang="en-US" dirty="0"/>
              <a:t>: Wound Healing ETR** developed on the principles of </a:t>
            </a:r>
            <a:r>
              <a:rPr lang="en-US" dirty="0">
                <a:solidFill>
                  <a:srgbClr val="0070C0"/>
                </a:solidFill>
              </a:rPr>
              <a:t>Competence Based Medical Education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28E-AB1F-EA87-460D-B08E9EA7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Rationale for Revision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D1EB5-132F-D86B-97DE-4BE18B26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/>
          <a:lstStyle/>
          <a:p>
            <a:r>
              <a:rPr lang="en-US" sz="2400" dirty="0"/>
              <a:t>Variability in national training standards </a:t>
            </a:r>
          </a:p>
          <a:p>
            <a:pPr lvl="1"/>
            <a:r>
              <a:rPr lang="en-US" sz="2200" b="1" dirty="0">
                <a:solidFill>
                  <a:srgbClr val="0070C0"/>
                </a:solidFill>
              </a:rPr>
              <a:t>70%</a:t>
            </a:r>
            <a:r>
              <a:rPr lang="en-US" sz="2200" dirty="0"/>
              <a:t> gap between best/worst-performing EU states</a:t>
            </a:r>
          </a:p>
          <a:p>
            <a:pPr lvl="0"/>
            <a:r>
              <a:rPr lang="en-US" sz="2400" dirty="0"/>
              <a:t>Rising diabetic foot ulcer incidence 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+18% </a:t>
            </a:r>
            <a:r>
              <a:rPr lang="en-US" sz="2200" dirty="0"/>
              <a:t>since 2020</a:t>
            </a:r>
          </a:p>
          <a:p>
            <a:pPr lvl="0"/>
            <a:r>
              <a:rPr lang="en-US" sz="2400" dirty="0"/>
              <a:t>Advances in </a:t>
            </a:r>
            <a:r>
              <a:rPr lang="en-US" sz="2400" dirty="0" err="1"/>
              <a:t>bioengineerred</a:t>
            </a:r>
            <a:r>
              <a:rPr lang="en-US" sz="2400" dirty="0"/>
              <a:t> tissues and AI-driven diagnostics </a:t>
            </a:r>
          </a:p>
          <a:p>
            <a:pPr lvl="0"/>
            <a:r>
              <a:rPr lang="en-US" sz="2400" dirty="0"/>
              <a:t>Need for clear competencies and modern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5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FA84-BB58-D619-D4BD-48AF36AF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Main Innovations in the 2025 ETR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A00E-5B99-5C8F-CC91-3BAF087F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b="1" dirty="0"/>
              <a:t>Introduction of </a:t>
            </a:r>
            <a:r>
              <a:rPr lang="en-US" sz="2800" b="1" dirty="0" err="1"/>
              <a:t>Entrustable</a:t>
            </a:r>
            <a:r>
              <a:rPr lang="en-US" sz="2800" b="1" dirty="0"/>
              <a:t> Professional Activities (EPAs)</a:t>
            </a:r>
          </a:p>
          <a:p>
            <a:pPr lvl="0"/>
            <a:endParaRPr lang="en-US" sz="2800" b="1" dirty="0"/>
          </a:p>
          <a:p>
            <a:r>
              <a:rPr lang="en-US" sz="2800" b="1" dirty="0"/>
              <a:t>Alignment with CANMEDS roles for physician competencies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00"/>
                </a:solidFill>
                <a:latin typeface="inter"/>
                <a:ea typeface="inter"/>
                <a:cs typeface="inter"/>
              </a:rPr>
              <a:t>Medical Expert, Communicator, Collaborator, Leader, Health Advocate, Scholar, Professional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Integration of </a:t>
            </a:r>
            <a:r>
              <a:rPr lang="en-US" sz="2800" b="1" dirty="0"/>
              <a:t>Bloom’s taxonomy </a:t>
            </a:r>
            <a:r>
              <a:rPr lang="en-US" sz="2800" dirty="0"/>
              <a:t>for learning objectives</a:t>
            </a:r>
          </a:p>
          <a:p>
            <a:pPr lvl="0"/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117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5FA0-EDCC-8C9A-7438-D632A4CEA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Bloom's Taxonomy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7065D-FC8D-49E9-63EF-C6C576AD6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1951463"/>
            <a:ext cx="10691812" cy="4011187"/>
          </a:xfrm>
        </p:spPr>
        <p:txBody>
          <a:bodyPr>
            <a:normAutofit/>
          </a:bodyPr>
          <a:lstStyle/>
          <a:p>
            <a:r>
              <a:rPr lang="en-US" dirty="0"/>
              <a:t>developed by Benjamin Bloom in 1956</a:t>
            </a:r>
          </a:p>
          <a:p>
            <a:r>
              <a:rPr lang="en-US" dirty="0"/>
              <a:t>is a framework used in education to classify learning objectives into a 6 levels hierarchy: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Remembering</a:t>
            </a:r>
            <a:r>
              <a:rPr lang="en-US" dirty="0"/>
              <a:t>: Recalling facts and basic concepts.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Understanding</a:t>
            </a:r>
            <a:r>
              <a:rPr lang="en-US" dirty="0"/>
              <a:t>: Explaining ideas or concepts.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Applying</a:t>
            </a:r>
            <a:r>
              <a:rPr lang="en-US" dirty="0"/>
              <a:t>: Using information in new situations.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Analyzing</a:t>
            </a:r>
            <a:r>
              <a:rPr lang="en-US" dirty="0"/>
              <a:t>: Breaking information into parts to explore understandings and relationships.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Evaluating</a:t>
            </a:r>
            <a:r>
              <a:rPr lang="en-US" dirty="0"/>
              <a:t>: Justifying a decision or course of action.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Creating</a:t>
            </a:r>
            <a:r>
              <a:rPr lang="en-US" dirty="0"/>
              <a:t>: Producing new or original work</a:t>
            </a:r>
          </a:p>
          <a:p>
            <a:r>
              <a:rPr lang="en-US" dirty="0"/>
              <a:t>this taxonomy helps educators design curriculum and assessments that promote higher-order thinking skills.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8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F507-FBB1-FFA2-98C7-989933CB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Establishment and Contributors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9A49-474B-ADB6-A909-3B61F8BA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UEMS Wound Healing MJC</a:t>
            </a:r>
            <a:r>
              <a:rPr lang="en-US" dirty="0"/>
              <a:t>: responsible for the ETR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Working group 1st edition</a:t>
            </a:r>
            <a:r>
              <a:rPr lang="en-US" dirty="0"/>
              <a:t>: experts from Austria (Robert </a:t>
            </a:r>
            <a:r>
              <a:rPr lang="en-US" dirty="0" err="1"/>
              <a:t>Strohal</a:t>
            </a:r>
            <a:r>
              <a:rPr lang="en-US" dirty="0"/>
              <a:t>), Lithuania (</a:t>
            </a:r>
            <a:r>
              <a:rPr lang="en-US" dirty="0" err="1"/>
              <a:t>Daiva</a:t>
            </a:r>
            <a:r>
              <a:rPr lang="en-US" dirty="0"/>
              <a:t> </a:t>
            </a:r>
            <a:r>
              <a:rPr lang="en-US" dirty="0" err="1"/>
              <a:t>Jasaitiene</a:t>
            </a:r>
            <a:r>
              <a:rPr lang="en-US" dirty="0"/>
              <a:t>), Romania (Sorin Tiplica)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Working group 2nd edition</a:t>
            </a:r>
            <a:r>
              <a:rPr lang="en-US" dirty="0"/>
              <a:t>: experts from Finland (</a:t>
            </a:r>
            <a:r>
              <a:rPr lang="en-US" dirty="0" err="1"/>
              <a:t>Kirsi</a:t>
            </a:r>
            <a:r>
              <a:rPr lang="en-US" dirty="0"/>
              <a:t> </a:t>
            </a:r>
            <a:r>
              <a:rPr lang="en-US" dirty="0" err="1"/>
              <a:t>Isoherranen</a:t>
            </a:r>
            <a:r>
              <a:rPr lang="en-US" dirty="0"/>
              <a:t>, Jaakko </a:t>
            </a:r>
            <a:r>
              <a:rPr lang="en-US" dirty="0" err="1"/>
              <a:t>Viljamaa</a:t>
            </a:r>
            <a:r>
              <a:rPr lang="en-US" dirty="0"/>
              <a:t>), Switzerland (Jan Plock, Anna Wang), Romania (Sorin Tiplica)</a:t>
            </a:r>
          </a:p>
          <a:p>
            <a:pPr lvl="0"/>
            <a:r>
              <a:rPr lang="en-US" b="1" dirty="0"/>
              <a:t>Multidisciplinary analysis</a:t>
            </a:r>
            <a:r>
              <a:rPr lang="en-US" dirty="0"/>
              <a:t>: dermato-venereology, plastic surgery, internal medicine, angiology, endocrinology, vascular surgery, pathology, phlebology and </a:t>
            </a:r>
            <a:r>
              <a:rPr lang="en-US" b="1" dirty="0"/>
              <a:t>UEMS ETR Review Committee </a:t>
            </a:r>
            <a:r>
              <a:rPr lang="en-US" dirty="0"/>
              <a:t>– </a:t>
            </a:r>
            <a:r>
              <a:rPr lang="en-US" dirty="0">
                <a:solidFill>
                  <a:srgbClr val="00B050"/>
                </a:solidFill>
              </a:rPr>
              <a:t>Prof. Nada </a:t>
            </a:r>
            <a:r>
              <a:rPr lang="en-US" dirty="0" err="1">
                <a:solidFill>
                  <a:srgbClr val="00B050"/>
                </a:solidFill>
              </a:rPr>
              <a:t>Cikes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US" dirty="0"/>
              <a:t>Collaboration with </a:t>
            </a:r>
            <a:r>
              <a:rPr lang="en-US" b="1" dirty="0"/>
              <a:t>WH international organizations</a:t>
            </a:r>
            <a:r>
              <a:rPr lang="en-US" dirty="0"/>
              <a:t>: EWMA and EAFWH</a:t>
            </a:r>
          </a:p>
          <a:p>
            <a:pPr lvl="0"/>
            <a:r>
              <a:rPr lang="en-US" b="1" dirty="0"/>
              <a:t>Review and Comments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Prof. Arthur Felice</a:t>
            </a:r>
            <a:r>
              <a:rPr lang="en-US" dirty="0"/>
              <a:t>, Thorsten Schumann, </a:t>
            </a:r>
            <a:r>
              <a:rPr lang="en-US" dirty="0" err="1"/>
              <a:t>Jurate</a:t>
            </a:r>
            <a:r>
              <a:rPr lang="en-US" dirty="0"/>
              <a:t> </a:t>
            </a:r>
            <a:r>
              <a:rPr lang="en-US" dirty="0" err="1"/>
              <a:t>Macijauskiene</a:t>
            </a:r>
            <a:r>
              <a:rPr lang="en-US" dirty="0"/>
              <a:t>, Stephen Zammit, Sarah </a:t>
            </a:r>
            <a:r>
              <a:rPr lang="en-US" dirty="0" err="1"/>
              <a:t>Verheyen</a:t>
            </a:r>
            <a:r>
              <a:rPr lang="en-US" dirty="0"/>
              <a:t>, Edgar Peters, Henry de Vries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7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DE4E-2877-8DEF-A922-0E9DA0F6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Structure of the ETR Document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59F1D-4DC0-4612-4B4E-30A1ED76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>
            <a:normAutofit fontScale="85000" lnSpcReduction="20000"/>
          </a:bodyPr>
          <a:lstStyle/>
          <a:p>
            <a:pPr marL="0" lvl="0" indent="0" algn="r">
              <a:buNone/>
            </a:pPr>
            <a:r>
              <a:rPr lang="en-US" i="1" dirty="0"/>
              <a:t>&lt;follows the UEMS ETR frame&gt;</a:t>
            </a:r>
            <a:endParaRPr lang="en-US" dirty="0"/>
          </a:p>
          <a:p>
            <a:pPr lvl="0"/>
            <a:r>
              <a:rPr lang="en-US" sz="2800" dirty="0"/>
              <a:t>Preamble and aims</a:t>
            </a:r>
          </a:p>
          <a:p>
            <a:pPr lvl="0"/>
            <a:r>
              <a:rPr lang="en-US" sz="2800" dirty="0"/>
              <a:t>Training requirements for </a:t>
            </a:r>
          </a:p>
          <a:p>
            <a:pPr lvl="1"/>
            <a:r>
              <a:rPr lang="en-US" sz="3500" dirty="0">
                <a:solidFill>
                  <a:srgbClr val="00B050"/>
                </a:solidFill>
              </a:rPr>
              <a:t>Trainees</a:t>
            </a:r>
          </a:p>
          <a:p>
            <a:pPr lvl="1"/>
            <a:r>
              <a:rPr lang="en-US" sz="3500" dirty="0">
                <a:solidFill>
                  <a:srgbClr val="0070C0"/>
                </a:solidFill>
              </a:rPr>
              <a:t>Trainers</a:t>
            </a:r>
          </a:p>
          <a:p>
            <a:pPr lvl="1"/>
            <a:r>
              <a:rPr lang="en-US" sz="3500" dirty="0">
                <a:solidFill>
                  <a:srgbClr val="C00000"/>
                </a:solidFill>
              </a:rPr>
              <a:t>Institutions </a:t>
            </a:r>
          </a:p>
          <a:p>
            <a:pPr lvl="0"/>
            <a:r>
              <a:rPr lang="en-US" sz="2800" dirty="0"/>
              <a:t>Assessment, governance, and quality management</a:t>
            </a:r>
          </a:p>
          <a:p>
            <a:pPr lvl="0"/>
            <a:r>
              <a:rPr lang="en-US" sz="2800" dirty="0"/>
              <a:t>Annexes: Logbook, EPAs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3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8AD5E-741E-D919-8919-033CB62F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 dirty="0"/>
              <a:t>European 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6AC19-6CB9-67F5-A3CC-21614D83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/>
          <a:lstStyle/>
          <a:p>
            <a:pPr lvl="0"/>
            <a:r>
              <a:rPr lang="en-US" dirty="0"/>
              <a:t>Wound healing managed differently across Europe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Dermato-venereology, plastic surgery, surgery, diabetology, geriatrics, vascular surgery, endocrinology, angiology, infectious disease, physical and rehabilitation medicine, oncology, neurology, genetics and more </a:t>
            </a:r>
            <a:r>
              <a:rPr lang="en-US" dirty="0">
                <a:solidFill>
                  <a:srgbClr val="0070C0"/>
                </a:solidFill>
              </a:rPr>
              <a:t>are involved in the management of wounds</a:t>
            </a:r>
          </a:p>
          <a:p>
            <a:pPr lvl="0"/>
            <a:endParaRPr lang="en-US" dirty="0"/>
          </a:p>
          <a:p>
            <a:pPr lvl="0"/>
            <a:r>
              <a:rPr lang="en-US" u="sng" dirty="0"/>
              <a:t>National</a:t>
            </a:r>
            <a:r>
              <a:rPr lang="en-US" dirty="0"/>
              <a:t> associations and </a:t>
            </a:r>
            <a:r>
              <a:rPr lang="en-US" u="sng" dirty="0"/>
              <a:t>international</a:t>
            </a:r>
            <a:r>
              <a:rPr lang="en-US" dirty="0"/>
              <a:t> ones (as EWMA/EAFWH) </a:t>
            </a:r>
            <a:r>
              <a:rPr lang="en-US" dirty="0">
                <a:solidFill>
                  <a:srgbClr val="0070C0"/>
                </a:solidFill>
              </a:rPr>
              <a:t>play key roles </a:t>
            </a:r>
            <a:r>
              <a:rPr lang="en-US" dirty="0"/>
              <a:t>in this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69660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7261BF06-6E0F-4F4A-810D-AE5B6E975B97}"/>
</file>

<file path=customXml/itemProps2.xml><?xml version="1.0" encoding="utf-8"?>
<ds:datastoreItem xmlns:ds="http://schemas.openxmlformats.org/officeDocument/2006/customXml" ds:itemID="{71D9A13A-DCAB-430E-AEA2-99D5D7E8ED2F}"/>
</file>

<file path=customXml/itemProps3.xml><?xml version="1.0" encoding="utf-8"?>
<ds:datastoreItem xmlns:ds="http://schemas.openxmlformats.org/officeDocument/2006/customXml" ds:itemID="{AED28AB1-2F75-4185-9B83-6B896DE837D6}"/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1596</Words>
  <Application>Microsoft Macintosh PowerPoint</Application>
  <PresentationFormat>Widescreen</PresentationFormat>
  <Paragraphs>208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Calisto MT</vt:lpstr>
      <vt:lpstr>Georgia</vt:lpstr>
      <vt:lpstr>inter</vt:lpstr>
      <vt:lpstr>Univers Condensed</vt:lpstr>
      <vt:lpstr>ChronicleVTI</vt:lpstr>
      <vt:lpstr>European Training Requirements (ETR) for Wound Healing  UEMS advisory board April 2025 </vt:lpstr>
      <vt:lpstr>Wound Healing—A Multidisciplinary Field </vt:lpstr>
      <vt:lpstr>Historical Evolution </vt:lpstr>
      <vt:lpstr>Rationale for Revision </vt:lpstr>
      <vt:lpstr>Main Innovations in the 2025 ETR </vt:lpstr>
      <vt:lpstr>Bloom's Taxonomy</vt:lpstr>
      <vt:lpstr>Establishment and Contributors </vt:lpstr>
      <vt:lpstr>Structure of the ETR Document </vt:lpstr>
      <vt:lpstr>European Context </vt:lpstr>
      <vt:lpstr>Training requirements for trainees</vt:lpstr>
      <vt:lpstr>Theoretical Knowledge—Key Domains </vt:lpstr>
      <vt:lpstr>DIAGNOSTICS — Key Domains  </vt:lpstr>
      <vt:lpstr>Treatment — Key Domains </vt:lpstr>
      <vt:lpstr>consultationS — Key Domains </vt:lpstr>
      <vt:lpstr>Multiprofessionality and care processes — Key Domains </vt:lpstr>
      <vt:lpstr>EDUCATION — Key Domains </vt:lpstr>
      <vt:lpstr>Organization and curriculum of Training</vt:lpstr>
      <vt:lpstr>Organization of Training—Practical Work </vt:lpstr>
      <vt:lpstr>Entrustable Professional Activities (EPAs)—Overview </vt:lpstr>
      <vt:lpstr>EPA Examples—Foundation </vt:lpstr>
      <vt:lpstr>EPA Examples—Advanced </vt:lpstr>
      <vt:lpstr>Assessment and Evaluation—Overview </vt:lpstr>
      <vt:lpstr>End of Training and Examination </vt:lpstr>
      <vt:lpstr>Governance and Quality Management </vt:lpstr>
      <vt:lpstr>TRAINING REQUIREMENTS FOR TRAINERS  </vt:lpstr>
      <vt:lpstr>Training Institution Requirements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Sorin George</dc:creator>
  <cp:lastModifiedBy>Sorin George</cp:lastModifiedBy>
  <cp:revision>8</cp:revision>
  <dcterms:created xsi:type="dcterms:W3CDTF">2025-04-24T19:34:41Z</dcterms:created>
  <dcterms:modified xsi:type="dcterms:W3CDTF">2025-04-25T12:04:31Z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