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3" r:id="rId3"/>
    <p:sldId id="274" r:id="rId4"/>
    <p:sldId id="270" r:id="rId5"/>
    <p:sldId id="272" r:id="rId6"/>
    <p:sldId id="263" r:id="rId7"/>
    <p:sldId id="257" r:id="rId8"/>
    <p:sldId id="271" r:id="rId9"/>
    <p:sldId id="264" r:id="rId10"/>
    <p:sldId id="260" r:id="rId11"/>
    <p:sldId id="261" r:id="rId12"/>
    <p:sldId id="266" r:id="rId13"/>
    <p:sldId id="267" r:id="rId14"/>
    <p:sldId id="268" r:id="rId15"/>
    <p:sldId id="262" r:id="rId1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4AE209-1C8B-4FA9-BEBC-5976370D3CA6}" v="1" dt="2025-04-26T06:24:50.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70" d="100"/>
          <a:sy n="70" d="100"/>
        </p:scale>
        <p:origin x="536"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sna Kušec" userId="7205e0f63a71777b" providerId="LiveId" clId="{5E4AE209-1C8B-4FA9-BEBC-5976370D3CA6}"/>
    <pc:docChg chg="undo custSel addSld modSld">
      <pc:chgData name="Vesna Kušec" userId="7205e0f63a71777b" providerId="LiveId" clId="{5E4AE209-1C8B-4FA9-BEBC-5976370D3CA6}" dt="2025-04-26T06:30:48.906" v="479" actId="27636"/>
      <pc:docMkLst>
        <pc:docMk/>
      </pc:docMkLst>
      <pc:sldChg chg="modSp mod">
        <pc:chgData name="Vesna Kušec" userId="7205e0f63a71777b" providerId="LiveId" clId="{5E4AE209-1C8B-4FA9-BEBC-5976370D3CA6}" dt="2025-04-19T16:09:56.400" v="5" actId="14100"/>
        <pc:sldMkLst>
          <pc:docMk/>
          <pc:sldMk cId="3773141063" sldId="270"/>
        </pc:sldMkLst>
        <pc:spChg chg="mod">
          <ac:chgData name="Vesna Kušec" userId="7205e0f63a71777b" providerId="LiveId" clId="{5E4AE209-1C8B-4FA9-BEBC-5976370D3CA6}" dt="2025-04-19T16:09:56.400" v="5" actId="14100"/>
          <ac:spMkLst>
            <pc:docMk/>
            <pc:sldMk cId="3773141063" sldId="270"/>
            <ac:spMk id="4" creationId="{96DA644D-E531-E640-F4B4-3BC63D9F951D}"/>
          </ac:spMkLst>
        </pc:spChg>
      </pc:sldChg>
      <pc:sldChg chg="modSp mod">
        <pc:chgData name="Vesna Kušec" userId="7205e0f63a71777b" providerId="LiveId" clId="{5E4AE209-1C8B-4FA9-BEBC-5976370D3CA6}" dt="2025-04-19T16:09:11.160" v="3" actId="115"/>
        <pc:sldMkLst>
          <pc:docMk/>
          <pc:sldMk cId="1392840247" sldId="273"/>
        </pc:sldMkLst>
        <pc:spChg chg="mod">
          <ac:chgData name="Vesna Kušec" userId="7205e0f63a71777b" providerId="LiveId" clId="{5E4AE209-1C8B-4FA9-BEBC-5976370D3CA6}" dt="2025-04-19T16:09:11.160" v="3" actId="115"/>
          <ac:spMkLst>
            <pc:docMk/>
            <pc:sldMk cId="1392840247" sldId="273"/>
            <ac:spMk id="3" creationId="{00000000-0000-0000-0000-000000000000}"/>
          </ac:spMkLst>
        </pc:spChg>
      </pc:sldChg>
      <pc:sldChg chg="addSp delSp modSp new mod">
        <pc:chgData name="Vesna Kušec" userId="7205e0f63a71777b" providerId="LiveId" clId="{5E4AE209-1C8B-4FA9-BEBC-5976370D3CA6}" dt="2025-04-26T06:30:48.906" v="479" actId="27636"/>
        <pc:sldMkLst>
          <pc:docMk/>
          <pc:sldMk cId="730705430" sldId="274"/>
        </pc:sldMkLst>
        <pc:spChg chg="add del mod">
          <ac:chgData name="Vesna Kušec" userId="7205e0f63a71777b" providerId="LiveId" clId="{5E4AE209-1C8B-4FA9-BEBC-5976370D3CA6}" dt="2025-04-26T06:30:43.827" v="477" actId="1076"/>
          <ac:spMkLst>
            <pc:docMk/>
            <pc:sldMk cId="730705430" sldId="274"/>
            <ac:spMk id="2" creationId="{24B2E496-2BCA-67DD-A9E2-04840AC89AE0}"/>
          </ac:spMkLst>
        </pc:spChg>
        <pc:spChg chg="mod">
          <ac:chgData name="Vesna Kušec" userId="7205e0f63a71777b" providerId="LiveId" clId="{5E4AE209-1C8B-4FA9-BEBC-5976370D3CA6}" dt="2025-04-26T06:30:48.906" v="479" actId="27636"/>
          <ac:spMkLst>
            <pc:docMk/>
            <pc:sldMk cId="730705430" sldId="274"/>
            <ac:spMk id="3" creationId="{4AB9DB4D-7AD3-4719-001C-9F280580F98D}"/>
          </ac:spMkLst>
        </pc:spChg>
        <pc:spChg chg="add del mod">
          <ac:chgData name="Vesna Kušec" userId="7205e0f63a71777b" providerId="LiveId" clId="{5E4AE209-1C8B-4FA9-BEBC-5976370D3CA6}" dt="2025-04-26T06:29:38.221" v="464" actId="478"/>
          <ac:spMkLst>
            <pc:docMk/>
            <pc:sldMk cId="730705430" sldId="274"/>
            <ac:spMk id="5" creationId="{B4A5E2BD-6286-C7BC-520B-A13680F596E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35034-B2BB-46F7-92DF-970E67959050}" type="datetimeFigureOut">
              <a:rPr lang="hr-HR" smtClean="0"/>
              <a:t>26.4.2025.</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B8628-4B35-4566-AE6B-E18E2274063F}" type="slidenum">
              <a:rPr lang="hr-HR" smtClean="0"/>
              <a:t>‹#›</a:t>
            </a:fld>
            <a:endParaRPr lang="hr-HR"/>
          </a:p>
        </p:txBody>
      </p:sp>
    </p:spTree>
    <p:extLst>
      <p:ext uri="{BB962C8B-B14F-4D97-AF65-F5344CB8AC3E}">
        <p14:creationId xmlns:p14="http://schemas.microsoft.com/office/powerpoint/2010/main" val="2046409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823CD1A6-CFD6-4D82-8AE1-2CE88137DA53}" type="datetimeFigureOut">
              <a:rPr lang="hr-HR" smtClean="0"/>
              <a:t>26.4.2025.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90E3636-187B-4CDF-BC50-1178A5D4AB94}" type="slidenum">
              <a:rPr lang="hr-HR" smtClean="0"/>
              <a:t>‹#›</a:t>
            </a:fld>
            <a:endParaRPr lang="hr-HR"/>
          </a:p>
        </p:txBody>
      </p:sp>
    </p:spTree>
    <p:extLst>
      <p:ext uri="{BB962C8B-B14F-4D97-AF65-F5344CB8AC3E}">
        <p14:creationId xmlns:p14="http://schemas.microsoft.com/office/powerpoint/2010/main" val="3018148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823CD1A6-CFD6-4D82-8AE1-2CE88137DA53}" type="datetimeFigureOut">
              <a:rPr lang="hr-HR" smtClean="0"/>
              <a:t>26.4.2025.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90E3636-187B-4CDF-BC50-1178A5D4AB94}" type="slidenum">
              <a:rPr lang="hr-HR" smtClean="0"/>
              <a:t>‹#›</a:t>
            </a:fld>
            <a:endParaRPr lang="hr-HR"/>
          </a:p>
        </p:txBody>
      </p:sp>
    </p:spTree>
    <p:extLst>
      <p:ext uri="{BB962C8B-B14F-4D97-AF65-F5344CB8AC3E}">
        <p14:creationId xmlns:p14="http://schemas.microsoft.com/office/powerpoint/2010/main" val="621583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823CD1A6-CFD6-4D82-8AE1-2CE88137DA53}" type="datetimeFigureOut">
              <a:rPr lang="hr-HR" smtClean="0"/>
              <a:t>26.4.2025.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90E3636-187B-4CDF-BC50-1178A5D4AB94}" type="slidenum">
              <a:rPr lang="hr-HR" smtClean="0"/>
              <a:t>‹#›</a:t>
            </a:fld>
            <a:endParaRPr lang="hr-HR"/>
          </a:p>
        </p:txBody>
      </p:sp>
    </p:spTree>
    <p:extLst>
      <p:ext uri="{BB962C8B-B14F-4D97-AF65-F5344CB8AC3E}">
        <p14:creationId xmlns:p14="http://schemas.microsoft.com/office/powerpoint/2010/main" val="178494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563" y="273422"/>
            <a:ext cx="10972120" cy="1144631"/>
          </a:xfrm>
          <a:prstGeom prst="rect">
            <a:avLst/>
          </a:prstGeom>
        </p:spPr>
        <p:txBody>
          <a:bodyPr lIns="0" tIns="0" rIns="0" bIns="0" anchor="ctr">
            <a:noAutofit/>
          </a:bodyPr>
          <a:lstStyle/>
          <a:p>
            <a:pPr algn="ctr"/>
            <a:endParaRPr lang="hr-HR" sz="5321" b="0" strike="noStrike" spc="-1">
              <a:latin typeface="Arial"/>
            </a:endParaRPr>
          </a:p>
        </p:txBody>
      </p:sp>
      <p:sp>
        <p:nvSpPr>
          <p:cNvPr id="81" name="PlaceHolder 2"/>
          <p:cNvSpPr>
            <a:spLocks noGrp="1"/>
          </p:cNvSpPr>
          <p:nvPr>
            <p:ph type="body"/>
          </p:nvPr>
        </p:nvSpPr>
        <p:spPr>
          <a:xfrm>
            <a:off x="609563" y="1604399"/>
            <a:ext cx="10972120" cy="3977254"/>
          </a:xfrm>
          <a:prstGeom prst="rect">
            <a:avLst/>
          </a:prstGeom>
        </p:spPr>
        <p:txBody>
          <a:bodyPr lIns="0" tIns="0" rIns="0" bIns="0">
            <a:normAutofit/>
          </a:bodyPr>
          <a:lstStyle/>
          <a:p>
            <a:endParaRPr lang="hr-HR" sz="3870" b="0" strike="noStrike" spc="-1">
              <a:latin typeface="Arial"/>
            </a:endParaRPr>
          </a:p>
        </p:txBody>
      </p:sp>
    </p:spTree>
    <p:extLst>
      <p:ext uri="{BB962C8B-B14F-4D97-AF65-F5344CB8AC3E}">
        <p14:creationId xmlns:p14="http://schemas.microsoft.com/office/powerpoint/2010/main" val="958592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207" name="PlaceHolder 1"/>
          <p:cNvSpPr>
            <a:spLocks noGrp="1"/>
          </p:cNvSpPr>
          <p:nvPr>
            <p:ph type="title"/>
          </p:nvPr>
        </p:nvSpPr>
        <p:spPr>
          <a:xfrm>
            <a:off x="609563" y="273422"/>
            <a:ext cx="10972120" cy="1144631"/>
          </a:xfrm>
          <a:prstGeom prst="rect">
            <a:avLst/>
          </a:prstGeom>
        </p:spPr>
        <p:txBody>
          <a:bodyPr lIns="0" tIns="0" rIns="0" bIns="0" anchor="ctr">
            <a:noAutofit/>
          </a:bodyPr>
          <a:lstStyle/>
          <a:p>
            <a:pPr algn="ctr"/>
            <a:endParaRPr lang="hr-HR" sz="5321" b="0" strike="noStrike" spc="-1">
              <a:latin typeface="Arial"/>
            </a:endParaRPr>
          </a:p>
        </p:txBody>
      </p:sp>
      <p:sp>
        <p:nvSpPr>
          <p:cNvPr id="208" name="PlaceHolder 2"/>
          <p:cNvSpPr>
            <a:spLocks noGrp="1"/>
          </p:cNvSpPr>
          <p:nvPr>
            <p:ph type="subTitle"/>
          </p:nvPr>
        </p:nvSpPr>
        <p:spPr>
          <a:xfrm>
            <a:off x="609563" y="1604399"/>
            <a:ext cx="10972120" cy="3977254"/>
          </a:xfrm>
          <a:prstGeom prst="rect">
            <a:avLst/>
          </a:prstGeom>
        </p:spPr>
        <p:txBody>
          <a:bodyPr lIns="0" tIns="0" rIns="0" bIns="0" anchor="ctr">
            <a:noAutofit/>
          </a:bodyPr>
          <a:lstStyle/>
          <a:p>
            <a:pPr algn="ctr"/>
            <a:endParaRPr lang="hr-HR" sz="3870" b="0" strike="noStrike" spc="-1">
              <a:latin typeface="Arial"/>
            </a:endParaRPr>
          </a:p>
        </p:txBody>
      </p:sp>
    </p:spTree>
    <p:extLst>
      <p:ext uri="{BB962C8B-B14F-4D97-AF65-F5344CB8AC3E}">
        <p14:creationId xmlns:p14="http://schemas.microsoft.com/office/powerpoint/2010/main" val="2871062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563" y="273422"/>
            <a:ext cx="10972120" cy="1144631"/>
          </a:xfrm>
          <a:prstGeom prst="rect">
            <a:avLst/>
          </a:prstGeom>
        </p:spPr>
        <p:txBody>
          <a:bodyPr lIns="0" tIns="0" rIns="0" bIns="0" anchor="ctr">
            <a:noAutofit/>
          </a:bodyPr>
          <a:lstStyle/>
          <a:p>
            <a:pPr algn="ctr"/>
            <a:endParaRPr lang="hr-HR" sz="5321" b="0" strike="noStrike" spc="-1">
              <a:latin typeface="Arial"/>
            </a:endParaRPr>
          </a:p>
        </p:txBody>
      </p:sp>
      <p:sp>
        <p:nvSpPr>
          <p:cNvPr id="83" name="PlaceHolder 2"/>
          <p:cNvSpPr>
            <a:spLocks noGrp="1"/>
          </p:cNvSpPr>
          <p:nvPr>
            <p:ph type="body"/>
          </p:nvPr>
        </p:nvSpPr>
        <p:spPr>
          <a:xfrm>
            <a:off x="609563" y="1604399"/>
            <a:ext cx="5354133" cy="3977254"/>
          </a:xfrm>
          <a:prstGeom prst="rect">
            <a:avLst/>
          </a:prstGeom>
        </p:spPr>
        <p:txBody>
          <a:bodyPr lIns="0" tIns="0" rIns="0" bIns="0">
            <a:normAutofit/>
          </a:bodyPr>
          <a:lstStyle/>
          <a:p>
            <a:endParaRPr lang="hr-HR" sz="3870" b="0" strike="noStrike" spc="-1">
              <a:latin typeface="Arial"/>
            </a:endParaRPr>
          </a:p>
        </p:txBody>
      </p:sp>
      <p:sp>
        <p:nvSpPr>
          <p:cNvPr id="84" name="PlaceHolder 3"/>
          <p:cNvSpPr>
            <a:spLocks noGrp="1"/>
          </p:cNvSpPr>
          <p:nvPr>
            <p:ph type="body"/>
          </p:nvPr>
        </p:nvSpPr>
        <p:spPr>
          <a:xfrm>
            <a:off x="6231904" y="1604399"/>
            <a:ext cx="5354133" cy="3977254"/>
          </a:xfrm>
          <a:prstGeom prst="rect">
            <a:avLst/>
          </a:prstGeom>
        </p:spPr>
        <p:txBody>
          <a:bodyPr lIns="0" tIns="0" rIns="0" bIns="0">
            <a:normAutofit/>
          </a:bodyPr>
          <a:lstStyle/>
          <a:p>
            <a:endParaRPr lang="hr-HR" sz="3870" b="0" strike="noStrike" spc="-1">
              <a:latin typeface="Arial"/>
            </a:endParaRPr>
          </a:p>
        </p:txBody>
      </p:sp>
    </p:spTree>
    <p:extLst>
      <p:ext uri="{BB962C8B-B14F-4D97-AF65-F5344CB8AC3E}">
        <p14:creationId xmlns:p14="http://schemas.microsoft.com/office/powerpoint/2010/main" val="130846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823CD1A6-CFD6-4D82-8AE1-2CE88137DA53}" type="datetimeFigureOut">
              <a:rPr lang="hr-HR" smtClean="0"/>
              <a:t>26.4.2025.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90E3636-187B-4CDF-BC50-1178A5D4AB94}" type="slidenum">
              <a:rPr lang="hr-HR" smtClean="0"/>
              <a:t>‹#›</a:t>
            </a:fld>
            <a:endParaRPr lang="hr-HR"/>
          </a:p>
        </p:txBody>
      </p:sp>
    </p:spTree>
    <p:extLst>
      <p:ext uri="{BB962C8B-B14F-4D97-AF65-F5344CB8AC3E}">
        <p14:creationId xmlns:p14="http://schemas.microsoft.com/office/powerpoint/2010/main" val="275524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3CD1A6-CFD6-4D82-8AE1-2CE88137DA53}" type="datetimeFigureOut">
              <a:rPr lang="hr-HR" smtClean="0"/>
              <a:t>26.4.2025.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90E3636-187B-4CDF-BC50-1178A5D4AB94}" type="slidenum">
              <a:rPr lang="hr-HR" smtClean="0"/>
              <a:t>‹#›</a:t>
            </a:fld>
            <a:endParaRPr lang="hr-HR"/>
          </a:p>
        </p:txBody>
      </p:sp>
    </p:spTree>
    <p:extLst>
      <p:ext uri="{BB962C8B-B14F-4D97-AF65-F5344CB8AC3E}">
        <p14:creationId xmlns:p14="http://schemas.microsoft.com/office/powerpoint/2010/main" val="4904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823CD1A6-CFD6-4D82-8AE1-2CE88137DA53}" type="datetimeFigureOut">
              <a:rPr lang="hr-HR" smtClean="0"/>
              <a:t>26.4.2025.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90E3636-187B-4CDF-BC50-1178A5D4AB94}" type="slidenum">
              <a:rPr lang="hr-HR" smtClean="0"/>
              <a:t>‹#›</a:t>
            </a:fld>
            <a:endParaRPr lang="hr-HR"/>
          </a:p>
        </p:txBody>
      </p:sp>
    </p:spTree>
    <p:extLst>
      <p:ext uri="{BB962C8B-B14F-4D97-AF65-F5344CB8AC3E}">
        <p14:creationId xmlns:p14="http://schemas.microsoft.com/office/powerpoint/2010/main" val="74830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823CD1A6-CFD6-4D82-8AE1-2CE88137DA53}" type="datetimeFigureOut">
              <a:rPr lang="hr-HR" smtClean="0"/>
              <a:t>26.4.2025.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390E3636-187B-4CDF-BC50-1178A5D4AB94}" type="slidenum">
              <a:rPr lang="hr-HR" smtClean="0"/>
              <a:t>‹#›</a:t>
            </a:fld>
            <a:endParaRPr lang="hr-HR"/>
          </a:p>
        </p:txBody>
      </p:sp>
    </p:spTree>
    <p:extLst>
      <p:ext uri="{BB962C8B-B14F-4D97-AF65-F5344CB8AC3E}">
        <p14:creationId xmlns:p14="http://schemas.microsoft.com/office/powerpoint/2010/main" val="133399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823CD1A6-CFD6-4D82-8AE1-2CE88137DA53}" type="datetimeFigureOut">
              <a:rPr lang="hr-HR" smtClean="0"/>
              <a:t>26.4.2025.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90E3636-187B-4CDF-BC50-1178A5D4AB94}" type="slidenum">
              <a:rPr lang="hr-HR" smtClean="0"/>
              <a:t>‹#›</a:t>
            </a:fld>
            <a:endParaRPr lang="hr-HR"/>
          </a:p>
        </p:txBody>
      </p:sp>
    </p:spTree>
    <p:extLst>
      <p:ext uri="{BB962C8B-B14F-4D97-AF65-F5344CB8AC3E}">
        <p14:creationId xmlns:p14="http://schemas.microsoft.com/office/powerpoint/2010/main" val="291628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CD1A6-CFD6-4D82-8AE1-2CE88137DA53}" type="datetimeFigureOut">
              <a:rPr lang="hr-HR" smtClean="0"/>
              <a:t>26.4.2025.</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390E3636-187B-4CDF-BC50-1178A5D4AB94}" type="slidenum">
              <a:rPr lang="hr-HR" smtClean="0"/>
              <a:t>‹#›</a:t>
            </a:fld>
            <a:endParaRPr lang="hr-HR"/>
          </a:p>
        </p:txBody>
      </p:sp>
    </p:spTree>
    <p:extLst>
      <p:ext uri="{BB962C8B-B14F-4D97-AF65-F5344CB8AC3E}">
        <p14:creationId xmlns:p14="http://schemas.microsoft.com/office/powerpoint/2010/main" val="726296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3CD1A6-CFD6-4D82-8AE1-2CE88137DA53}" type="datetimeFigureOut">
              <a:rPr lang="hr-HR" smtClean="0"/>
              <a:t>26.4.2025.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90E3636-187B-4CDF-BC50-1178A5D4AB94}" type="slidenum">
              <a:rPr lang="hr-HR" smtClean="0"/>
              <a:t>‹#›</a:t>
            </a:fld>
            <a:endParaRPr lang="hr-HR"/>
          </a:p>
        </p:txBody>
      </p:sp>
    </p:spTree>
    <p:extLst>
      <p:ext uri="{BB962C8B-B14F-4D97-AF65-F5344CB8AC3E}">
        <p14:creationId xmlns:p14="http://schemas.microsoft.com/office/powerpoint/2010/main" val="2183385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3CD1A6-CFD6-4D82-8AE1-2CE88137DA53}" type="datetimeFigureOut">
              <a:rPr lang="hr-HR" smtClean="0"/>
              <a:t>26.4.2025.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90E3636-187B-4CDF-BC50-1178A5D4AB94}" type="slidenum">
              <a:rPr lang="hr-HR" smtClean="0"/>
              <a:t>‹#›</a:t>
            </a:fld>
            <a:endParaRPr lang="hr-HR"/>
          </a:p>
        </p:txBody>
      </p:sp>
    </p:spTree>
    <p:extLst>
      <p:ext uri="{BB962C8B-B14F-4D97-AF65-F5344CB8AC3E}">
        <p14:creationId xmlns:p14="http://schemas.microsoft.com/office/powerpoint/2010/main" val="1587249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CD1A6-CFD6-4D82-8AE1-2CE88137DA53}" type="datetimeFigureOut">
              <a:rPr lang="hr-HR" smtClean="0"/>
              <a:t>26.4.2025.</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E3636-187B-4CDF-BC50-1178A5D4AB94}" type="slidenum">
              <a:rPr lang="hr-HR" smtClean="0"/>
              <a:t>‹#›</a:t>
            </a:fld>
            <a:endParaRPr lang="hr-HR"/>
          </a:p>
        </p:txBody>
      </p:sp>
    </p:spTree>
    <p:extLst>
      <p:ext uri="{BB962C8B-B14F-4D97-AF65-F5344CB8AC3E}">
        <p14:creationId xmlns:p14="http://schemas.microsoft.com/office/powerpoint/2010/main" val="4104246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file:///C:\Users\User\Downloads\Practical-Approach-to-Overlapping-Knowledge-or-competencies-in-ETRs%20(1).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235200"/>
            <a:ext cx="11958784" cy="2387600"/>
          </a:xfrm>
        </p:spPr>
        <p:txBody>
          <a:bodyPr>
            <a:normAutofit/>
          </a:bodyPr>
          <a:lstStyle/>
          <a:p>
            <a:r>
              <a:rPr lang="hr-HR" sz="4400" b="1" dirty="0">
                <a:solidFill>
                  <a:srgbClr val="000099"/>
                </a:solidFill>
              </a:rPr>
              <a:t>UEMS SECTION OF LABORATORY MEDICINE / MEDICAL BIOPATHOLOGY</a:t>
            </a:r>
            <a:br>
              <a:rPr lang="hr-HR" dirty="0"/>
            </a:br>
            <a:endParaRPr lang="hr-HR" dirty="0"/>
          </a:p>
        </p:txBody>
      </p:sp>
      <p:pic>
        <p:nvPicPr>
          <p:cNvPr id="4" name="Picture 3"/>
          <p:cNvPicPr>
            <a:picLocks noChangeAspect="1"/>
          </p:cNvPicPr>
          <p:nvPr/>
        </p:nvPicPr>
        <p:blipFill rotWithShape="1">
          <a:blip r:embed="rId2"/>
          <a:srcRect l="27605" t="48647" r="26395" b="22732"/>
          <a:stretch/>
        </p:blipFill>
        <p:spPr>
          <a:xfrm>
            <a:off x="3964338" y="4144951"/>
            <a:ext cx="8089348" cy="2589224"/>
          </a:xfrm>
          <a:prstGeom prst="rect">
            <a:avLst/>
          </a:prstGeom>
        </p:spPr>
      </p:pic>
      <p:pic>
        <p:nvPicPr>
          <p:cNvPr id="5" name="Picture 4"/>
          <p:cNvPicPr>
            <a:picLocks noChangeAspect="1"/>
          </p:cNvPicPr>
          <p:nvPr/>
        </p:nvPicPr>
        <p:blipFill rotWithShape="1">
          <a:blip r:embed="rId3"/>
          <a:srcRect t="14889" b="30296"/>
          <a:stretch/>
        </p:blipFill>
        <p:spPr>
          <a:xfrm>
            <a:off x="152399" y="106680"/>
            <a:ext cx="6448426" cy="2042160"/>
          </a:xfrm>
          <a:prstGeom prst="rect">
            <a:avLst/>
          </a:prstGeom>
        </p:spPr>
      </p:pic>
    </p:spTree>
    <p:extLst>
      <p:ext uri="{BB962C8B-B14F-4D97-AF65-F5344CB8AC3E}">
        <p14:creationId xmlns:p14="http://schemas.microsoft.com/office/powerpoint/2010/main" val="3694361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p:nvPr>
        </p:nvSpPr>
        <p:spPr>
          <a:xfrm>
            <a:off x="609756" y="922638"/>
            <a:ext cx="10513781" cy="5544065"/>
          </a:xfrm>
        </p:spPr>
        <p:txBody>
          <a:bodyPr>
            <a:normAutofit fontScale="40000" lnSpcReduction="20000"/>
          </a:bodyPr>
          <a:lstStyle/>
          <a:p>
            <a:pPr>
              <a:lnSpc>
                <a:spcPct val="120000"/>
              </a:lnSpc>
              <a:spcAft>
                <a:spcPts val="726"/>
              </a:spcAft>
            </a:pPr>
            <a:r>
              <a:rPr lang="hr-HR" sz="6047" dirty="0"/>
              <a:t>A medical doctor specialist in laboratory medicine provides his/her </a:t>
            </a:r>
            <a:r>
              <a:rPr lang="hr-HR" sz="6047" b="1" u="sng" dirty="0"/>
              <a:t>services in healthcare by appropriate laboratory tests and medical interpretation, quality control and patient safety within the remit of medical laboratory and direct patient care as outcome of laboratory results. </a:t>
            </a:r>
            <a:endParaRPr lang="en-IE" sz="6047" b="1" u="sng" dirty="0"/>
          </a:p>
          <a:p>
            <a:pPr>
              <a:lnSpc>
                <a:spcPct val="120000"/>
              </a:lnSpc>
              <a:spcAft>
                <a:spcPts val="726"/>
              </a:spcAft>
            </a:pPr>
            <a:endParaRPr lang="hr-HR" sz="2000" b="1" u="sng" dirty="0"/>
          </a:p>
          <a:p>
            <a:pPr>
              <a:lnSpc>
                <a:spcPct val="120000"/>
              </a:lnSpc>
              <a:spcAft>
                <a:spcPts val="726"/>
              </a:spcAft>
            </a:pPr>
            <a:r>
              <a:rPr lang="hr-HR" sz="6047" dirty="0"/>
              <a:t>Healthcare services between EU member states differ based on culture traditions and healthcare needs so it is not a surprise that the scope of practice of medical doctor specialists in laboratory medicine varies between and within countries (Annex V EU Directive 36/05). </a:t>
            </a:r>
            <a:endParaRPr lang="en-IE" sz="6047" dirty="0"/>
          </a:p>
          <a:p>
            <a:pPr>
              <a:lnSpc>
                <a:spcPct val="120000"/>
              </a:lnSpc>
              <a:spcAft>
                <a:spcPts val="726"/>
              </a:spcAft>
            </a:pPr>
            <a:endParaRPr lang="hr-HR" sz="2000" dirty="0"/>
          </a:p>
          <a:p>
            <a:pPr>
              <a:lnSpc>
                <a:spcPct val="120000"/>
              </a:lnSpc>
              <a:spcAft>
                <a:spcPts val="726"/>
              </a:spcAft>
            </a:pPr>
            <a:r>
              <a:rPr lang="hr-HR" sz="6047" dirty="0"/>
              <a:t>Harmonization of competencies in some or all topics covered by laboratory medicine together with EU professional mobility supports equivalence of healthcare standards and safeguards.</a:t>
            </a:r>
          </a:p>
          <a:p>
            <a:pPr>
              <a:lnSpc>
                <a:spcPct val="120000"/>
              </a:lnSpc>
              <a:spcAft>
                <a:spcPts val="726"/>
              </a:spcAft>
            </a:pPr>
            <a:endParaRPr lang="hr-HR" dirty="0"/>
          </a:p>
        </p:txBody>
      </p:sp>
      <p:sp>
        <p:nvSpPr>
          <p:cNvPr id="4" name="Title 3"/>
          <p:cNvSpPr>
            <a:spLocks noGrp="1"/>
          </p:cNvSpPr>
          <p:nvPr>
            <p:ph type="title"/>
          </p:nvPr>
        </p:nvSpPr>
        <p:spPr>
          <a:xfrm>
            <a:off x="609563" y="9810"/>
            <a:ext cx="10972120" cy="1144631"/>
          </a:xfrm>
        </p:spPr>
        <p:txBody>
          <a:bodyPr/>
          <a:lstStyle/>
          <a:p>
            <a:r>
              <a:rPr lang="hr-HR" sz="3870" b="1" dirty="0"/>
              <a:t>Specialty of Laboratory Medicine and its Aims</a:t>
            </a:r>
            <a:endParaRPr lang="hr-HR" sz="3870" dirty="0"/>
          </a:p>
        </p:txBody>
      </p:sp>
    </p:spTree>
    <p:extLst>
      <p:ext uri="{BB962C8B-B14F-4D97-AF65-F5344CB8AC3E}">
        <p14:creationId xmlns:p14="http://schemas.microsoft.com/office/powerpoint/2010/main" val="309962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p:nvPr>
        </p:nvSpPr>
        <p:spPr>
          <a:xfrm>
            <a:off x="609756" y="898661"/>
            <a:ext cx="10971736" cy="5780433"/>
          </a:xfrm>
        </p:spPr>
        <p:txBody>
          <a:bodyPr>
            <a:normAutofit fontScale="25000" lnSpcReduction="20000"/>
          </a:bodyPr>
          <a:lstStyle/>
          <a:p>
            <a:r>
              <a:rPr lang="hr-HR" dirty="0"/>
              <a:t> </a:t>
            </a:r>
          </a:p>
          <a:p>
            <a:pPr>
              <a:lnSpc>
                <a:spcPct val="120000"/>
              </a:lnSpc>
              <a:spcBef>
                <a:spcPts val="0"/>
              </a:spcBef>
              <a:spcAft>
                <a:spcPts val="726"/>
              </a:spcAft>
            </a:pPr>
            <a:r>
              <a:rPr lang="hr-HR" sz="5600" b="1" dirty="0"/>
              <a:t>Medical Expert</a:t>
            </a:r>
            <a:r>
              <a:rPr lang="hr-HR" sz="5600" dirty="0"/>
              <a:t> – basic training medical knowledge on the function of human body in health and disease. Rational and appropriate use of laboratory tests within the capacity of current knowledge of medical sciences and according to the national healthcare requirements and scope. The trainee must be capable of summarizing and interpreting the available patient information and laboratory and other investigation results, including the recommendation and interpretation of laboratory tests to both patients and other medical specialists. The trainee should achieve competence in making diagnostic conclusion  feeding into the subsequent investigation and treatment. Direct involvement in various and specific aspects of patient care.</a:t>
            </a:r>
          </a:p>
          <a:p>
            <a:pPr>
              <a:lnSpc>
                <a:spcPct val="120000"/>
              </a:lnSpc>
              <a:spcBef>
                <a:spcPts val="0"/>
              </a:spcBef>
              <a:spcAft>
                <a:spcPts val="726"/>
              </a:spcAft>
            </a:pPr>
            <a:r>
              <a:rPr lang="hr-HR" sz="5600" b="1" dirty="0"/>
              <a:t>Communicator</a:t>
            </a:r>
            <a:r>
              <a:rPr lang="hr-HR" sz="5600" dirty="0"/>
              <a:t> – communication skills in relationship to healthcare professionals and patients, patient representatives and advocacy groups. Support and enhance collaboration with other medical professionals. Mutual and respectful collaboration at all times.</a:t>
            </a:r>
          </a:p>
          <a:p>
            <a:pPr>
              <a:lnSpc>
                <a:spcPct val="120000"/>
              </a:lnSpc>
              <a:spcBef>
                <a:spcPts val="0"/>
              </a:spcBef>
              <a:spcAft>
                <a:spcPts val="726"/>
              </a:spcAft>
            </a:pPr>
            <a:r>
              <a:rPr lang="hr-HR" sz="5600" b="1" dirty="0"/>
              <a:t>Collaborator</a:t>
            </a:r>
            <a:r>
              <a:rPr lang="hr-HR" sz="5600" dirty="0"/>
              <a:t> – skills required for successful teamwork within the various healthcare settings, acknowledge importance of professional overlapping in healthcare.</a:t>
            </a:r>
          </a:p>
          <a:p>
            <a:pPr>
              <a:lnSpc>
                <a:spcPct val="120000"/>
              </a:lnSpc>
              <a:spcBef>
                <a:spcPts val="0"/>
              </a:spcBef>
              <a:spcAft>
                <a:spcPts val="726"/>
              </a:spcAft>
            </a:pPr>
            <a:r>
              <a:rPr lang="hr-HR" sz="5600" b="1" dirty="0"/>
              <a:t>Leader</a:t>
            </a:r>
            <a:r>
              <a:rPr lang="hr-HR" sz="5600" dirty="0"/>
              <a:t> – acquire skills of teamwork and leadership necessary to lead the multidisciplinary team. Practices leadership skills in situations where medical qualifications are essential, acquire leadership approach  and reasoning in advisory circumstances for other medical specialists. Take an active approach to improvement of patient care incl. establishement and critical approach to new laboratory diagnostics. Organise, prioritise and manage daily work efficiently and effectively.</a:t>
            </a:r>
          </a:p>
          <a:p>
            <a:pPr>
              <a:lnSpc>
                <a:spcPct val="120000"/>
              </a:lnSpc>
              <a:spcBef>
                <a:spcPts val="0"/>
              </a:spcBef>
              <a:spcAft>
                <a:spcPts val="726"/>
              </a:spcAft>
            </a:pPr>
            <a:r>
              <a:rPr lang="en-GB" sz="5600" b="1" dirty="0"/>
              <a:t>Health Advocate</a:t>
            </a:r>
            <a:r>
              <a:rPr lang="en-GB" sz="5600" dirty="0"/>
              <a:t> – apply state-of-the-art knowledge to promote good health and the highest standards of healthcare in own microenvironment and on the population scale. Promotion of good health, and “quality of life” is an important goal in healthcare. Self-awareness and self-management. </a:t>
            </a:r>
            <a:endParaRPr lang="hr-HR" sz="5600" dirty="0"/>
          </a:p>
          <a:p>
            <a:pPr>
              <a:lnSpc>
                <a:spcPct val="120000"/>
              </a:lnSpc>
              <a:spcBef>
                <a:spcPts val="0"/>
              </a:spcBef>
              <a:spcAft>
                <a:spcPts val="726"/>
              </a:spcAft>
            </a:pPr>
            <a:r>
              <a:rPr lang="hr-HR" sz="5600" b="1" dirty="0"/>
              <a:t>Scholar</a:t>
            </a:r>
            <a:r>
              <a:rPr lang="hr-HR" sz="5600" dirty="0"/>
              <a:t> – engage in lifelong learning, continuous professional development and medical education within the broadest field of laboratory medicine (and general medicine), take part in teaching and educating of colleagues, collabolators, students and general public (when appropriate). The trainee must learn the critical use of published data and information of relevance for practice, understand and apply principles of ethical research.</a:t>
            </a:r>
          </a:p>
          <a:p>
            <a:pPr>
              <a:lnSpc>
                <a:spcPct val="120000"/>
              </a:lnSpc>
              <a:spcBef>
                <a:spcPts val="0"/>
              </a:spcBef>
              <a:spcAft>
                <a:spcPts val="726"/>
              </a:spcAft>
            </a:pPr>
            <a:r>
              <a:rPr lang="hr-HR" sz="5600" b="1" dirty="0"/>
              <a:t>Professional </a:t>
            </a:r>
            <a:r>
              <a:rPr lang="hr-HR" sz="5600" dirty="0"/>
              <a:t>– demonstrate the highest professionalism in everyday work and towards all persons in all working environments, remain a true professional in your life as an ambassador of medical profession and medical specialist. Identifies areas for improvement and initiates improvement projects (incl. audits). Support and participate in the implementation of change.</a:t>
            </a:r>
          </a:p>
          <a:p>
            <a:endParaRPr lang="hr-HR" dirty="0"/>
          </a:p>
        </p:txBody>
      </p:sp>
      <p:sp>
        <p:nvSpPr>
          <p:cNvPr id="2" name="Title 1"/>
          <p:cNvSpPr>
            <a:spLocks noGrp="1"/>
          </p:cNvSpPr>
          <p:nvPr>
            <p:ph type="title"/>
          </p:nvPr>
        </p:nvSpPr>
        <p:spPr>
          <a:xfrm>
            <a:off x="609756" y="273423"/>
            <a:ext cx="10971736" cy="978907"/>
          </a:xfrm>
        </p:spPr>
        <p:txBody>
          <a:bodyPr/>
          <a:lstStyle/>
          <a:p>
            <a:br>
              <a:rPr lang="hr-HR" sz="3870" u="sng" dirty="0"/>
            </a:br>
            <a:r>
              <a:rPr lang="hr-HR" sz="2419" b="1" dirty="0">
                <a:solidFill>
                  <a:srgbClr val="0070C0"/>
                </a:solidFill>
              </a:rPr>
              <a:t>Competencies of a specialist in Laboratory Medicine according to CanMeds Framework</a:t>
            </a:r>
            <a:br>
              <a:rPr lang="hr-HR" sz="2419" dirty="0"/>
            </a:br>
            <a:endParaRPr lang="hr-HR" dirty="0"/>
          </a:p>
        </p:txBody>
      </p:sp>
    </p:spTree>
    <p:extLst>
      <p:ext uri="{BB962C8B-B14F-4D97-AF65-F5344CB8AC3E}">
        <p14:creationId xmlns:p14="http://schemas.microsoft.com/office/powerpoint/2010/main" val="3221640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26167" t="49333" r="24167" b="20148"/>
          <a:stretch/>
        </p:blipFill>
        <p:spPr>
          <a:xfrm>
            <a:off x="362817" y="1476198"/>
            <a:ext cx="6379296" cy="2525096"/>
          </a:xfrm>
          <a:prstGeom prst="rect">
            <a:avLst/>
          </a:prstGeom>
        </p:spPr>
      </p:pic>
      <p:sp>
        <p:nvSpPr>
          <p:cNvPr id="2" name="Title 1"/>
          <p:cNvSpPr>
            <a:spLocks noGrp="1"/>
          </p:cNvSpPr>
          <p:nvPr>
            <p:ph type="title"/>
          </p:nvPr>
        </p:nvSpPr>
        <p:spPr>
          <a:xfrm>
            <a:off x="723900" y="303035"/>
            <a:ext cx="10515600" cy="1325563"/>
          </a:xfrm>
        </p:spPr>
        <p:txBody>
          <a:bodyPr/>
          <a:lstStyle/>
          <a:p>
            <a:r>
              <a:rPr lang="hr-HR" dirty="0"/>
              <a:t>Syllabus</a:t>
            </a:r>
          </a:p>
        </p:txBody>
      </p:sp>
      <p:sp>
        <p:nvSpPr>
          <p:cNvPr id="4" name="Content Placeholder 3"/>
          <p:cNvSpPr>
            <a:spLocks noGrp="1"/>
          </p:cNvSpPr>
          <p:nvPr>
            <p:ph sz="half" idx="2"/>
          </p:nvPr>
        </p:nvSpPr>
        <p:spPr>
          <a:xfrm>
            <a:off x="7608888" y="1628598"/>
            <a:ext cx="3630612" cy="4351338"/>
          </a:xfrm>
        </p:spPr>
        <p:txBody>
          <a:bodyPr/>
          <a:lstStyle/>
          <a:p>
            <a:pPr marL="174135"/>
            <a:r>
              <a:rPr lang="hr-HR" dirty="0"/>
              <a:t>Parts of chapter</a:t>
            </a:r>
          </a:p>
          <a:p>
            <a:pPr marL="174135"/>
            <a:r>
              <a:rPr lang="hr-HR" dirty="0"/>
              <a:t>Topics in chapter</a:t>
            </a:r>
          </a:p>
          <a:p>
            <a:pPr marL="174135"/>
            <a:endParaRPr lang="hr-HR" dirty="0"/>
          </a:p>
          <a:p>
            <a:pPr>
              <a:lnSpc>
                <a:spcPct val="100000"/>
              </a:lnSpc>
              <a:spcBef>
                <a:spcPts val="0"/>
              </a:spcBef>
              <a:spcAft>
                <a:spcPts val="726"/>
              </a:spcAft>
            </a:pPr>
            <a:r>
              <a:rPr lang="hr-HR" dirty="0"/>
              <a:t>Objective</a:t>
            </a:r>
          </a:p>
          <a:p>
            <a:pPr>
              <a:lnSpc>
                <a:spcPct val="100000"/>
              </a:lnSpc>
              <a:spcBef>
                <a:spcPts val="0"/>
              </a:spcBef>
              <a:spcAft>
                <a:spcPts val="726"/>
              </a:spcAft>
            </a:pPr>
            <a:r>
              <a:rPr lang="hr-HR" dirty="0"/>
              <a:t>Knowledge</a:t>
            </a:r>
          </a:p>
          <a:p>
            <a:pPr>
              <a:lnSpc>
                <a:spcPct val="100000"/>
              </a:lnSpc>
              <a:spcBef>
                <a:spcPts val="0"/>
              </a:spcBef>
              <a:spcAft>
                <a:spcPts val="726"/>
              </a:spcAft>
            </a:pPr>
            <a:r>
              <a:rPr lang="hr-HR" dirty="0"/>
              <a:t>Medical skills</a:t>
            </a:r>
          </a:p>
          <a:p>
            <a:pPr>
              <a:lnSpc>
                <a:spcPct val="100000"/>
              </a:lnSpc>
              <a:spcBef>
                <a:spcPts val="0"/>
              </a:spcBef>
              <a:spcAft>
                <a:spcPts val="726"/>
              </a:spcAft>
            </a:pPr>
            <a:r>
              <a:rPr lang="hr-HR" dirty="0"/>
              <a:t>Technical skills</a:t>
            </a:r>
          </a:p>
          <a:p>
            <a:endParaRPr lang="hr-HR" dirty="0"/>
          </a:p>
        </p:txBody>
      </p:sp>
    </p:spTree>
    <p:extLst>
      <p:ext uri="{BB962C8B-B14F-4D97-AF65-F5344CB8AC3E}">
        <p14:creationId xmlns:p14="http://schemas.microsoft.com/office/powerpoint/2010/main" val="1211522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756" y="1003484"/>
            <a:ext cx="10971736" cy="414569"/>
          </a:xfrm>
        </p:spPr>
        <p:txBody>
          <a:bodyPr/>
          <a:lstStyle/>
          <a:p>
            <a:r>
              <a:rPr lang="hr-HR" sz="2903" b="1" dirty="0"/>
              <a:t>Chapter 2 - Laboratory Clinical Chemistry / Medical Biochemistry / Chemical Pathology</a:t>
            </a:r>
            <a:br>
              <a:rPr lang="hr-HR" sz="2903" b="1" dirty="0"/>
            </a:br>
            <a:endParaRPr lang="hr-HR" sz="4838" dirty="0"/>
          </a:p>
        </p:txBody>
      </p:sp>
      <p:sp>
        <p:nvSpPr>
          <p:cNvPr id="3" name="Text Placeholder 2"/>
          <p:cNvSpPr>
            <a:spLocks noGrp="1"/>
          </p:cNvSpPr>
          <p:nvPr>
            <p:ph type="body"/>
          </p:nvPr>
        </p:nvSpPr>
        <p:spPr>
          <a:xfrm>
            <a:off x="609756" y="1418053"/>
            <a:ext cx="10971736" cy="4756452"/>
          </a:xfrm>
        </p:spPr>
        <p:txBody>
          <a:bodyPr>
            <a:normAutofit fontScale="25000" lnSpcReduction="20000"/>
          </a:bodyPr>
          <a:lstStyle/>
          <a:p>
            <a:pPr marL="174135"/>
            <a:r>
              <a:rPr lang="hr-HR" dirty="0"/>
              <a:t> </a:t>
            </a:r>
          </a:p>
          <a:p>
            <a:pPr marL="43538">
              <a:lnSpc>
                <a:spcPct val="120000"/>
              </a:lnSpc>
              <a:spcBef>
                <a:spcPts val="0"/>
              </a:spcBef>
              <a:spcAft>
                <a:spcPts val="726"/>
              </a:spcAft>
            </a:pPr>
            <a:r>
              <a:rPr lang="hr-HR" sz="6773" dirty="0"/>
              <a:t>This chapter comprises a range of topics in laboratory diagnostics of disorders and diseases of systems and organs. Objective, medical and technical skills are similar and corresponding, and knowledge for each of the topics covers essential knowledge of function, physiology and pathophysiology, other medical diagnostic modalities, therapy and treatment, monitoring, and specific diseases and disorders. Due to diversity of topics within this chapter the description of the syllabus items is generic. It is up to the national regulatory authority to decide on the scope and breadth of topics included in the national healthcare system within this chapter.</a:t>
            </a:r>
          </a:p>
          <a:p>
            <a:pPr marL="43538">
              <a:lnSpc>
                <a:spcPct val="120000"/>
              </a:lnSpc>
              <a:spcBef>
                <a:spcPts val="0"/>
              </a:spcBef>
              <a:spcAft>
                <a:spcPts val="726"/>
              </a:spcAft>
            </a:pPr>
            <a:r>
              <a:rPr lang="en-GB" sz="6773" b="1" dirty="0"/>
              <a:t>Objective:</a:t>
            </a:r>
            <a:r>
              <a:rPr lang="en-GB" sz="6773" dirty="0"/>
              <a:t> Competency in laboratory diagnostics, rational and appropriate use of laboratory tests, and competent medical interpretation</a:t>
            </a:r>
            <a:endParaRPr lang="hr-HR" sz="6773" dirty="0"/>
          </a:p>
          <a:p>
            <a:pPr marL="43538">
              <a:lnSpc>
                <a:spcPct val="120000"/>
              </a:lnSpc>
              <a:spcBef>
                <a:spcPts val="0"/>
              </a:spcBef>
              <a:spcAft>
                <a:spcPts val="726"/>
              </a:spcAft>
            </a:pPr>
            <a:r>
              <a:rPr lang="hr-HR" sz="6773" b="1" dirty="0"/>
              <a:t>Medical skills</a:t>
            </a:r>
            <a:r>
              <a:rPr lang="hr-HR" sz="6773" dirty="0"/>
              <a:t>: indication and choice of appropriate tests, interpretation and other medical diagnostics, essential treatment modalities and patient monitoring, communication with other specialties and healthcare professionals, communication with patients</a:t>
            </a:r>
          </a:p>
          <a:p>
            <a:pPr marL="43538">
              <a:lnSpc>
                <a:spcPct val="120000"/>
              </a:lnSpc>
              <a:spcBef>
                <a:spcPts val="0"/>
              </a:spcBef>
              <a:spcAft>
                <a:spcPts val="726"/>
              </a:spcAft>
            </a:pPr>
            <a:r>
              <a:rPr lang="en-GB" sz="6773" b="1" dirty="0"/>
              <a:t>Knowledge: </a:t>
            </a:r>
            <a:r>
              <a:rPr lang="en-GB" sz="6773" dirty="0"/>
              <a:t>medical knowledge across all ages (including aging population) pertaining to normal function and metabolism, aetiology and pathophysiology of diseases and disorders, medical presentation, other medical investigations, treatment and monitoring.</a:t>
            </a:r>
            <a:endParaRPr lang="hr-HR" sz="6773" dirty="0"/>
          </a:p>
          <a:p>
            <a:pPr marL="43538">
              <a:lnSpc>
                <a:spcPct val="120000"/>
              </a:lnSpc>
              <a:spcBef>
                <a:spcPts val="0"/>
              </a:spcBef>
              <a:spcAft>
                <a:spcPts val="726"/>
              </a:spcAft>
            </a:pPr>
            <a:r>
              <a:rPr lang="en-GB" sz="6773" b="1" dirty="0"/>
              <a:t>Technical skills: </a:t>
            </a:r>
            <a:r>
              <a:rPr lang="en-GB" sz="6773" dirty="0"/>
              <a:t>essentials of methodology and use of instruments, supervision and planning of method validation, also refers to introduction and establishment of new methods and emerging technologies, quality control, interferences and limitations, </a:t>
            </a:r>
            <a:r>
              <a:rPr lang="en-GB" sz="6773" dirty="0" err="1"/>
              <a:t>resolvement</a:t>
            </a:r>
            <a:r>
              <a:rPr lang="en-GB" sz="6773" dirty="0"/>
              <a:t> of problems, POC when applicable</a:t>
            </a:r>
            <a:endParaRPr lang="hr-HR" sz="6773" dirty="0"/>
          </a:p>
          <a:p>
            <a:pPr marL="174135"/>
            <a:endParaRPr lang="hr-HR" dirty="0"/>
          </a:p>
        </p:txBody>
      </p:sp>
    </p:spTree>
    <p:extLst>
      <p:ext uri="{BB962C8B-B14F-4D97-AF65-F5344CB8AC3E}">
        <p14:creationId xmlns:p14="http://schemas.microsoft.com/office/powerpoint/2010/main" val="4275343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354" y="0"/>
            <a:ext cx="10971736" cy="1144631"/>
          </a:xfrm>
        </p:spPr>
        <p:txBody>
          <a:bodyPr/>
          <a:lstStyle/>
          <a:p>
            <a:r>
              <a:rPr lang="hr-HR" sz="2400" dirty="0"/>
              <a:t>Topics in Chapter</a:t>
            </a:r>
            <a:r>
              <a:rPr lang="hr-HR" sz="2400" b="1" dirty="0"/>
              <a:t>:</a:t>
            </a:r>
            <a:br>
              <a:rPr lang="hr-HR" sz="2400" dirty="0"/>
            </a:br>
            <a:endParaRPr lang="hr-HR" sz="2400" dirty="0"/>
          </a:p>
        </p:txBody>
      </p:sp>
      <p:sp>
        <p:nvSpPr>
          <p:cNvPr id="3" name="Text Placeholder 2"/>
          <p:cNvSpPr>
            <a:spLocks noGrp="1"/>
          </p:cNvSpPr>
          <p:nvPr>
            <p:ph type="body"/>
          </p:nvPr>
        </p:nvSpPr>
        <p:spPr>
          <a:xfrm>
            <a:off x="410099" y="1605197"/>
            <a:ext cx="5543663" cy="4321128"/>
          </a:xfrm>
        </p:spPr>
        <p:txBody>
          <a:bodyPr>
            <a:normAutofit fontScale="25000" lnSpcReduction="20000"/>
          </a:bodyPr>
          <a:lstStyle/>
          <a:p>
            <a:pPr lvl="1">
              <a:lnSpc>
                <a:spcPct val="120000"/>
              </a:lnSpc>
              <a:spcAft>
                <a:spcPts val="726"/>
              </a:spcAft>
            </a:pPr>
            <a:r>
              <a:rPr lang="en-GB" sz="4838" u="sng" dirty="0"/>
              <a:t>Proteins and proteomics </a:t>
            </a:r>
            <a:r>
              <a:rPr lang="en-GB" sz="4838" dirty="0"/>
              <a:t>(incl. inflammation, benign and malignant M-component assessment)</a:t>
            </a:r>
            <a:endParaRPr lang="hr-HR" sz="4838" dirty="0"/>
          </a:p>
          <a:p>
            <a:pPr lvl="1">
              <a:lnSpc>
                <a:spcPct val="120000"/>
              </a:lnSpc>
              <a:spcAft>
                <a:spcPts val="726"/>
              </a:spcAft>
            </a:pPr>
            <a:r>
              <a:rPr lang="en-GB" sz="4838" u="sng" dirty="0"/>
              <a:t>Enzymes and metabolomics</a:t>
            </a:r>
            <a:r>
              <a:rPr lang="en-GB" sz="4838" dirty="0"/>
              <a:t> (amylase and lipase, alkaline phosphatase, aminotransferase</a:t>
            </a:r>
            <a:r>
              <a:rPr lang="en-IE" sz="4838" dirty="0"/>
              <a:t>s</a:t>
            </a:r>
            <a:r>
              <a:rPr lang="en-GB" sz="4838" dirty="0"/>
              <a:t>, angiotensin converting enzyme, </a:t>
            </a:r>
            <a:r>
              <a:rPr lang="en-GB" sz="4838" dirty="0" err="1"/>
              <a:t>creatin</a:t>
            </a:r>
            <a:r>
              <a:rPr lang="en-IE" sz="4838" dirty="0"/>
              <a:t>e</a:t>
            </a:r>
            <a:r>
              <a:rPr lang="en-GB" sz="4838" dirty="0"/>
              <a:t> kinase, lactate dehydrogenase, gamma-</a:t>
            </a:r>
            <a:r>
              <a:rPr lang="en-GB" sz="4838" dirty="0" err="1"/>
              <a:t>glutamyl</a:t>
            </a:r>
            <a:r>
              <a:rPr lang="en-GB" sz="4838" dirty="0"/>
              <a:t> transferase)</a:t>
            </a:r>
            <a:endParaRPr lang="hr-HR" sz="4838" dirty="0"/>
          </a:p>
          <a:p>
            <a:pPr lvl="1">
              <a:lnSpc>
                <a:spcPct val="120000"/>
              </a:lnSpc>
              <a:spcAft>
                <a:spcPts val="726"/>
              </a:spcAft>
            </a:pPr>
            <a:r>
              <a:rPr lang="en-GB" sz="4838" u="sng" dirty="0"/>
              <a:t>Endocrinology</a:t>
            </a:r>
            <a:r>
              <a:rPr lang="en-GB" sz="4838" dirty="0"/>
              <a:t> (disorders of hypothalamus, pituitary, thyroid, adrenals, gonads, multiple endocrine neoplasia and </a:t>
            </a:r>
            <a:r>
              <a:rPr lang="en-GB" sz="4838" dirty="0" err="1"/>
              <a:t>polyglandular</a:t>
            </a:r>
            <a:r>
              <a:rPr lang="en-GB" sz="4838" dirty="0"/>
              <a:t> syndromes, Diabetes </a:t>
            </a:r>
            <a:r>
              <a:rPr lang="en-IE" sz="4838" dirty="0"/>
              <a:t>M</a:t>
            </a:r>
            <a:r>
              <a:rPr lang="en-GB" sz="4838" dirty="0" err="1"/>
              <a:t>ellitus</a:t>
            </a:r>
            <a:r>
              <a:rPr lang="en-GB" sz="4838" dirty="0"/>
              <a:t> 1 and 2, monogenic diabetes, diabetes in pregnancy, including advice on glucometers; pregnancy monitoring and fertility investigations)</a:t>
            </a:r>
            <a:endParaRPr lang="hr-HR" sz="4838" dirty="0"/>
          </a:p>
          <a:p>
            <a:pPr lvl="1">
              <a:lnSpc>
                <a:spcPct val="120000"/>
              </a:lnSpc>
              <a:spcAft>
                <a:spcPts val="726"/>
              </a:spcAft>
            </a:pPr>
            <a:r>
              <a:rPr lang="en-GB" sz="4838" u="sng" dirty="0"/>
              <a:t>Nutrition</a:t>
            </a:r>
            <a:r>
              <a:rPr lang="en-GB" sz="4838" dirty="0"/>
              <a:t> (incl. obesity and malnutrition, vitamins)</a:t>
            </a:r>
            <a:endParaRPr lang="hr-HR" sz="4838" dirty="0"/>
          </a:p>
          <a:p>
            <a:pPr lvl="1">
              <a:lnSpc>
                <a:spcPct val="120000"/>
              </a:lnSpc>
              <a:spcAft>
                <a:spcPts val="726"/>
              </a:spcAft>
            </a:pPr>
            <a:r>
              <a:rPr lang="en-GB" sz="4838" u="sng" dirty="0"/>
              <a:t>Cardiac disease</a:t>
            </a:r>
            <a:r>
              <a:rPr lang="en-GB" sz="4838" dirty="0"/>
              <a:t> (incl. assessment of cardiovascular risks, setting cut-offs for acute myocardial limits)</a:t>
            </a:r>
            <a:endParaRPr lang="hr-HR" sz="4838" dirty="0"/>
          </a:p>
          <a:p>
            <a:pPr lvl="1">
              <a:lnSpc>
                <a:spcPct val="120000"/>
              </a:lnSpc>
              <a:spcAft>
                <a:spcPts val="726"/>
              </a:spcAft>
            </a:pPr>
            <a:r>
              <a:rPr lang="en-GB" sz="4838" u="sng" dirty="0"/>
              <a:t>Disorders of calcium and mineral metabolism</a:t>
            </a:r>
            <a:r>
              <a:rPr lang="en-GB" sz="4838" dirty="0"/>
              <a:t> (including vitamin D metabolites, PTH, </a:t>
            </a:r>
            <a:r>
              <a:rPr lang="en-GB" sz="4838" dirty="0" err="1"/>
              <a:t>PTHrP</a:t>
            </a:r>
            <a:r>
              <a:rPr lang="en-GB" sz="4838" dirty="0"/>
              <a:t>, FGF23, collagen type I metabolism and other bone-related proteins)</a:t>
            </a:r>
            <a:endParaRPr lang="hr-HR" sz="4838" dirty="0"/>
          </a:p>
          <a:p>
            <a:pPr lvl="1">
              <a:lnSpc>
                <a:spcPct val="120000"/>
              </a:lnSpc>
              <a:spcAft>
                <a:spcPts val="726"/>
              </a:spcAft>
            </a:pPr>
            <a:r>
              <a:rPr lang="en-GB" sz="4838" u="sng" dirty="0"/>
              <a:t>Respiratory system</a:t>
            </a:r>
            <a:endParaRPr lang="hr-HR" sz="4838" dirty="0"/>
          </a:p>
          <a:p>
            <a:pPr lvl="1">
              <a:lnSpc>
                <a:spcPct val="120000"/>
              </a:lnSpc>
              <a:spcAft>
                <a:spcPts val="726"/>
              </a:spcAft>
            </a:pPr>
            <a:r>
              <a:rPr lang="en-GB" sz="4838" u="sng" dirty="0"/>
              <a:t>Blood gases and acid-base balance</a:t>
            </a:r>
            <a:r>
              <a:rPr lang="en-GB" sz="4838" dirty="0"/>
              <a:t> (mechanisms of acid-base homeostasis, buffering systems)</a:t>
            </a:r>
            <a:endParaRPr lang="hr-HR" sz="4838" dirty="0"/>
          </a:p>
          <a:p>
            <a:pPr lvl="1">
              <a:lnSpc>
                <a:spcPct val="120000"/>
              </a:lnSpc>
              <a:spcAft>
                <a:spcPts val="726"/>
              </a:spcAft>
            </a:pPr>
            <a:r>
              <a:rPr lang="en-GB" sz="4838" u="sng" dirty="0"/>
              <a:t>Kidney and urogenital tract</a:t>
            </a:r>
            <a:r>
              <a:rPr lang="en-IE" sz="4838" u="sng" dirty="0"/>
              <a:t>, </a:t>
            </a:r>
            <a:r>
              <a:rPr lang="en-GB" sz="4838" u="sng" dirty="0"/>
              <a:t>water and electrolytes</a:t>
            </a:r>
            <a:r>
              <a:rPr lang="en-GB" sz="4838" dirty="0"/>
              <a:t> (glomerular and tubular function/disorder tests, </a:t>
            </a:r>
            <a:r>
              <a:rPr lang="en-GB" sz="4838" dirty="0" err="1"/>
              <a:t>nephro</a:t>
            </a:r>
            <a:r>
              <a:rPr lang="en-GB" sz="4838" dirty="0"/>
              <a:t>- and </a:t>
            </a:r>
            <a:r>
              <a:rPr lang="en-GB" sz="4838" dirty="0" err="1"/>
              <a:t>urolithiasis</a:t>
            </a:r>
            <a:r>
              <a:rPr lang="en-GB" sz="4838" dirty="0"/>
              <a:t>, urine sediment evaluation, antidiuretic hormone, renin-</a:t>
            </a:r>
            <a:r>
              <a:rPr lang="en-GB" sz="4838" dirty="0" err="1"/>
              <a:t>angiotensis</a:t>
            </a:r>
            <a:r>
              <a:rPr lang="en-GB" sz="4838" dirty="0"/>
              <a:t>-aldosterone, natriuretic peptides)</a:t>
            </a:r>
            <a:endParaRPr lang="hr-HR" sz="4838" dirty="0"/>
          </a:p>
          <a:p>
            <a:pPr lvl="1">
              <a:lnSpc>
                <a:spcPct val="120000"/>
              </a:lnSpc>
              <a:spcAft>
                <a:spcPts val="726"/>
              </a:spcAft>
            </a:pPr>
            <a:r>
              <a:rPr lang="en-GB" sz="4838" u="sng" dirty="0"/>
              <a:t>Hepatobiliary system</a:t>
            </a:r>
            <a:r>
              <a:rPr lang="en-GB" sz="4838" dirty="0"/>
              <a:t> (hepatitis, cirrhosis, cholestasis, </a:t>
            </a:r>
            <a:r>
              <a:rPr lang="en-GB" sz="4838" dirty="0" err="1"/>
              <a:t>cholelithiasis</a:t>
            </a:r>
            <a:r>
              <a:rPr lang="en-GB" sz="4838" dirty="0"/>
              <a:t>, NAFLD, malignant diseases, jaundice - neonatal, children and adults, essentials of liver transplantation)</a:t>
            </a:r>
            <a:endParaRPr lang="hr-HR" sz="4838" dirty="0"/>
          </a:p>
          <a:p>
            <a:pPr lvl="1">
              <a:lnSpc>
                <a:spcPct val="120000"/>
              </a:lnSpc>
              <a:spcAft>
                <a:spcPts val="726"/>
              </a:spcAft>
            </a:pPr>
            <a:r>
              <a:rPr lang="en-GB" sz="4838" u="sng" dirty="0"/>
              <a:t>Gastrointestinal system</a:t>
            </a:r>
            <a:r>
              <a:rPr lang="en-GB" sz="4838" dirty="0"/>
              <a:t> (pancreas, peptic ulceration, malabsorption, inflammatory bowel disease, intestinal and/or pancreatic failure, neuro-endocrine disorders, malignant diseases),</a:t>
            </a:r>
            <a:endParaRPr lang="hr-HR" sz="4838" dirty="0"/>
          </a:p>
          <a:p>
            <a:pPr lvl="1">
              <a:lnSpc>
                <a:spcPct val="120000"/>
              </a:lnSpc>
              <a:spcAft>
                <a:spcPts val="726"/>
              </a:spcAft>
            </a:pPr>
            <a:endParaRPr lang="hr-HR" sz="3870" dirty="0"/>
          </a:p>
          <a:p>
            <a:pPr marL="174135"/>
            <a:endParaRPr lang="hr-HR" dirty="0"/>
          </a:p>
        </p:txBody>
      </p:sp>
      <p:sp>
        <p:nvSpPr>
          <p:cNvPr id="4" name="Text Placeholder 3"/>
          <p:cNvSpPr>
            <a:spLocks noGrp="1"/>
          </p:cNvSpPr>
          <p:nvPr>
            <p:ph type="body"/>
          </p:nvPr>
        </p:nvSpPr>
        <p:spPr>
          <a:xfrm>
            <a:off x="5765132" y="694748"/>
            <a:ext cx="6239958" cy="5231577"/>
          </a:xfrm>
        </p:spPr>
        <p:txBody>
          <a:bodyPr>
            <a:normAutofit fontScale="25000" lnSpcReduction="20000"/>
          </a:bodyPr>
          <a:lstStyle/>
          <a:p>
            <a:pPr marL="552956" lvl="1">
              <a:lnSpc>
                <a:spcPct val="120000"/>
              </a:lnSpc>
              <a:spcAft>
                <a:spcPts val="726"/>
              </a:spcAft>
            </a:pPr>
            <a:r>
              <a:rPr lang="en-GB" sz="4838" u="sng" dirty="0"/>
              <a:t>Inborn errors of metabolism</a:t>
            </a:r>
            <a:r>
              <a:rPr lang="en-GB" sz="4838" dirty="0"/>
              <a:t> (affecting amino acid metabolism, e.g. phenylketonuria, maple syrup urine disease; fatty acid oxidation, e.g. medium-chain acyl-CoA dehydrogenase deficiency; urea cycle e.g. X-linked ornithine </a:t>
            </a:r>
            <a:r>
              <a:rPr lang="en-GB" sz="4838" dirty="0" err="1"/>
              <a:t>transcarbamylase</a:t>
            </a:r>
            <a:r>
              <a:rPr lang="en-GB" sz="4838" dirty="0"/>
              <a:t> deficiency; lysosomal storage disease, e.g. X-linked </a:t>
            </a:r>
            <a:r>
              <a:rPr lang="en-GB" sz="4838" dirty="0" err="1"/>
              <a:t>Fabry</a:t>
            </a:r>
            <a:r>
              <a:rPr lang="en-GB" sz="4838" dirty="0"/>
              <a:t> disease;  mitochondrial metabolism, e.g. mitochondrial </a:t>
            </a:r>
            <a:r>
              <a:rPr lang="en-GB" sz="4838" dirty="0" err="1"/>
              <a:t>encephalomyopathy</a:t>
            </a:r>
            <a:r>
              <a:rPr lang="en-GB" sz="4838" dirty="0"/>
              <a:t>, lactic acidosis and stroke-like episodes MELAS). </a:t>
            </a:r>
            <a:endParaRPr lang="hr-HR" sz="4838" dirty="0"/>
          </a:p>
          <a:p>
            <a:pPr marL="552956" lvl="1">
              <a:lnSpc>
                <a:spcPct val="120000"/>
              </a:lnSpc>
              <a:spcAft>
                <a:spcPts val="726"/>
              </a:spcAft>
            </a:pPr>
            <a:r>
              <a:rPr lang="en-GB" sz="4838" u="sng" dirty="0"/>
              <a:t>Neonates and childhood</a:t>
            </a:r>
            <a:r>
              <a:rPr lang="en-GB" sz="4838" dirty="0"/>
              <a:t> (physiology in the </a:t>
            </a:r>
            <a:r>
              <a:rPr lang="en-GB" sz="4838" dirty="0" err="1"/>
              <a:t>newborn</a:t>
            </a:r>
            <a:r>
              <a:rPr lang="en-GB" sz="4838" dirty="0"/>
              <a:t>; specific metabolism in  neonates – fluid balance, jaundice, liver disease, glucose metabolism, calcium and phosphate, magnesium</a:t>
            </a:r>
            <a:r>
              <a:rPr lang="hr-HR" sz="4838" dirty="0"/>
              <a:t>,</a:t>
            </a:r>
            <a:r>
              <a:rPr lang="en-GB" sz="4838" dirty="0"/>
              <a:t> lactic </a:t>
            </a:r>
            <a:r>
              <a:rPr lang="en-GB" sz="4838" dirty="0" err="1"/>
              <a:t>acidaemia</a:t>
            </a:r>
            <a:r>
              <a:rPr lang="en-GB" sz="4838" dirty="0"/>
              <a:t>, cystic fibrosis, </a:t>
            </a:r>
            <a:r>
              <a:rPr lang="en-GB" sz="4838" dirty="0" err="1"/>
              <a:t>nutriton</a:t>
            </a:r>
            <a:r>
              <a:rPr lang="en-GB" sz="4838" dirty="0"/>
              <a:t>, congenital adrenal hyperplasia, congenital hypothyroidism; specific for children – disorders of growth and development, calcium and phosphate disorders, glucose metabolism, </a:t>
            </a:r>
            <a:r>
              <a:rPr lang="en-GB" sz="4838" dirty="0" err="1"/>
              <a:t>hyperammonaemia</a:t>
            </a:r>
            <a:r>
              <a:rPr lang="en-GB" sz="4838" dirty="0"/>
              <a:t>, Reye’s syndrome, lactic acidosis, renal disorders incl. </a:t>
            </a:r>
            <a:r>
              <a:rPr lang="en-GB" sz="4838" dirty="0" err="1"/>
              <a:t>Fancony</a:t>
            </a:r>
            <a:r>
              <a:rPr lang="en-GB" sz="4838" dirty="0"/>
              <a:t> syndrome and tubular defects, fluid balance; awareness of need to manage children in a child-friendly environment, practices in accordance with child protection guidelines) </a:t>
            </a:r>
            <a:r>
              <a:rPr lang="en-GB" sz="4838" u="sng" dirty="0"/>
              <a:t>Cancer and malignant diseases</a:t>
            </a:r>
            <a:r>
              <a:rPr lang="en-GB" sz="4838" dirty="0"/>
              <a:t> (excluding haematological malignancies; markers for prostate, lung, breast, ovary, gastrointestinal organs, pancreas, thyroid, pituitary, adrenal, </a:t>
            </a:r>
            <a:r>
              <a:rPr lang="en-GB" sz="4838" dirty="0" err="1"/>
              <a:t>neuroblastoma</a:t>
            </a:r>
            <a:r>
              <a:rPr lang="en-GB" sz="4838" dirty="0"/>
              <a:t>, </a:t>
            </a:r>
            <a:r>
              <a:rPr lang="en-GB" sz="4838" dirty="0" err="1"/>
              <a:t>hepatoblastoma</a:t>
            </a:r>
            <a:r>
              <a:rPr lang="en-GB" sz="4838" dirty="0"/>
              <a:t> and </a:t>
            </a:r>
            <a:r>
              <a:rPr lang="en-GB" sz="4838" dirty="0" err="1"/>
              <a:t>teratoma</a:t>
            </a:r>
            <a:r>
              <a:rPr lang="en-GB" sz="4838" dirty="0"/>
              <a:t>) NGS and other molecular diagnostic procedures for detection of mutations leading to </a:t>
            </a:r>
            <a:r>
              <a:rPr lang="en-GB" sz="4838" dirty="0" err="1"/>
              <a:t>tumors</a:t>
            </a:r>
            <a:r>
              <a:rPr lang="en-GB" sz="4838" dirty="0"/>
              <a:t> (solid, haematology), for therapeutic options, liquid profiling (liquid biopsy, liquid biomarkers) of circulating </a:t>
            </a:r>
            <a:r>
              <a:rPr lang="en-GB" sz="4838" dirty="0" err="1"/>
              <a:t>tumor</a:t>
            </a:r>
            <a:r>
              <a:rPr lang="en-GB" sz="4838" dirty="0"/>
              <a:t> DNA/RNA and </a:t>
            </a:r>
            <a:r>
              <a:rPr lang="en-GB" sz="4838" dirty="0" err="1"/>
              <a:t>tumor</a:t>
            </a:r>
            <a:r>
              <a:rPr lang="en-GB" sz="4838" dirty="0"/>
              <a:t> cells.</a:t>
            </a:r>
            <a:endParaRPr lang="hr-HR" sz="4838" dirty="0"/>
          </a:p>
          <a:p>
            <a:pPr marL="552956" lvl="1">
              <a:lnSpc>
                <a:spcPct val="120000"/>
              </a:lnSpc>
              <a:spcAft>
                <a:spcPts val="726"/>
              </a:spcAft>
            </a:pPr>
            <a:r>
              <a:rPr lang="en-GB" sz="4838" u="sng" dirty="0"/>
              <a:t>Central nervous system and neuromuscular disorders</a:t>
            </a:r>
            <a:r>
              <a:rPr lang="en-GB" sz="4838" dirty="0"/>
              <a:t> (cerebrospinal fluid, CNS tumour markers, dementia and psychiatric diseases, atypical response to antipsychotic therapy, consequences of other disorders on CNS, rhabdomyolysis, myopathies)</a:t>
            </a:r>
            <a:endParaRPr lang="hr-HR" sz="4838" dirty="0"/>
          </a:p>
          <a:p>
            <a:pPr marL="552956" lvl="1">
              <a:lnSpc>
                <a:spcPct val="120000"/>
              </a:lnSpc>
              <a:spcAft>
                <a:spcPts val="726"/>
              </a:spcAft>
            </a:pPr>
            <a:r>
              <a:rPr lang="en-GB" sz="4838" u="sng" dirty="0"/>
              <a:t>Toxicology, pharmacogenomics and personalized medicine</a:t>
            </a:r>
            <a:r>
              <a:rPr lang="en-GB" sz="4838" dirty="0"/>
              <a:t> (intoxication/poisoning, misuse of legal and illegal drugs, acute and chronic poisoning, common poisons - psychotropic, household cleaners, mushroom toxins, toxic plants, organic solvents, paracetamol, cyanide, pesticides, insecticides, animal toxins, heavy metals, primary and secondary poison removal, antidotes,  </a:t>
            </a:r>
            <a:r>
              <a:rPr lang="en-GB" sz="4838" dirty="0" err="1"/>
              <a:t>xenobiotics</a:t>
            </a:r>
            <a:r>
              <a:rPr lang="en-GB" sz="4838" dirty="0"/>
              <a:t>, inhalation poisons, pharmacokinetics and </a:t>
            </a:r>
            <a:r>
              <a:rPr lang="en-GB" sz="4838" dirty="0" err="1"/>
              <a:t>toxicokinetics</a:t>
            </a:r>
            <a:r>
              <a:rPr lang="en-GB" sz="4838" dirty="0"/>
              <a:t>, legal and regulatory environment)</a:t>
            </a:r>
            <a:endParaRPr lang="hr-HR" sz="4838" dirty="0"/>
          </a:p>
          <a:p>
            <a:pPr marL="174135">
              <a:lnSpc>
                <a:spcPct val="120000"/>
              </a:lnSpc>
              <a:spcBef>
                <a:spcPts val="0"/>
              </a:spcBef>
              <a:spcAft>
                <a:spcPts val="726"/>
              </a:spcAft>
            </a:pPr>
            <a:r>
              <a:rPr lang="hr-HR" sz="4838" b="1" dirty="0"/>
              <a:t> </a:t>
            </a:r>
          </a:p>
          <a:p>
            <a:endParaRPr lang="hr-HR" dirty="0"/>
          </a:p>
        </p:txBody>
      </p:sp>
    </p:spTree>
    <p:extLst>
      <p:ext uri="{BB962C8B-B14F-4D97-AF65-F5344CB8AC3E}">
        <p14:creationId xmlns:p14="http://schemas.microsoft.com/office/powerpoint/2010/main" val="3441846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870" dirty="0"/>
              <a:t>Entrustable Professional Activity to be achieved during training in laboratory medicine</a:t>
            </a:r>
          </a:p>
        </p:txBody>
      </p:sp>
      <p:sp>
        <p:nvSpPr>
          <p:cNvPr id="3" name="Subtitle 2"/>
          <p:cNvSpPr>
            <a:spLocks noGrp="1"/>
          </p:cNvSpPr>
          <p:nvPr>
            <p:ph type="subTitle"/>
          </p:nvPr>
        </p:nvSpPr>
        <p:spPr>
          <a:xfrm>
            <a:off x="609756" y="2077278"/>
            <a:ext cx="10971736" cy="3391736"/>
          </a:xfrm>
        </p:spPr>
        <p:txBody>
          <a:bodyPr/>
          <a:lstStyle/>
          <a:p>
            <a:r>
              <a:rPr lang="hr-HR" sz="2177" dirty="0"/>
              <a:t>The EPAs associate competencies (skills, knowledge) to actual practice of the specialist in laboratory medicine (workplace). </a:t>
            </a:r>
          </a:p>
          <a:p>
            <a:pPr>
              <a:lnSpc>
                <a:spcPct val="100000"/>
              </a:lnSpc>
              <a:spcAft>
                <a:spcPts val="726"/>
              </a:spcAft>
            </a:pPr>
            <a:r>
              <a:rPr lang="hr-HR" sz="2177" dirty="0"/>
              <a:t> In some EU countries all these topics will be included, in other EU countries some topics will be included and it is mostly the entire knowledge/skill content of a topic. </a:t>
            </a:r>
          </a:p>
          <a:p>
            <a:pPr>
              <a:lnSpc>
                <a:spcPct val="100000"/>
              </a:lnSpc>
              <a:spcAft>
                <a:spcPts val="726"/>
              </a:spcAft>
            </a:pPr>
            <a:r>
              <a:rPr lang="hr-HR" sz="2177" b="1" dirty="0">
                <a:solidFill>
                  <a:srgbClr val="0070C0"/>
                </a:solidFill>
              </a:rPr>
              <a:t>EPA in General Laboratory Medicine Skills</a:t>
            </a:r>
          </a:p>
          <a:p>
            <a:pPr>
              <a:lnSpc>
                <a:spcPct val="100000"/>
              </a:lnSpc>
              <a:spcAft>
                <a:spcPts val="726"/>
              </a:spcAft>
            </a:pPr>
            <a:r>
              <a:rPr lang="hr-HR" sz="2177" b="1" dirty="0">
                <a:solidFill>
                  <a:srgbClr val="0070C0"/>
                </a:solidFill>
              </a:rPr>
              <a:t>EPA in Laboratory Clinical Chemistry / Medical Biochemistry / Chemical Pathology</a:t>
            </a:r>
          </a:p>
          <a:p>
            <a:pPr>
              <a:lnSpc>
                <a:spcPct val="100000"/>
              </a:lnSpc>
              <a:spcAft>
                <a:spcPts val="726"/>
              </a:spcAft>
            </a:pPr>
            <a:r>
              <a:rPr lang="hr-HR" sz="2177" b="1" dirty="0">
                <a:solidFill>
                  <a:srgbClr val="0070C0"/>
                </a:solidFill>
              </a:rPr>
              <a:t>EPA in Laboratory Genetics and Genomics</a:t>
            </a:r>
          </a:p>
          <a:p>
            <a:pPr>
              <a:lnSpc>
                <a:spcPct val="100000"/>
              </a:lnSpc>
              <a:spcAft>
                <a:spcPts val="726"/>
              </a:spcAft>
            </a:pPr>
            <a:r>
              <a:rPr lang="hr-HR" sz="2177" b="1" dirty="0">
                <a:solidFill>
                  <a:srgbClr val="0070C0"/>
                </a:solidFill>
              </a:rPr>
              <a:t>EPA in Laboratory Haematology</a:t>
            </a:r>
          </a:p>
          <a:p>
            <a:pPr>
              <a:lnSpc>
                <a:spcPct val="100000"/>
              </a:lnSpc>
              <a:spcAft>
                <a:spcPts val="726"/>
              </a:spcAft>
            </a:pPr>
            <a:r>
              <a:rPr lang="hr-HR" sz="2177" b="1" dirty="0">
                <a:solidFill>
                  <a:srgbClr val="0070C0"/>
                </a:solidFill>
              </a:rPr>
              <a:t>EPA in Transfusion Medicine</a:t>
            </a:r>
          </a:p>
          <a:p>
            <a:pPr>
              <a:lnSpc>
                <a:spcPct val="100000"/>
              </a:lnSpc>
              <a:spcAft>
                <a:spcPts val="726"/>
              </a:spcAft>
            </a:pPr>
            <a:r>
              <a:rPr lang="hr-HR" sz="2177" b="1" dirty="0">
                <a:solidFill>
                  <a:srgbClr val="0070C0"/>
                </a:solidFill>
              </a:rPr>
              <a:t>EPA in Laboratory Immunology</a:t>
            </a:r>
          </a:p>
          <a:p>
            <a:pPr>
              <a:lnSpc>
                <a:spcPct val="100000"/>
              </a:lnSpc>
              <a:spcAft>
                <a:spcPts val="726"/>
              </a:spcAft>
            </a:pPr>
            <a:r>
              <a:rPr lang="hr-HR" sz="2177" b="1" dirty="0">
                <a:solidFill>
                  <a:srgbClr val="0070C0"/>
                </a:solidFill>
              </a:rPr>
              <a:t>EPA in Medical Microbiology</a:t>
            </a:r>
          </a:p>
          <a:p>
            <a:endParaRPr lang="hr-HR" sz="1330" dirty="0"/>
          </a:p>
        </p:txBody>
      </p:sp>
    </p:spTree>
    <p:extLst>
      <p:ext uri="{BB962C8B-B14F-4D97-AF65-F5344CB8AC3E}">
        <p14:creationId xmlns:p14="http://schemas.microsoft.com/office/powerpoint/2010/main" val="382762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Main Points</a:t>
            </a:r>
          </a:p>
        </p:txBody>
      </p:sp>
      <p:sp>
        <p:nvSpPr>
          <p:cNvPr id="3" name="Content Placeholder 2"/>
          <p:cNvSpPr>
            <a:spLocks noGrp="1"/>
          </p:cNvSpPr>
          <p:nvPr>
            <p:ph idx="1"/>
          </p:nvPr>
        </p:nvSpPr>
        <p:spPr/>
        <p:txBody>
          <a:bodyPr/>
          <a:lstStyle/>
          <a:p>
            <a:r>
              <a:rPr lang="en-IE" dirty="0"/>
              <a:t>Laboratory Medicine is one of the most </a:t>
            </a:r>
            <a:r>
              <a:rPr lang="en-IE" b="1" dirty="0"/>
              <a:t>heterogeneous</a:t>
            </a:r>
            <a:r>
              <a:rPr lang="en-IE" dirty="0"/>
              <a:t> specialties in Europe </a:t>
            </a:r>
          </a:p>
          <a:p>
            <a:r>
              <a:rPr lang="en-IE" dirty="0"/>
              <a:t>There is a lot of </a:t>
            </a:r>
            <a:r>
              <a:rPr lang="en-IE" b="1" dirty="0"/>
              <a:t>potential for overlap</a:t>
            </a:r>
            <a:r>
              <a:rPr lang="en-IE" dirty="0"/>
              <a:t> in individual countries</a:t>
            </a:r>
          </a:p>
          <a:p>
            <a:r>
              <a:rPr lang="en-IE" u="sng" dirty="0"/>
              <a:t>The ETR takes account of the heterogeneity and overlap</a:t>
            </a:r>
          </a:p>
          <a:p>
            <a:r>
              <a:rPr lang="en-IE" dirty="0"/>
              <a:t>The ETR is a living document and will take account of the discussions at the Laboratory Diagnostics Interest Group</a:t>
            </a:r>
          </a:p>
          <a:p>
            <a:endParaRPr lang="en-IE" dirty="0"/>
          </a:p>
          <a:p>
            <a:endParaRPr lang="en-IE" dirty="0"/>
          </a:p>
        </p:txBody>
      </p:sp>
    </p:spTree>
    <p:extLst>
      <p:ext uri="{BB962C8B-B14F-4D97-AF65-F5344CB8AC3E}">
        <p14:creationId xmlns:p14="http://schemas.microsoft.com/office/powerpoint/2010/main" val="139284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2E496-2BCA-67DD-A9E2-04840AC89AE0}"/>
              </a:ext>
            </a:extLst>
          </p:cNvPr>
          <p:cNvSpPr>
            <a:spLocks noGrp="1"/>
          </p:cNvSpPr>
          <p:nvPr>
            <p:ph type="title"/>
          </p:nvPr>
        </p:nvSpPr>
        <p:spPr>
          <a:xfrm>
            <a:off x="838200" y="515250"/>
            <a:ext cx="10515600" cy="884940"/>
          </a:xfrm>
        </p:spPr>
        <p:txBody>
          <a:bodyPr>
            <a:noAutofit/>
          </a:bodyPr>
          <a:lstStyle/>
          <a:p>
            <a:r>
              <a:rPr lang="hr-HR" sz="2800" b="1" dirty="0"/>
              <a:t>Recognition of Professional Qualifications Directive EU 2005/36 Annex V</a:t>
            </a:r>
            <a:br>
              <a:rPr lang="hr-HR" sz="3200" dirty="0"/>
            </a:br>
            <a:endParaRPr lang="hr-HR" sz="3200" dirty="0"/>
          </a:p>
        </p:txBody>
      </p:sp>
      <p:sp>
        <p:nvSpPr>
          <p:cNvPr id="3" name="Content Placeholder 2">
            <a:extLst>
              <a:ext uri="{FF2B5EF4-FFF2-40B4-BE49-F238E27FC236}">
                <a16:creationId xmlns:a16="http://schemas.microsoft.com/office/drawing/2014/main" id="{4AB9DB4D-7AD3-4719-001C-9F280580F98D}"/>
              </a:ext>
            </a:extLst>
          </p:cNvPr>
          <p:cNvSpPr>
            <a:spLocks noGrp="1"/>
          </p:cNvSpPr>
          <p:nvPr>
            <p:ph idx="1"/>
          </p:nvPr>
        </p:nvSpPr>
        <p:spPr>
          <a:xfrm>
            <a:off x="930798" y="1335024"/>
            <a:ext cx="10423002" cy="4359199"/>
          </a:xfrm>
        </p:spPr>
        <p:txBody>
          <a:bodyPr>
            <a:normAutofit fontScale="62500" lnSpcReduction="20000"/>
          </a:bodyPr>
          <a:lstStyle/>
          <a:p>
            <a:r>
              <a:rPr lang="hr-HR" b="1" dirty="0"/>
              <a:t>Headings for specialty of laboratory medicine include </a:t>
            </a:r>
            <a:r>
              <a:rPr lang="en-GB" b="1" dirty="0"/>
              <a:t>two generic names</a:t>
            </a:r>
          </a:p>
          <a:p>
            <a:r>
              <a:rPr lang="en-GB" dirty="0"/>
              <a:t>-Biological chemistry</a:t>
            </a:r>
          </a:p>
          <a:p>
            <a:r>
              <a:rPr lang="en-GB" dirty="0"/>
              <a:t>-Clinical biology</a:t>
            </a:r>
            <a:endParaRPr lang="hr-HR" dirty="0"/>
          </a:p>
          <a:p>
            <a:pPr marL="0" indent="0">
              <a:buNone/>
            </a:pPr>
            <a:endParaRPr lang="hr-HR" dirty="0"/>
          </a:p>
          <a:p>
            <a:pPr marL="0" indent="0">
              <a:buNone/>
            </a:pPr>
            <a:r>
              <a:rPr lang="hr-HR" b="1" dirty="0"/>
              <a:t>National names for the specialty also reflect diversity in practice</a:t>
            </a:r>
          </a:p>
          <a:p>
            <a:pPr marL="0" indent="0">
              <a:buNone/>
            </a:pPr>
            <a:endParaRPr lang="hr-HR" dirty="0"/>
          </a:p>
          <a:p>
            <a:pPr marL="0" indent="0">
              <a:buNone/>
            </a:pPr>
            <a:r>
              <a:rPr lang="hr-HR" dirty="0"/>
              <a:t>In individual EU countries the specialty may include all or some topics in different scopes: </a:t>
            </a:r>
          </a:p>
          <a:p>
            <a:r>
              <a:rPr lang="hr-HR" dirty="0"/>
              <a:t>Clinical chemistry / medicial biochemistry / clinical pathology</a:t>
            </a:r>
          </a:p>
          <a:p>
            <a:r>
              <a:rPr lang="hr-HR" dirty="0"/>
              <a:t>Laboratory hematology</a:t>
            </a:r>
          </a:p>
          <a:p>
            <a:r>
              <a:rPr lang="hr-HR" dirty="0"/>
              <a:t>Medical Microbiology</a:t>
            </a:r>
          </a:p>
          <a:p>
            <a:r>
              <a:rPr lang="hr-HR" dirty="0"/>
              <a:t>Laboratory Imunology</a:t>
            </a:r>
          </a:p>
          <a:p>
            <a:r>
              <a:rPr lang="hr-HR" dirty="0"/>
              <a:t>Laboratory genetics and genomics</a:t>
            </a:r>
          </a:p>
          <a:p>
            <a:r>
              <a:rPr lang="hr-HR" dirty="0"/>
              <a:t>Medical transfusion</a:t>
            </a:r>
          </a:p>
          <a:p>
            <a:endParaRPr lang="hr-HR" dirty="0"/>
          </a:p>
        </p:txBody>
      </p:sp>
    </p:spTree>
    <p:extLst>
      <p:ext uri="{BB962C8B-B14F-4D97-AF65-F5344CB8AC3E}">
        <p14:creationId xmlns:p14="http://schemas.microsoft.com/office/powerpoint/2010/main" val="730705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DA644D-E531-E640-F4B4-3BC63D9F951D}"/>
              </a:ext>
            </a:extLst>
          </p:cNvPr>
          <p:cNvSpPr>
            <a:spLocks noGrp="1"/>
          </p:cNvSpPr>
          <p:nvPr>
            <p:ph type="title"/>
          </p:nvPr>
        </p:nvSpPr>
        <p:spPr>
          <a:xfrm>
            <a:off x="401637" y="365126"/>
            <a:ext cx="11086721" cy="763590"/>
          </a:xfrm>
        </p:spPr>
        <p:txBody>
          <a:bodyPr>
            <a:noAutofit/>
          </a:bodyPr>
          <a:lstStyle/>
          <a:p>
            <a:pPr algn="ctr"/>
            <a:r>
              <a:rPr lang="hr-HR" sz="3600" b="1" dirty="0">
                <a:solidFill>
                  <a:schemeClr val="accent5">
                    <a:lumMod val="75000"/>
                  </a:schemeClr>
                </a:solidFill>
              </a:rPr>
              <a:t>EU SETTING – </a:t>
            </a:r>
            <a:br>
              <a:rPr lang="hr-HR" sz="3600" b="1" dirty="0">
                <a:solidFill>
                  <a:schemeClr val="accent5">
                    <a:lumMod val="75000"/>
                  </a:schemeClr>
                </a:solidFill>
              </a:rPr>
            </a:br>
            <a:r>
              <a:rPr lang="hr-HR" sz="3600" b="1" dirty="0">
                <a:solidFill>
                  <a:schemeClr val="accent5">
                    <a:lumMod val="75000"/>
                  </a:schemeClr>
                </a:solidFill>
              </a:rPr>
              <a:t>DIVERSITY OF PRACTICE IN HEALTHCARE SERVICES</a:t>
            </a:r>
            <a:endParaRPr lang="en-GB" sz="3600" b="1" dirty="0">
              <a:solidFill>
                <a:schemeClr val="accent5">
                  <a:lumMod val="75000"/>
                </a:schemeClr>
              </a:solidFill>
            </a:endParaRPr>
          </a:p>
        </p:txBody>
      </p:sp>
      <p:pic>
        <p:nvPicPr>
          <p:cNvPr id="7" name="Content Placeholder 6">
            <a:extLst>
              <a:ext uri="{FF2B5EF4-FFF2-40B4-BE49-F238E27FC236}">
                <a16:creationId xmlns:a16="http://schemas.microsoft.com/office/drawing/2014/main" id="{253579C0-707E-5569-D6DE-617D232D7746}"/>
              </a:ext>
            </a:extLst>
          </p:cNvPr>
          <p:cNvPicPr>
            <a:picLocks noGrp="1" noChangeAspect="1"/>
          </p:cNvPicPr>
          <p:nvPr>
            <p:ph sz="half" idx="1"/>
          </p:nvPr>
        </p:nvPicPr>
        <p:blipFill rotWithShape="1">
          <a:blip r:embed="rId2"/>
          <a:srcRect l="68537" t="9504" r="11276" b="5248"/>
          <a:stretch/>
        </p:blipFill>
        <p:spPr>
          <a:xfrm>
            <a:off x="5886585" y="1316804"/>
            <a:ext cx="1667933" cy="3961987"/>
          </a:xfrm>
          <a:prstGeom prst="rect">
            <a:avLst/>
          </a:prstGeom>
          <a:ln w="25400">
            <a:solidFill>
              <a:schemeClr val="accent1"/>
            </a:solidFill>
          </a:ln>
        </p:spPr>
      </p:pic>
      <p:pic>
        <p:nvPicPr>
          <p:cNvPr id="8" name="Content Placeholder 7">
            <a:extLst>
              <a:ext uri="{FF2B5EF4-FFF2-40B4-BE49-F238E27FC236}">
                <a16:creationId xmlns:a16="http://schemas.microsoft.com/office/drawing/2014/main" id="{3794E204-0065-AAA7-6596-E02860FEE36B}"/>
              </a:ext>
            </a:extLst>
          </p:cNvPr>
          <p:cNvPicPr>
            <a:picLocks noGrp="1" noChangeAspect="1"/>
          </p:cNvPicPr>
          <p:nvPr>
            <p:ph sz="half" idx="2"/>
          </p:nvPr>
        </p:nvPicPr>
        <p:blipFill rotWithShape="1">
          <a:blip r:embed="rId3"/>
          <a:srcRect l="28165" t="16738" r="13511" b="48974"/>
          <a:stretch/>
        </p:blipFill>
        <p:spPr>
          <a:xfrm>
            <a:off x="519844" y="1316804"/>
            <a:ext cx="5181600" cy="1713499"/>
          </a:xfrm>
          <a:prstGeom prst="rect">
            <a:avLst/>
          </a:prstGeom>
          <a:ln w="25400">
            <a:solidFill>
              <a:schemeClr val="accent1"/>
            </a:solidFill>
          </a:ln>
        </p:spPr>
      </p:pic>
      <p:sp>
        <p:nvSpPr>
          <p:cNvPr id="9" name="Rectangle: Rounded Corners 8">
            <a:extLst>
              <a:ext uri="{FF2B5EF4-FFF2-40B4-BE49-F238E27FC236}">
                <a16:creationId xmlns:a16="http://schemas.microsoft.com/office/drawing/2014/main" id="{E4C56C25-E6CB-1E62-A69E-6C793E06A8D5}"/>
              </a:ext>
            </a:extLst>
          </p:cNvPr>
          <p:cNvSpPr/>
          <p:nvPr/>
        </p:nvSpPr>
        <p:spPr>
          <a:xfrm>
            <a:off x="3740215" y="1316804"/>
            <a:ext cx="1249964" cy="3240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3D0FDE96-DD61-6CCF-B96F-663BA958A845}"/>
              </a:ext>
            </a:extLst>
          </p:cNvPr>
          <p:cNvSpPr/>
          <p:nvPr/>
        </p:nvSpPr>
        <p:spPr>
          <a:xfrm>
            <a:off x="5886585" y="1316804"/>
            <a:ext cx="1321340" cy="3240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rotWithShape="1">
          <a:blip r:embed="rId4"/>
          <a:srcRect l="21957" t="20387" r="37851" b="48331"/>
          <a:stretch/>
        </p:blipFill>
        <p:spPr>
          <a:xfrm>
            <a:off x="7924801" y="1871427"/>
            <a:ext cx="3563558" cy="1560121"/>
          </a:xfrm>
          <a:prstGeom prst="rect">
            <a:avLst/>
          </a:prstGeom>
          <a:ln w="25400">
            <a:solidFill>
              <a:schemeClr val="accent1"/>
            </a:solidFill>
          </a:ln>
        </p:spPr>
      </p:pic>
      <p:sp>
        <p:nvSpPr>
          <p:cNvPr id="12" name="Rectangle: Rounded Corners 9">
            <a:extLst>
              <a:ext uri="{FF2B5EF4-FFF2-40B4-BE49-F238E27FC236}">
                <a16:creationId xmlns:a16="http://schemas.microsoft.com/office/drawing/2014/main" id="{3D0FDE96-DD61-6CCF-B96F-663BA958A845}"/>
              </a:ext>
            </a:extLst>
          </p:cNvPr>
          <p:cNvSpPr/>
          <p:nvPr/>
        </p:nvSpPr>
        <p:spPr>
          <a:xfrm>
            <a:off x="10032460" y="2195493"/>
            <a:ext cx="1321340" cy="32406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9">
            <a:extLst>
              <a:ext uri="{FF2B5EF4-FFF2-40B4-BE49-F238E27FC236}">
                <a16:creationId xmlns:a16="http://schemas.microsoft.com/office/drawing/2014/main" id="{3D0FDE96-DD61-6CCF-B96F-663BA958A845}"/>
              </a:ext>
            </a:extLst>
          </p:cNvPr>
          <p:cNvSpPr/>
          <p:nvPr/>
        </p:nvSpPr>
        <p:spPr>
          <a:xfrm>
            <a:off x="1443702" y="1316804"/>
            <a:ext cx="1585248" cy="32406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01638" y="3218392"/>
            <a:ext cx="5114664" cy="3139321"/>
          </a:xfrm>
          <a:prstGeom prst="rect">
            <a:avLst/>
          </a:prstGeom>
          <a:noFill/>
        </p:spPr>
        <p:txBody>
          <a:bodyPr wrap="square" rtlCol="0">
            <a:spAutoFit/>
          </a:bodyPr>
          <a:lstStyle/>
          <a:p>
            <a:r>
              <a:rPr lang="hr-HR" b="1" dirty="0"/>
              <a:t>Recognition of Professional Qualifications Directive EU 2005/36 Annex V</a:t>
            </a:r>
            <a:br>
              <a:rPr lang="hr-HR" sz="2000" b="1" dirty="0"/>
            </a:br>
            <a:endParaRPr lang="hr-HR" dirty="0"/>
          </a:p>
          <a:p>
            <a:r>
              <a:rPr lang="en-GB" b="1" dirty="0"/>
              <a:t>Laboratory Medicine</a:t>
            </a:r>
            <a:r>
              <a:rPr lang="hr-HR" b="1" dirty="0"/>
              <a:t> -</a:t>
            </a:r>
            <a:r>
              <a:rPr lang="en-GB" b="1" dirty="0"/>
              <a:t> two generic names</a:t>
            </a:r>
          </a:p>
          <a:p>
            <a:r>
              <a:rPr lang="en-GB" dirty="0"/>
              <a:t>-Biological chemistry</a:t>
            </a:r>
          </a:p>
          <a:p>
            <a:r>
              <a:rPr lang="en-GB" dirty="0"/>
              <a:t>-Clinical biology</a:t>
            </a:r>
            <a:endParaRPr lang="hr-HR" dirty="0"/>
          </a:p>
          <a:p>
            <a:endParaRPr lang="hr-HR" dirty="0"/>
          </a:p>
          <a:p>
            <a:r>
              <a:rPr lang="hr-HR" b="1" dirty="0"/>
              <a:t>Medical Specialties not in Annex V</a:t>
            </a:r>
          </a:p>
          <a:p>
            <a:r>
              <a:rPr lang="en-IE" dirty="0"/>
              <a:t>-</a:t>
            </a:r>
            <a:r>
              <a:rPr lang="hr-HR" dirty="0"/>
              <a:t>Transfusion Medicine</a:t>
            </a:r>
          </a:p>
          <a:p>
            <a:r>
              <a:rPr lang="en-IE" dirty="0"/>
              <a:t>-</a:t>
            </a:r>
            <a:r>
              <a:rPr lang="hr-HR" dirty="0"/>
              <a:t>Laboratory Immunology</a:t>
            </a:r>
          </a:p>
          <a:p>
            <a:endParaRPr lang="hr-HR" dirty="0"/>
          </a:p>
        </p:txBody>
      </p:sp>
    </p:spTree>
    <p:extLst>
      <p:ext uri="{BB962C8B-B14F-4D97-AF65-F5344CB8AC3E}">
        <p14:creationId xmlns:p14="http://schemas.microsoft.com/office/powerpoint/2010/main" val="3773141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hr-HR" dirty="0"/>
              <a:t>Discussion with colleagues from other specialties involved in laboratory investigations</a:t>
            </a:r>
          </a:p>
        </p:txBody>
      </p:sp>
      <p:sp>
        <p:nvSpPr>
          <p:cNvPr id="6" name="Content Placeholder 5"/>
          <p:cNvSpPr>
            <a:spLocks noGrp="1"/>
          </p:cNvSpPr>
          <p:nvPr>
            <p:ph sz="half" idx="1"/>
          </p:nvPr>
        </p:nvSpPr>
        <p:spPr>
          <a:xfrm>
            <a:off x="838200" y="2368550"/>
            <a:ext cx="5181600" cy="2955925"/>
          </a:xfrm>
        </p:spPr>
        <p:txBody>
          <a:bodyPr/>
          <a:lstStyle/>
          <a:p>
            <a:r>
              <a:rPr lang="hr-HR" dirty="0"/>
              <a:t>Anatomical Pathology</a:t>
            </a:r>
          </a:p>
          <a:p>
            <a:r>
              <a:rPr lang="hr-HR" dirty="0"/>
              <a:t>Medical Genetics</a:t>
            </a:r>
          </a:p>
          <a:p>
            <a:r>
              <a:rPr lang="hr-HR" dirty="0"/>
              <a:t>Medical Microbiology</a:t>
            </a:r>
          </a:p>
          <a:p>
            <a:r>
              <a:rPr lang="hr-HR" dirty="0"/>
              <a:t>….</a:t>
            </a:r>
          </a:p>
        </p:txBody>
      </p:sp>
      <p:sp>
        <p:nvSpPr>
          <p:cNvPr id="7" name="Content Placeholder 6"/>
          <p:cNvSpPr>
            <a:spLocks noGrp="1"/>
          </p:cNvSpPr>
          <p:nvPr>
            <p:ph sz="half" idx="2"/>
          </p:nvPr>
        </p:nvSpPr>
        <p:spPr>
          <a:xfrm>
            <a:off x="6238875" y="2092324"/>
            <a:ext cx="5181600" cy="4613275"/>
          </a:xfrm>
        </p:spPr>
        <p:txBody>
          <a:bodyPr/>
          <a:lstStyle/>
          <a:p>
            <a:r>
              <a:rPr lang="hr-HR" dirty="0"/>
              <a:t>Overlapping</a:t>
            </a:r>
          </a:p>
          <a:p>
            <a:r>
              <a:rPr lang="hr-HR" dirty="0"/>
              <a:t>Competencies</a:t>
            </a:r>
          </a:p>
          <a:p>
            <a:r>
              <a:rPr lang="hr-HR" dirty="0"/>
              <a:t>Techniques, methods</a:t>
            </a:r>
          </a:p>
          <a:p>
            <a:r>
              <a:rPr lang="hr-HR" dirty="0"/>
              <a:t>Results</a:t>
            </a:r>
          </a:p>
          <a:p>
            <a:r>
              <a:rPr lang="hr-HR" dirty="0"/>
              <a:t>Interpretation</a:t>
            </a:r>
          </a:p>
        </p:txBody>
      </p:sp>
    </p:spTree>
    <p:extLst>
      <p:ext uri="{BB962C8B-B14F-4D97-AF65-F5344CB8AC3E}">
        <p14:creationId xmlns:p14="http://schemas.microsoft.com/office/powerpoint/2010/main" val="319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000" dirty="0"/>
              <a:t>Section for Medical Microbiology, </a:t>
            </a:r>
            <a:br>
              <a:rPr lang="hr-HR" sz="4000" dirty="0"/>
            </a:br>
            <a:r>
              <a:rPr lang="hr-HR" sz="4000" dirty="0"/>
              <a:t>Truls Leegaard President</a:t>
            </a:r>
          </a:p>
        </p:txBody>
      </p:sp>
      <p:sp>
        <p:nvSpPr>
          <p:cNvPr id="3" name="Content Placeholder 2"/>
          <p:cNvSpPr>
            <a:spLocks noGrp="1"/>
          </p:cNvSpPr>
          <p:nvPr>
            <p:ph idx="1"/>
          </p:nvPr>
        </p:nvSpPr>
        <p:spPr/>
        <p:txBody>
          <a:bodyPr>
            <a:normAutofit fontScale="70000" lnSpcReduction="20000"/>
          </a:bodyPr>
          <a:lstStyle/>
          <a:p>
            <a:r>
              <a:rPr lang="en-GB" dirty="0"/>
              <a:t>Laboratory Medicine</a:t>
            </a:r>
            <a:endParaRPr lang="hr-HR" dirty="0"/>
          </a:p>
          <a:p>
            <a:r>
              <a:rPr lang="en-GB" dirty="0"/>
              <a:t>What should the ETR describe?</a:t>
            </a:r>
            <a:endParaRPr lang="hr-HR" dirty="0"/>
          </a:p>
          <a:p>
            <a:r>
              <a:rPr lang="en-GB" dirty="0"/>
              <a:t>Laboratory Medicine covers various disciplines that also exist as separate specialties in many European Countries. The ETR in Laboratory Medicine therefore describes what a candidate should know as a minimum, indicated by a minimum training time in each discipline. As Laboratory Medicine covers a variety of disciplines, which in some cases also exist as separate specialties, it is not expected that a candidate trained in Laboratory Medicine should know as much as one trained in one of the disciplines covered by Laboratory Medicine. </a:t>
            </a:r>
            <a:r>
              <a:rPr lang="en-GB" b="1" dirty="0">
                <a:solidFill>
                  <a:schemeClr val="accent5">
                    <a:lumMod val="75000"/>
                  </a:schemeClr>
                </a:solidFill>
              </a:rPr>
              <a:t>My advice is that therefore a curriculum in one of the disciplines cannot cover the same as the curricula in the separate specialties, but should be more general.</a:t>
            </a:r>
            <a:endParaRPr lang="hr-HR" b="1" dirty="0">
              <a:solidFill>
                <a:schemeClr val="accent5">
                  <a:lumMod val="75000"/>
                </a:schemeClr>
              </a:solidFill>
            </a:endParaRPr>
          </a:p>
          <a:p>
            <a:r>
              <a:rPr lang="en-GB" b="1" dirty="0">
                <a:solidFill>
                  <a:schemeClr val="accent5">
                    <a:lumMod val="75000"/>
                  </a:schemeClr>
                </a:solidFill>
              </a:rPr>
              <a:t>Of course subspecialisation is possible, and if a candidate wants to focus on one of the disciplines, further training in that discipline is needed, and the candidate should look to the separate specialty for further training</a:t>
            </a:r>
            <a:r>
              <a:rPr lang="en-GB" dirty="0"/>
              <a:t>, e.g. Medical Genetics or Medical/Clinical Microbiology. To give an example, training in Medical Microbiology requires a year of clinical infection training (can be in a department of Infectious Diseases, Paediatrics or Intensive Care – departments with lots of infections). Training in Laboratory Medicine can never cover such training, but such clinical training should be sought by candidates in Laboratory Medicine when wanting to subspecialise in Medical Microbiology after finalising training in Laboratory Medicine.</a:t>
            </a:r>
            <a:endParaRPr lang="hr-HR" dirty="0"/>
          </a:p>
          <a:p>
            <a:endParaRPr lang="hr-HR" dirty="0"/>
          </a:p>
        </p:txBody>
      </p:sp>
    </p:spTree>
    <p:extLst>
      <p:ext uri="{BB962C8B-B14F-4D97-AF65-F5344CB8AC3E}">
        <p14:creationId xmlns:p14="http://schemas.microsoft.com/office/powerpoint/2010/main" val="2471940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7751" y="485775"/>
            <a:ext cx="11483545" cy="709614"/>
          </a:xfrm>
        </p:spPr>
        <p:txBody>
          <a:bodyPr>
            <a:normAutofit fontScale="90000"/>
          </a:bodyPr>
          <a:lstStyle/>
          <a:p>
            <a:br>
              <a:rPr lang="hr-HR" sz="3600" dirty="0"/>
            </a:br>
            <a:r>
              <a:rPr lang="hr-HR" sz="3100" b="1" dirty="0"/>
              <a:t>Overlapping of knowledge and competencies -</a:t>
            </a:r>
            <a:br>
              <a:rPr lang="hr-HR" sz="3100" b="1" dirty="0"/>
            </a:br>
            <a:r>
              <a:rPr lang="hr-HR" sz="3100" b="1" dirty="0"/>
              <a:t>Guidelines for tests and investigations performed by several medical specialists</a:t>
            </a:r>
            <a:br>
              <a:rPr lang="hr-HR" dirty="0"/>
            </a:br>
            <a:endParaRPr lang="hr-HR" dirty="0"/>
          </a:p>
        </p:txBody>
      </p:sp>
      <p:sp>
        <p:nvSpPr>
          <p:cNvPr id="5" name="Content Placeholder 4"/>
          <p:cNvSpPr>
            <a:spLocks noGrp="1"/>
          </p:cNvSpPr>
          <p:nvPr>
            <p:ph idx="1"/>
          </p:nvPr>
        </p:nvSpPr>
        <p:spPr>
          <a:xfrm>
            <a:off x="533400" y="1293342"/>
            <a:ext cx="10820400" cy="5364634"/>
          </a:xfrm>
        </p:spPr>
        <p:txBody>
          <a:bodyPr>
            <a:normAutofit fontScale="47500" lnSpcReduction="20000"/>
          </a:bodyPr>
          <a:lstStyle/>
          <a:p>
            <a:pPr marL="0" indent="0">
              <a:buNone/>
            </a:pPr>
            <a:r>
              <a:rPr lang="hr-HR" dirty="0"/>
              <a:t>This statement was prepared by the Laboratory Diagnostics Interest Group  members to support diversity and overlapping in healthcare in EU states for laboratory tests and investigations. This refers primarily and mostly to the topic of molecular diagnostics as it can be practiced by several medical specialties and also reflects national traditions and customs in laboratory diagnostics. </a:t>
            </a:r>
          </a:p>
          <a:p>
            <a:pPr marL="0" indent="0">
              <a:buNone/>
            </a:pPr>
            <a:r>
              <a:rPr lang="hr-HR" dirty="0"/>
              <a:t>For example, a diagnostic test or method can be performed and results provided by a medical specialist in Laboratory Medicine (or equivalent of national term for this specialty), Anatomical Pathology, Medical Microbiology, Medical Genetics, Transfusion Medicine or Laboratory Immunology (the latter two are not specialties that are listed in the EU Directive 36/05). Similarily, another example is use of ultrasound in clinical investigations performed by several medical specialties, e.g. Radiology, Internal Medicine, Paediatrics, Nephrology, Nuclear Medicine, Obstetrics &amp; Gynecology and others.</a:t>
            </a:r>
          </a:p>
          <a:p>
            <a:pPr marL="0" indent="0">
              <a:buNone/>
            </a:pPr>
            <a:r>
              <a:rPr lang="hr-HR" dirty="0"/>
              <a:t>In line with the UEMS document on overlapping in healtcare, „</a:t>
            </a:r>
            <a:r>
              <a:rPr lang="en-GB" dirty="0"/>
              <a:t>Managing Overlapping Competency and Knowledge within UEMS European Training Requirements (ETRs)”</a:t>
            </a:r>
            <a:endParaRPr lang="hr-HR" dirty="0"/>
          </a:p>
          <a:p>
            <a:pPr marL="0" indent="0">
              <a:buNone/>
            </a:pPr>
            <a:r>
              <a:rPr lang="en-GB" u="sng" dirty="0">
                <a:hlinkClick r:id="rId2"/>
              </a:rPr>
              <a:t>Practical-Approach-to-Overlapping-Knowledge-or-competencies-in-ETRs (1).pdf</a:t>
            </a:r>
            <a:endParaRPr lang="hr-HR" dirty="0"/>
          </a:p>
          <a:p>
            <a:pPr marL="0" indent="0">
              <a:buNone/>
            </a:pPr>
            <a:r>
              <a:rPr lang="en-GB" dirty="0"/>
              <a:t>distinction should be identified between knowledge and competencies for the topics considered in overlapping of ETR documents. In the case of provision and practice of laboratory tests and investigations we have to acknowledge that up to date training of medical specialists covers the necessary knowledge and also the competencies. This is included in the respective ETRs. Overlapping in </a:t>
            </a:r>
            <a:r>
              <a:rPr lang="en-GB" dirty="0" err="1"/>
              <a:t>practisc</a:t>
            </a:r>
            <a:r>
              <a:rPr lang="en-GB" dirty="0"/>
              <a:t> of techniques and the provision of results on various specimens may vary between specialties and EU countries. It should be emphasized that depending on the medical specialty the investigation will provide a result and in some instances also the diagnosis. Interpretation of the investigation results also depends on the knowledge and competencies of the medical specialist, and also on national healthcare environment.</a:t>
            </a:r>
            <a:endParaRPr lang="hr-HR" dirty="0"/>
          </a:p>
          <a:p>
            <a:pPr marL="0" indent="0">
              <a:buNone/>
            </a:pPr>
            <a:r>
              <a:rPr lang="en-GB" dirty="0"/>
              <a:t>This statement is intended to recognise and support the issue of overlapping in laboratory diagnostics as a direct outcome (i.e. competency) of medical specialist training, which is also related to the national healthcare provided for the population. If the competencies of specialist training include laboratory investigations, overlapping should be supported as it provides healthcare services.</a:t>
            </a:r>
            <a:endParaRPr lang="hr-HR" dirty="0"/>
          </a:p>
          <a:p>
            <a:pPr marL="0" indent="0">
              <a:buNone/>
            </a:pPr>
            <a:r>
              <a:rPr lang="hr-HR" dirty="0"/>
              <a:t>Examples:</a:t>
            </a:r>
          </a:p>
          <a:p>
            <a:pPr marL="0" indent="0">
              <a:buNone/>
            </a:pPr>
            <a:r>
              <a:rPr lang="hr-HR" dirty="0"/>
              <a:t>-Tissue sample for molecular diagnostic tests – the result and interpretation will depend on the specialist, i.e. medical specialist in Anatomical Pathology provides also description of the tissue and diagnosis, and Laboratory Medicine specialist a result as a minimum required;</a:t>
            </a:r>
          </a:p>
          <a:p>
            <a:pPr marL="0" indent="0">
              <a:buNone/>
            </a:pPr>
            <a:r>
              <a:rPr lang="hr-HR" dirty="0"/>
              <a:t>Genetic testing interpretation may be provided by both Laboratory Medicine specialist and Medical Genetics specialist, the latter additionally providing comprehesive clinical and medical assessment and advice;</a:t>
            </a:r>
          </a:p>
          <a:p>
            <a:pPr marL="0" indent="0">
              <a:buNone/>
            </a:pPr>
            <a:r>
              <a:rPr lang="hr-HR" dirty="0"/>
              <a:t>Testing in Medicial Microbiology can be provided by specialist in Medical Microbiology or Laboratory Medicine with the appropriate competency;</a:t>
            </a:r>
          </a:p>
          <a:p>
            <a:pPr marL="0" indent="0">
              <a:buNone/>
            </a:pPr>
            <a:r>
              <a:rPr lang="en-GB" dirty="0"/>
              <a:t>“Overlap of knowledge and competencies is part of modern specialist practice.” With this in mind limiting a technique, method or result to a specialty would be counterproductive not only for reasons of modern medicine but also due to awareness of diversity in healthcare services in the EU countries.</a:t>
            </a:r>
            <a:endParaRPr lang="hr-HR" dirty="0"/>
          </a:p>
          <a:p>
            <a:pPr marL="0" indent="0">
              <a:buNone/>
            </a:pPr>
            <a:endParaRPr lang="hr-HR" dirty="0"/>
          </a:p>
        </p:txBody>
      </p:sp>
      <p:sp>
        <p:nvSpPr>
          <p:cNvPr id="3" name="Rounded Rectangle 2"/>
          <p:cNvSpPr/>
          <p:nvPr/>
        </p:nvSpPr>
        <p:spPr>
          <a:xfrm>
            <a:off x="533400" y="5966260"/>
            <a:ext cx="10820400" cy="457201"/>
          </a:xfrm>
          <a:prstGeom prst="roundRect">
            <a:avLst/>
          </a:prstGeom>
          <a:solidFill>
            <a:schemeClr val="accent1">
              <a:lumMod val="40000"/>
              <a:lumOff val="60000"/>
              <a:alpha val="3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ounded Rectangle 5"/>
          <p:cNvSpPr/>
          <p:nvPr/>
        </p:nvSpPr>
        <p:spPr>
          <a:xfrm>
            <a:off x="533400" y="1820562"/>
            <a:ext cx="10701867" cy="1098836"/>
          </a:xfrm>
          <a:prstGeom prst="roundRect">
            <a:avLst/>
          </a:prstGeom>
          <a:solidFill>
            <a:schemeClr val="accent1">
              <a:lumMod val="40000"/>
              <a:lumOff val="60000"/>
              <a:alpha val="3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65194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8067"/>
            <a:ext cx="10515600" cy="5558896"/>
          </a:xfrm>
        </p:spPr>
        <p:txBody>
          <a:bodyPr>
            <a:normAutofit lnSpcReduction="10000"/>
          </a:bodyPr>
          <a:lstStyle/>
          <a:p>
            <a:r>
              <a:rPr lang="hr-HR" dirty="0"/>
              <a:t>For example, a diagnostic test or method can be performed and results provided by a medical specialist in </a:t>
            </a:r>
          </a:p>
          <a:p>
            <a:pPr lvl="1"/>
            <a:r>
              <a:rPr lang="hr-HR" dirty="0"/>
              <a:t>Laboratory Medicine (or equivalent of national term for this specialty), </a:t>
            </a:r>
          </a:p>
          <a:p>
            <a:pPr lvl="1"/>
            <a:r>
              <a:rPr lang="hr-HR" dirty="0"/>
              <a:t>Anatomical Pathology, </a:t>
            </a:r>
          </a:p>
          <a:p>
            <a:pPr lvl="1"/>
            <a:r>
              <a:rPr lang="hr-HR" dirty="0"/>
              <a:t>Medical Microbiology, </a:t>
            </a:r>
          </a:p>
          <a:p>
            <a:pPr lvl="1"/>
            <a:r>
              <a:rPr lang="hr-HR" dirty="0"/>
              <a:t>Medical Genetics, </a:t>
            </a:r>
          </a:p>
          <a:p>
            <a:pPr lvl="1"/>
            <a:r>
              <a:rPr lang="hr-HR" dirty="0"/>
              <a:t>Transfusion Medicine or </a:t>
            </a:r>
          </a:p>
          <a:p>
            <a:pPr lvl="1"/>
            <a:r>
              <a:rPr lang="hr-HR" dirty="0"/>
              <a:t>Laboratory Immunology</a:t>
            </a:r>
          </a:p>
          <a:p>
            <a:pPr lvl="1"/>
            <a:endParaRPr lang="hr-HR" dirty="0"/>
          </a:p>
          <a:p>
            <a:r>
              <a:rPr lang="hr-HR" b="1" dirty="0">
                <a:solidFill>
                  <a:schemeClr val="accent5">
                    <a:lumMod val="75000"/>
                  </a:schemeClr>
                </a:solidFill>
              </a:rPr>
              <a:t>T</a:t>
            </a:r>
            <a:r>
              <a:rPr lang="en-GB" b="1" dirty="0">
                <a:solidFill>
                  <a:schemeClr val="accent5">
                    <a:lumMod val="75000"/>
                  </a:schemeClr>
                </a:solidFill>
              </a:rPr>
              <a:t>o recognise and support overlapping in laboratory diagnostics as a direct outcome (i.e. competency) of medical specialist training, which is also related to the national healthcare provided for the population. </a:t>
            </a:r>
            <a:r>
              <a:rPr lang="en-GB" dirty="0"/>
              <a:t>If the competencies of specialist training include laboratory investigations, overlapping should be supported as it provides healthcare services.</a:t>
            </a:r>
            <a:endParaRPr lang="hr-HR" dirty="0"/>
          </a:p>
          <a:p>
            <a:endParaRPr lang="hr-HR" dirty="0"/>
          </a:p>
        </p:txBody>
      </p:sp>
    </p:spTree>
    <p:extLst>
      <p:ext uri="{BB962C8B-B14F-4D97-AF65-F5344CB8AC3E}">
        <p14:creationId xmlns:p14="http://schemas.microsoft.com/office/powerpoint/2010/main" val="163079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3" y="48937"/>
            <a:ext cx="10515600" cy="862541"/>
          </a:xfrm>
        </p:spPr>
        <p:txBody>
          <a:bodyPr>
            <a:noAutofit/>
          </a:bodyPr>
          <a:lstStyle/>
          <a:p>
            <a:r>
              <a:rPr lang="en-GB" sz="2800" b="1" dirty="0"/>
              <a:t>Ute Moog, ETR Review Committee, Comments for submitted ETR</a:t>
            </a:r>
            <a:endParaRPr lang="hr-HR" sz="2800" b="1" dirty="0"/>
          </a:p>
        </p:txBody>
      </p:sp>
      <p:sp>
        <p:nvSpPr>
          <p:cNvPr id="3" name="Content Placeholder 2"/>
          <p:cNvSpPr>
            <a:spLocks noGrp="1"/>
          </p:cNvSpPr>
          <p:nvPr>
            <p:ph idx="1"/>
          </p:nvPr>
        </p:nvSpPr>
        <p:spPr>
          <a:xfrm>
            <a:off x="563033" y="971550"/>
            <a:ext cx="10515600" cy="4305300"/>
          </a:xfrm>
        </p:spPr>
        <p:txBody>
          <a:bodyPr>
            <a:normAutofit fontScale="55000" lnSpcReduction="20000"/>
          </a:bodyPr>
          <a:lstStyle/>
          <a:p>
            <a:pPr marL="0" indent="0">
              <a:buNone/>
            </a:pPr>
            <a:r>
              <a:rPr lang="en-GB" sz="2500" dirty="0"/>
              <a:t>Thank you very much for this draft update of the ETR for the Specialty of Laboratory Medicine. Overall it is very well written, offers valuable information about the desired European training requirements for the specialty and is well readable.</a:t>
            </a:r>
            <a:br>
              <a:rPr lang="en-GB" sz="2500" dirty="0"/>
            </a:br>
            <a:r>
              <a:rPr lang="en-GB" sz="2500" dirty="0"/>
              <a:t>It follows the recommended structure, including the current version of the preamble, and UEMS guidelines. The specialty has been well described.</a:t>
            </a:r>
            <a:br>
              <a:rPr lang="en-GB" sz="2500" dirty="0"/>
            </a:br>
            <a:r>
              <a:rPr lang="en-GB" sz="2500" dirty="0"/>
              <a:t>In the trainees section, general competencies are described according to the </a:t>
            </a:r>
            <a:r>
              <a:rPr lang="en-GB" sz="2500" dirty="0" err="1"/>
              <a:t>CanMeds</a:t>
            </a:r>
            <a:r>
              <a:rPr lang="en-GB" sz="2500" dirty="0"/>
              <a:t> framework (</a:t>
            </a:r>
            <a:r>
              <a:rPr lang="en-GB" sz="2500" dirty="0" err="1"/>
              <a:t>p11</a:t>
            </a:r>
            <a:r>
              <a:rPr lang="en-GB" sz="2500" dirty="0"/>
              <a:t>). It contains an extensive description of formative assessment tools (</a:t>
            </a:r>
            <a:r>
              <a:rPr lang="en-GB" sz="2500" dirty="0" err="1"/>
              <a:t>p12</a:t>
            </a:r>
            <a:r>
              <a:rPr lang="en-GB" sz="2500" dirty="0"/>
              <a:t>-14). A European exit exam has not been included but is said to be an aim for the future (this can perhaps be stated more explicitly). The duration of training of 5 years, one of which in clinical care, exceeds the requirement formulated by the European Directive, but is recommended comprehensibly.</a:t>
            </a:r>
            <a:br>
              <a:rPr lang="en-GB" sz="2500" dirty="0"/>
            </a:br>
            <a:r>
              <a:rPr lang="en-GB" sz="2500" dirty="0"/>
              <a:t>Requirements for trainers are briefly but sufficiently listed.</a:t>
            </a:r>
            <a:br>
              <a:rPr lang="en-GB" sz="2500" dirty="0"/>
            </a:br>
            <a:r>
              <a:rPr lang="en-GB" sz="2500" dirty="0"/>
              <a:t>Requirements for training centres are listed sufficiently. Next to general recommendations, the recommendation is given of at least 2 and max 5 trainees in an institution.</a:t>
            </a:r>
            <a:br>
              <a:rPr lang="en-GB" sz="2500" dirty="0"/>
            </a:br>
            <a:r>
              <a:rPr lang="en-GB" sz="2500" dirty="0"/>
              <a:t>This draft ETR comprises general requirements or recommendations at several places (e.g. logbook/portfolio to be </a:t>
            </a:r>
            <a:r>
              <a:rPr lang="en-GB" sz="2500" dirty="0" err="1"/>
              <a:t>etablished</a:t>
            </a:r>
            <a:r>
              <a:rPr lang="en-GB" sz="2500" dirty="0"/>
              <a:t> by national authorities but the general content is listed (</a:t>
            </a:r>
            <a:r>
              <a:rPr lang="en-GB" sz="2500" dirty="0" err="1"/>
              <a:t>p12</a:t>
            </a:r>
            <a:r>
              <a:rPr lang="en-GB" sz="2500" dirty="0"/>
              <a:t>); e.g. requirements for training centres (</a:t>
            </a:r>
            <a:r>
              <a:rPr lang="en-GB" sz="2500" dirty="0" err="1"/>
              <a:t>p16</a:t>
            </a:r>
            <a:r>
              <a:rPr lang="en-GB" sz="2500" dirty="0"/>
              <a:t>)), but this is probably due to the wide spectrum of the specialty and the heterogeneous situation throughout Europe.</a:t>
            </a:r>
            <a:br>
              <a:rPr lang="en-GB" sz="2500" dirty="0"/>
            </a:br>
            <a:r>
              <a:rPr lang="en-GB" sz="2500" dirty="0"/>
              <a:t>The ETR review committee recommends to take the following points into consideration:</a:t>
            </a:r>
            <a:br>
              <a:rPr lang="en-GB" sz="2500" dirty="0"/>
            </a:br>
            <a:r>
              <a:rPr lang="en-GB" sz="2500" dirty="0"/>
              <a:t>• To add a version/year to the title</a:t>
            </a:r>
            <a:br>
              <a:rPr lang="en-GB" sz="2500" dirty="0"/>
            </a:br>
            <a:r>
              <a:rPr lang="en-GB" sz="2500" dirty="0"/>
              <a:t>• The ETR would profit from the addition of information on the revision process (what was in the focus of the revision process, how was it done etc.), in particular for colleagues who are familiar with the previous version.</a:t>
            </a:r>
            <a:br>
              <a:rPr lang="en-GB" sz="2500" dirty="0"/>
            </a:br>
            <a:r>
              <a:rPr lang="en-GB" sz="2500" dirty="0"/>
              <a:t>• Most of the text entitled ‚Theoretical knowledge‘ (</a:t>
            </a:r>
            <a:r>
              <a:rPr lang="en-GB" sz="2500" dirty="0" err="1"/>
              <a:t>p9</a:t>
            </a:r>
            <a:r>
              <a:rPr lang="en-GB" sz="2500" dirty="0"/>
              <a:t>) can probably be moved </a:t>
            </a:r>
            <a:r>
              <a:rPr lang="en-GB" sz="2500" dirty="0" err="1"/>
              <a:t>to‘Content</a:t>
            </a:r>
            <a:r>
              <a:rPr lang="en-GB" sz="2500" dirty="0"/>
              <a:t> of training and learning outcomes‘ (</a:t>
            </a:r>
            <a:r>
              <a:rPr lang="en-GB" sz="2500" dirty="0" err="1"/>
              <a:t>p8</a:t>
            </a:r>
            <a:r>
              <a:rPr lang="en-GB" sz="2500" dirty="0"/>
              <a:t>).</a:t>
            </a:r>
            <a:br>
              <a:rPr lang="en-GB" sz="2500" dirty="0"/>
            </a:br>
            <a:r>
              <a:rPr lang="en-GB" sz="2500" dirty="0"/>
              <a:t>• Would it be reasonable to add a </a:t>
            </a:r>
            <a:r>
              <a:rPr lang="en-GB" sz="2500" dirty="0" err="1"/>
              <a:t>trainer:trainee</a:t>
            </a:r>
            <a:r>
              <a:rPr lang="en-GB" sz="2500" dirty="0"/>
              <a:t> ratio?</a:t>
            </a:r>
            <a:br>
              <a:rPr lang="en-GB" sz="2500" dirty="0"/>
            </a:br>
            <a:r>
              <a:rPr lang="en-GB" sz="2500" dirty="0"/>
              <a:t>• Last but not least: 7 EPAs are said to be included (</a:t>
            </a:r>
            <a:r>
              <a:rPr lang="en-GB" sz="2500" dirty="0" err="1"/>
              <a:t>p11</a:t>
            </a:r>
            <a:r>
              <a:rPr lang="en-GB" sz="2500" dirty="0"/>
              <a:t>). However, these are not EPAs but chapters of the syllabus. Adding to the 4 usual levels of competence (</a:t>
            </a:r>
            <a:r>
              <a:rPr lang="en-GB" sz="2500" dirty="0" err="1"/>
              <a:t>p10</a:t>
            </a:r>
            <a:r>
              <a:rPr lang="en-GB" sz="2500" dirty="0"/>
              <a:t>), </a:t>
            </a:r>
            <a:r>
              <a:rPr lang="en-GB" sz="2500" dirty="0" err="1"/>
              <a:t>Entrustable</a:t>
            </a:r>
            <a:r>
              <a:rPr lang="en-GB" sz="2500" dirty="0"/>
              <a:t> Professional Activities (EPAs) form a higher level of competence, and at the same time go beyond as they connect the competency framework to the workplace. </a:t>
            </a:r>
            <a:r>
              <a:rPr lang="en-GB" sz="2500" b="1" dirty="0">
                <a:solidFill>
                  <a:schemeClr val="accent5">
                    <a:lumMod val="75000"/>
                  </a:schemeClr>
                </a:solidFill>
              </a:rPr>
              <a:t>EPAs are defined units of professional work </a:t>
            </a:r>
            <a:r>
              <a:rPr lang="en-GB" sz="2500" dirty="0"/>
              <a:t>that can be entrusted to a trainee once he/she has demonstrated sufficient competence to perform the activity independently, without assistance or need for advice. They are </a:t>
            </a:r>
            <a:r>
              <a:rPr lang="en-GB" sz="2500" b="1" dirty="0">
                <a:solidFill>
                  <a:schemeClr val="accent5">
                    <a:lumMod val="75000"/>
                  </a:schemeClr>
                </a:solidFill>
              </a:rPr>
              <a:t>not expected to cover the whole breadth of the specialty. EPAs combine multiple competencies for a specific unit of practice, and are observable and measurable in their process and outcome. </a:t>
            </a:r>
            <a:r>
              <a:rPr lang="en-GB" sz="2500" dirty="0"/>
              <a:t>– The UEMS highly recommends the introduction of EPAs into an ETR. For the time being, we suggest to add a short outlook to this draft ETR that states the requirement of EPAs to be developed for the future and other future aims.</a:t>
            </a:r>
            <a:endParaRPr lang="hr-HR" dirty="0"/>
          </a:p>
        </p:txBody>
      </p:sp>
      <p:sp>
        <p:nvSpPr>
          <p:cNvPr id="4" name="TextBox 3"/>
          <p:cNvSpPr txBox="1"/>
          <p:nvPr/>
        </p:nvSpPr>
        <p:spPr>
          <a:xfrm>
            <a:off x="771525" y="5344205"/>
            <a:ext cx="10668000" cy="830997"/>
          </a:xfrm>
          <a:prstGeom prst="rect">
            <a:avLst/>
          </a:prstGeom>
          <a:noFill/>
        </p:spPr>
        <p:txBody>
          <a:bodyPr wrap="square" rtlCol="0">
            <a:spAutoFit/>
          </a:bodyPr>
          <a:lstStyle/>
          <a:p>
            <a:r>
              <a:rPr lang="hr-HR" sz="2400" b="1" dirty="0">
                <a:solidFill>
                  <a:schemeClr val="accent5">
                    <a:lumMod val="75000"/>
                  </a:schemeClr>
                </a:solidFill>
              </a:rPr>
              <a:t>EPAs </a:t>
            </a:r>
            <a:r>
              <a:rPr lang="en-GB" sz="2400" b="1" dirty="0">
                <a:solidFill>
                  <a:schemeClr val="accent5">
                    <a:lumMod val="75000"/>
                  </a:schemeClr>
                </a:solidFill>
              </a:rPr>
              <a:t>not expected to cover the whole breadth of the specialty. </a:t>
            </a:r>
            <a:endParaRPr lang="hr-HR" sz="2400" b="1" dirty="0">
              <a:solidFill>
                <a:schemeClr val="accent5">
                  <a:lumMod val="75000"/>
                </a:schemeClr>
              </a:solidFill>
            </a:endParaRPr>
          </a:p>
          <a:p>
            <a:r>
              <a:rPr lang="en-GB" sz="2400" b="1" dirty="0">
                <a:solidFill>
                  <a:schemeClr val="accent5">
                    <a:lumMod val="75000"/>
                  </a:schemeClr>
                </a:solidFill>
              </a:rPr>
              <a:t>EPAs combine multiple competencies for a specific unit of practice</a:t>
            </a:r>
            <a:r>
              <a:rPr lang="hr-HR" sz="2400" b="1" dirty="0">
                <a:solidFill>
                  <a:schemeClr val="accent5">
                    <a:lumMod val="75000"/>
                  </a:schemeClr>
                </a:solidFill>
              </a:rPr>
              <a:t>…</a:t>
            </a:r>
            <a:endParaRPr lang="hr-HR" dirty="0"/>
          </a:p>
        </p:txBody>
      </p:sp>
    </p:spTree>
    <p:extLst>
      <p:ext uri="{BB962C8B-B14F-4D97-AF65-F5344CB8AC3E}">
        <p14:creationId xmlns:p14="http://schemas.microsoft.com/office/powerpoint/2010/main" val="2547938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4900BABD61B4BAC2F245EDF4ED39E" ma:contentTypeVersion="12" ma:contentTypeDescription="Crée un document." ma:contentTypeScope="" ma:versionID="4966109fe0896e52cf96412e6b71e88b">
  <xsd:schema xmlns:xsd="http://www.w3.org/2001/XMLSchema" xmlns:xs="http://www.w3.org/2001/XMLSchema" xmlns:p="http://schemas.microsoft.com/office/2006/metadata/properties" xmlns:ns2="83bd27bf-f23a-4764-ba48-893866d47e01" xmlns:ns3="cd7455a3-4a59-4a73-9e70-409757b3c8a1" targetNamespace="http://schemas.microsoft.com/office/2006/metadata/properties" ma:root="true" ma:fieldsID="7f227f0845759f58ca2e23e7beba02e0" ns2:_="" ns3:_="">
    <xsd:import namespace="83bd27bf-f23a-4764-ba48-893866d47e01"/>
    <xsd:import namespace="cd7455a3-4a59-4a73-9e70-409757b3c8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d27bf-f23a-4764-ba48-893866d47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6de6d2fa-23a7-45f3-a64a-563df53bb5f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7455a3-4a59-4a73-9e70-409757b3c8a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e12d60-d5a8-41ec-bed3-3136d3e9e081}" ma:internalName="TaxCatchAll" ma:showField="CatchAllData" ma:web="cd7455a3-4a59-4a73-9e70-409757b3c8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bd27bf-f23a-4764-ba48-893866d47e01">
      <Terms xmlns="http://schemas.microsoft.com/office/infopath/2007/PartnerControls"/>
    </lcf76f155ced4ddcb4097134ff3c332f>
    <TaxCatchAll xmlns="cd7455a3-4a59-4a73-9e70-409757b3c8a1" xsi:nil="true"/>
  </documentManagement>
</p:properties>
</file>

<file path=customXml/itemProps1.xml><?xml version="1.0" encoding="utf-8"?>
<ds:datastoreItem xmlns:ds="http://schemas.openxmlformats.org/officeDocument/2006/customXml" ds:itemID="{13769218-7820-4D29-A35B-341FEE7303D8}"/>
</file>

<file path=customXml/itemProps2.xml><?xml version="1.0" encoding="utf-8"?>
<ds:datastoreItem xmlns:ds="http://schemas.openxmlformats.org/officeDocument/2006/customXml" ds:itemID="{A8259EFF-BEE6-40EB-8602-F9849F933FF6}"/>
</file>

<file path=customXml/itemProps3.xml><?xml version="1.0" encoding="utf-8"?>
<ds:datastoreItem xmlns:ds="http://schemas.openxmlformats.org/officeDocument/2006/customXml" ds:itemID="{D8AAC0A2-C546-403B-82CB-433B061EF06A}"/>
</file>

<file path=docProps/app.xml><?xml version="1.0" encoding="utf-8"?>
<Properties xmlns="http://schemas.openxmlformats.org/officeDocument/2006/extended-properties" xmlns:vt="http://schemas.openxmlformats.org/officeDocument/2006/docPropsVTypes">
  <TotalTime>287</TotalTime>
  <Words>3242</Words>
  <Application>Microsoft Office PowerPoint</Application>
  <PresentationFormat>Widescreen</PresentationFormat>
  <Paragraphs>126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UEMS SECTION OF LABORATORY MEDICINE / MEDICAL BIOPATHOLOGY </vt:lpstr>
      <vt:lpstr>Main Points</vt:lpstr>
      <vt:lpstr>Recognition of Professional Qualifications Directive EU 2005/36 Annex V </vt:lpstr>
      <vt:lpstr>EU SETTING –  DIVERSITY OF PRACTICE IN HEALTHCARE SERVICES</vt:lpstr>
      <vt:lpstr>Discussion with colleagues from other specialties involved in laboratory investigations</vt:lpstr>
      <vt:lpstr>Section for Medical Microbiology,  Truls Leegaard President</vt:lpstr>
      <vt:lpstr> Overlapping of knowledge and competencies - Guidelines for tests and investigations performed by several medical specialists </vt:lpstr>
      <vt:lpstr>PowerPoint Presentation</vt:lpstr>
      <vt:lpstr>Ute Moog, ETR Review Committee, Comments for submitted ETR</vt:lpstr>
      <vt:lpstr>Specialty of Laboratory Medicine and its Aims</vt:lpstr>
      <vt:lpstr> Competencies of a specialist in Laboratory Medicine according to CanMeds Framework </vt:lpstr>
      <vt:lpstr>Syllabus</vt:lpstr>
      <vt:lpstr>Chapter 2 - Laboratory Clinical Chemistry / Medical Biochemistry / Chemical Pathology </vt:lpstr>
      <vt:lpstr>Topics in Chapter: </vt:lpstr>
      <vt:lpstr>Entrustable Professional Activity to be achieved during training in laboratory medicine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ETR LABORATORY MEDICINE / MEDICAL BIOPATHOLOGY UPDATE 2025</dc:title>
  <dc:creator>Denis Polančec</dc:creator>
  <cp:lastModifiedBy>Vesna Kušec</cp:lastModifiedBy>
  <cp:revision>31</cp:revision>
  <dcterms:created xsi:type="dcterms:W3CDTF">2025-04-10T10:13:05Z</dcterms:created>
  <dcterms:modified xsi:type="dcterms:W3CDTF">2025-04-26T06:30:54Z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0x0101004194900BABD61B4BAC2F245EDF4ED39E</vt:lpwstr>
  </property>
</Properties>
</file>