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1"/>
  </p:notesMasterIdLst>
  <p:sldIdLst>
    <p:sldId id="2146848238" r:id="rId2"/>
    <p:sldId id="2147471123" r:id="rId3"/>
    <p:sldId id="2146848651" r:id="rId4"/>
    <p:sldId id="2147471121" r:id="rId5"/>
    <p:sldId id="2147471059" r:id="rId6"/>
    <p:sldId id="281" r:id="rId7"/>
    <p:sldId id="2147471126" r:id="rId8"/>
    <p:sldId id="2147471125" r:id="rId9"/>
    <p:sldId id="22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180C"/>
    <a:srgbClr val="DB1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99" autoAdjust="0"/>
    <p:restoredTop sz="94660"/>
  </p:normalViewPr>
  <p:slideViewPr>
    <p:cSldViewPr snapToGrid="0">
      <p:cViewPr>
        <p:scale>
          <a:sx n="152" d="100"/>
          <a:sy n="152" d="100"/>
        </p:scale>
        <p:origin x="-1744" y="-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0AE71-78DF-48FB-B166-ABBBCFB1AA3F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2C635-BCAD-4987-B650-316B18B29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19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F1D61-D752-E2CA-9FAC-E8DADE17C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3DAAF58-EE7A-694F-4E6F-832BEE5B0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277A5DD-68EC-4225-8EE2-472D08A0E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9E6143-6ECE-D7B5-21BF-7D1D3C021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DFAFE-DE46-448B-ABCE-10E0E4A4F7A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81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DFAFE-DE46-448B-ABCE-10E0E4A4F7A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06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BD17E-9E4D-01AD-2275-A750F9166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38F8548-8FB7-3870-FA30-68637BC00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7BCE636-A392-D9FB-8093-85CB0E866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1AF181-FDB2-32A0-FD86-08761E10ED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DFAFE-DE46-448B-ABCE-10E0E4A4F7A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16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Last update 15.1.2024</a:t>
            </a:r>
          </a:p>
          <a:p>
            <a:endParaRPr lang="cs-CZ" dirty="0"/>
          </a:p>
          <a:p>
            <a:r>
              <a:rPr lang="cs-CZ" sz="1400" b="1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Newly</a:t>
            </a:r>
            <a:r>
              <a:rPr lang="cs-CZ" sz="14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cs-CZ" sz="1400" b="1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accredited</a:t>
            </a:r>
            <a:r>
              <a:rPr lang="cs-CZ" sz="14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- </a:t>
            </a:r>
            <a:r>
              <a:rPr lang="en-GB" sz="1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Memorial Sloan Kettering Cancer Centre</a:t>
            </a:r>
            <a:r>
              <a:rPr lang="en-GB" sz="14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, NYC, USA - accredited in training in 2023</a:t>
            </a:r>
            <a:endParaRPr lang="en-GB" sz="14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cs-CZ" i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DFAFE-DE46-448B-ABCE-10E0E4A4F7A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6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206E6-C25F-9482-A322-D509095A9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65A872F-5913-14F0-C58C-CC5A333A6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06F91F9-A268-E5BB-9A37-F66A926C1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F9DCAD-6B38-9FAF-D8BE-DD2C2AB0B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DFAFE-DE46-448B-ABCE-10E0E4A4F7A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64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FEC20-CEE2-EC27-B438-431615AE9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DD26B89-9342-ABC5-19BC-93A08A1D3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36AD9BA-63C5-62B0-D328-C6480966E1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F079E0-F17B-E7AE-6C6D-4EE4904B5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DFAFE-DE46-448B-ABCE-10E0E4A4F7A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66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FA4852EA-D57D-492D-955F-6CB001FC0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674E-16A8-EB4C-8FFD-274426B9B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3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A8E2616-0B27-47AE-8B91-DD7F8016C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7"/>
            <a:ext cx="12192000" cy="6850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1" y="0"/>
            <a:ext cx="9563100" cy="1105434"/>
          </a:xfrm>
        </p:spPr>
        <p:txBody>
          <a:bodyPr anchor="ctr">
            <a:normAutofit/>
          </a:bodyPr>
          <a:lstStyle>
            <a:lvl1pPr algn="l">
              <a:defRPr sz="2700">
                <a:solidFill>
                  <a:srgbClr val="C64236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7112"/>
            <a:ext cx="10160000" cy="442805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C3C3B"/>
                </a:solidFill>
              </a:defRPr>
            </a:lvl1pPr>
            <a:lvl2pPr>
              <a:defRPr sz="2400">
                <a:solidFill>
                  <a:srgbClr val="3C3C3B"/>
                </a:solidFill>
              </a:defRPr>
            </a:lvl2pPr>
            <a:lvl3pPr>
              <a:defRPr sz="2400">
                <a:solidFill>
                  <a:srgbClr val="3C3C3B"/>
                </a:solidFill>
              </a:defRPr>
            </a:lvl3pPr>
            <a:lvl4pPr>
              <a:defRPr sz="2400">
                <a:solidFill>
                  <a:srgbClr val="3C3C3B"/>
                </a:solidFill>
              </a:defRPr>
            </a:lvl4pPr>
            <a:lvl5pPr>
              <a:defRPr sz="2400">
                <a:solidFill>
                  <a:srgbClr val="3C3C3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0801" y="6476389"/>
            <a:ext cx="629329" cy="42923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1897674E-16A8-EB4C-8FFD-274426B9B8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8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4F905-4E6D-4BAB-837A-FA602D3F14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99" y="332827"/>
            <a:ext cx="10972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1002A"/>
                </a:solidFill>
              </a:defRPr>
            </a:lvl1pPr>
          </a:lstStyle>
          <a:p>
            <a:r>
              <a:rPr lang="en-US" dirty="0"/>
              <a:t>Click here and edit your own profile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1F4FBE6-87BE-4D42-87F8-FB59FD80FFA2}"/>
              </a:ext>
            </a:extLst>
          </p:cNvPr>
          <p:cNvSpPr txBox="1"/>
          <p:nvPr userDrawn="1"/>
        </p:nvSpPr>
        <p:spPr>
          <a:xfrm>
            <a:off x="543099" y="1695796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Content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…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5A02A9C-0D2A-724E-DE86-2A4E19EF3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44" y="5902423"/>
            <a:ext cx="2663133" cy="492517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0ABCEB5-E8C9-985B-0405-09CACA19C7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44" y="5902423"/>
            <a:ext cx="2802283" cy="5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674E-16A8-EB4C-8FFD-274426B9B8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8C6180D-A62C-434D-A8CB-DC9B50F820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7"/>
            <a:ext cx="12192000" cy="685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3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2D9AF4-B795-AE9A-D1E8-253CC84EB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62"/>
          <a:stretch/>
        </p:blipFill>
        <p:spPr>
          <a:xfrm>
            <a:off x="0" y="-512157"/>
            <a:ext cx="12192000" cy="6954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14F6D4-7DC0-24F4-2814-B4EFD49E456A}"/>
              </a:ext>
            </a:extLst>
          </p:cNvPr>
          <p:cNvSpPr txBox="1"/>
          <p:nvPr/>
        </p:nvSpPr>
        <p:spPr>
          <a:xfrm>
            <a:off x="373990" y="-145185"/>
            <a:ext cx="118180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FFFF"/>
                </a:solidFill>
                <a:latin typeface="FrutigerCE-Light"/>
              </a:rPr>
              <a:t>NEW ESGO CURRICULUM:</a:t>
            </a:r>
          </a:p>
          <a:p>
            <a:r>
              <a:rPr lang="en-GB" sz="6000" dirty="0">
                <a:solidFill>
                  <a:srgbClr val="FFFFFF"/>
                </a:solidFill>
                <a:latin typeface="FrutigerCE-Light"/>
              </a:rPr>
              <a:t>		</a:t>
            </a:r>
            <a:r>
              <a:rPr lang="en-GB" sz="4800" b="1" dirty="0">
                <a:solidFill>
                  <a:srgbClr val="FFFFFF"/>
                </a:solidFill>
                <a:latin typeface="FrutigerCE-Light"/>
              </a:rPr>
              <a:t>Training Requirements </a:t>
            </a:r>
          </a:p>
          <a:p>
            <a:r>
              <a:rPr lang="en-GB" sz="4800" b="1" dirty="0">
                <a:solidFill>
                  <a:srgbClr val="FFFFFF"/>
                </a:solidFill>
                <a:latin typeface="FrutigerCE-Light"/>
              </a:rPr>
              <a:t>		for the subspecialty of</a:t>
            </a:r>
          </a:p>
          <a:p>
            <a:r>
              <a:rPr lang="en-GB" sz="4800" b="1" dirty="0">
                <a:solidFill>
                  <a:srgbClr val="FFFFFF"/>
                </a:solidFill>
                <a:latin typeface="FrutigerCE-Light"/>
              </a:rPr>
              <a:t>		Gynaecological Oncology</a:t>
            </a:r>
            <a:endParaRPr lang="en-GB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04E13-FAEB-1D13-E68E-873DE65DC679}"/>
              </a:ext>
            </a:extLst>
          </p:cNvPr>
          <p:cNvSpPr txBox="1"/>
          <p:nvPr/>
        </p:nvSpPr>
        <p:spPr>
          <a:xfrm>
            <a:off x="373990" y="5922399"/>
            <a:ext cx="10515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FFFFFF"/>
                </a:solidFill>
                <a:latin typeface="FrutigerCE-Bold"/>
              </a:rPr>
              <a:t>ESGO Training &amp; Education Committee</a:t>
            </a:r>
            <a:endParaRPr lang="en-GB" sz="2000" b="1" i="0" u="none" strike="noStrike" baseline="0" dirty="0">
              <a:solidFill>
                <a:srgbClr val="FFFFFF"/>
              </a:solidFill>
              <a:latin typeface="FrutigerCE-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5CB4C-03F2-D171-BBF8-D0A7DACBE1E9}"/>
              </a:ext>
            </a:extLst>
          </p:cNvPr>
          <p:cNvSpPr txBox="1"/>
          <p:nvPr/>
        </p:nvSpPr>
        <p:spPr>
          <a:xfrm>
            <a:off x="373990" y="4175512"/>
            <a:ext cx="50993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4400" dirty="0">
                <a:solidFill>
                  <a:schemeClr val="bg1"/>
                </a:solidFill>
              </a:rPr>
              <a:t>UEMS advisory board</a:t>
            </a:r>
          </a:p>
          <a:p>
            <a:r>
              <a:rPr lang="en-NL" sz="4400" dirty="0">
                <a:solidFill>
                  <a:schemeClr val="bg1"/>
                </a:solidFill>
              </a:rPr>
              <a:t>April 25th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31EEC-8A1A-CAE1-95FA-7A4D7EE6B688}"/>
              </a:ext>
            </a:extLst>
          </p:cNvPr>
          <p:cNvSpPr txBox="1"/>
          <p:nvPr/>
        </p:nvSpPr>
        <p:spPr>
          <a:xfrm>
            <a:off x="6393610" y="4343585"/>
            <a:ext cx="54018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dirty="0">
                <a:solidFill>
                  <a:schemeClr val="bg1"/>
                </a:solidFill>
              </a:rPr>
              <a:t>Presentor:	René Verheijen,</a:t>
            </a:r>
          </a:p>
          <a:p>
            <a:r>
              <a:rPr lang="en-NL" sz="2800" dirty="0">
                <a:solidFill>
                  <a:schemeClr val="bg1"/>
                </a:solidFill>
              </a:rPr>
              <a:t>		</a:t>
            </a:r>
            <a:r>
              <a:rPr lang="en-NL" sz="2000" dirty="0">
                <a:solidFill>
                  <a:schemeClr val="bg1"/>
                </a:solidFill>
              </a:rPr>
              <a:t>co-chair ESGO</a:t>
            </a:r>
          </a:p>
          <a:p>
            <a:r>
              <a:rPr lang="en-NL" sz="2000" dirty="0">
                <a:solidFill>
                  <a:schemeClr val="bg1"/>
                </a:solidFill>
              </a:rPr>
              <a:t>		Training &amp; Education Committee</a:t>
            </a:r>
          </a:p>
        </p:txBody>
      </p:sp>
    </p:spTree>
    <p:extLst>
      <p:ext uri="{BB962C8B-B14F-4D97-AF65-F5344CB8AC3E}">
        <p14:creationId xmlns:p14="http://schemas.microsoft.com/office/powerpoint/2010/main" val="8264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E1ECC-0832-9D56-250C-4D7270497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B1966CCC-59C3-79AC-EBD6-EB475C44945F}"/>
              </a:ext>
            </a:extLst>
          </p:cNvPr>
          <p:cNvSpPr txBox="1">
            <a:spLocks/>
          </p:cNvSpPr>
          <p:nvPr/>
        </p:nvSpPr>
        <p:spPr>
          <a:xfrm>
            <a:off x="295930" y="1360066"/>
            <a:ext cx="2932933" cy="659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C64236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Frutiger CE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Frutiger CE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7802686-D934-ADD5-8687-5CD1B033E341}"/>
              </a:ext>
            </a:extLst>
          </p:cNvPr>
          <p:cNvSpPr txBox="1"/>
          <p:nvPr/>
        </p:nvSpPr>
        <p:spPr>
          <a:xfrm>
            <a:off x="16123045" y="-820726"/>
            <a:ext cx="577445" cy="23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7F2DF7-A14F-9CE1-15B7-5914C9C3FEF9}"/>
              </a:ext>
            </a:extLst>
          </p:cNvPr>
          <p:cNvSpPr txBox="1">
            <a:spLocks/>
          </p:cNvSpPr>
          <p:nvPr/>
        </p:nvSpPr>
        <p:spPr>
          <a:xfrm>
            <a:off x="0" y="271317"/>
            <a:ext cx="10360625" cy="659637"/>
          </a:xfrm>
          <a:prstGeom prst="rect">
            <a:avLst/>
          </a:prstGeom>
          <a:solidFill>
            <a:srgbClr val="C1002A"/>
          </a:solidFill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cs-CZ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prstClr val="white"/>
                </a:solidFill>
              </a:rPr>
              <a:t>  1st ESGO Curriculum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BC7B77-FDEE-ADA7-6AB7-40E2611CF101}"/>
              </a:ext>
            </a:extLst>
          </p:cNvPr>
          <p:cNvSpPr txBox="1"/>
          <p:nvPr/>
        </p:nvSpPr>
        <p:spPr>
          <a:xfrm>
            <a:off x="-683039" y="1360066"/>
            <a:ext cx="117375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en-NL" sz="2800" dirty="0"/>
              <a:t>2010	1st ESGO Curriculum:	authority based guide + on-paper logbook</a:t>
            </a:r>
          </a:p>
          <a:p>
            <a:pPr marL="971550" lvl="1" indent="-514350">
              <a:buAutoNum type="arabicPlain" startAt="2010"/>
            </a:pPr>
            <a:endParaRPr lang="en-NL" sz="2800" dirty="0"/>
          </a:p>
          <a:p>
            <a:pPr lvl="1"/>
            <a:r>
              <a:rPr lang="en-NL" sz="2800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005F9-0AB7-32F7-37C0-7F8DF86FB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76" y="2527410"/>
            <a:ext cx="2622816" cy="33831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3CA378-8EF7-1C41-0092-998DFE3BD78F}"/>
              </a:ext>
            </a:extLst>
          </p:cNvPr>
          <p:cNvSpPr txBox="1"/>
          <p:nvPr/>
        </p:nvSpPr>
        <p:spPr>
          <a:xfrm>
            <a:off x="4866354" y="2405133"/>
            <a:ext cx="6268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i="1" dirty="0"/>
              <a:t>Need: </a:t>
            </a:r>
          </a:p>
          <a:p>
            <a:r>
              <a:rPr lang="en-NL" sz="2400" i="1" dirty="0"/>
              <a:t>most european countries do NOT have a </a:t>
            </a:r>
          </a:p>
          <a:p>
            <a:r>
              <a:rPr lang="en-NL" sz="2400" i="1" dirty="0"/>
              <a:t>training programme for gynaecological oncology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EAC58-04B3-2940-68F7-469A81E7B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354" y="3576058"/>
            <a:ext cx="5202354" cy="2060673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E776FC4-F9AE-6854-E4C9-9D09084EE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08" y="43874"/>
            <a:ext cx="2576331" cy="10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9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F4A8BD96-239D-2F31-2E7D-AC56EDAA1682}"/>
              </a:ext>
            </a:extLst>
          </p:cNvPr>
          <p:cNvSpPr txBox="1">
            <a:spLocks/>
          </p:cNvSpPr>
          <p:nvPr/>
        </p:nvSpPr>
        <p:spPr>
          <a:xfrm>
            <a:off x="295930" y="1360066"/>
            <a:ext cx="2932933" cy="659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C64236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Frutiger CE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Frutiger CE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B344397-5454-52FF-5216-3778983E3FB1}"/>
              </a:ext>
            </a:extLst>
          </p:cNvPr>
          <p:cNvSpPr txBox="1"/>
          <p:nvPr/>
        </p:nvSpPr>
        <p:spPr>
          <a:xfrm>
            <a:off x="16123045" y="-820726"/>
            <a:ext cx="577445" cy="23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AB4333-D9F6-AA2E-1DDB-BBA47A58C115}"/>
              </a:ext>
            </a:extLst>
          </p:cNvPr>
          <p:cNvSpPr txBox="1">
            <a:spLocks/>
          </p:cNvSpPr>
          <p:nvPr/>
        </p:nvSpPr>
        <p:spPr>
          <a:xfrm>
            <a:off x="0" y="271317"/>
            <a:ext cx="10360625" cy="659637"/>
          </a:xfrm>
          <a:prstGeom prst="rect">
            <a:avLst/>
          </a:prstGeom>
          <a:solidFill>
            <a:srgbClr val="C1002A"/>
          </a:solidFill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cs-CZ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prstClr val="white"/>
                </a:solidFill>
              </a:rPr>
              <a:t>  2nd </a:t>
            </a:r>
            <a:r>
              <a:rPr lang="cs-CZ" b="1" dirty="0" err="1">
                <a:solidFill>
                  <a:prstClr val="white"/>
                </a:solidFill>
              </a:rPr>
              <a:t>version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DB7AE-1AB2-5326-3FF5-9BD7974BF3EB}"/>
              </a:ext>
            </a:extLst>
          </p:cNvPr>
          <p:cNvSpPr txBox="1"/>
          <p:nvPr/>
        </p:nvSpPr>
        <p:spPr>
          <a:xfrm>
            <a:off x="-779291" y="1360066"/>
            <a:ext cx="130591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en-NL" sz="2800" dirty="0"/>
              <a:t>2010	ESGO Curriculum:	authority based guide + on-paper logbook</a:t>
            </a:r>
          </a:p>
          <a:p>
            <a:pPr marL="971550" lvl="1" indent="-514350">
              <a:buAutoNum type="arabicPlain" startAt="2010"/>
            </a:pPr>
            <a:endParaRPr lang="en-NL" sz="2800" dirty="0"/>
          </a:p>
          <a:p>
            <a:pPr lvl="1"/>
            <a:r>
              <a:rPr lang="en-NL" sz="2800" dirty="0"/>
              <a:t>      2020	1st revision:		consensus based detailed framework + on-line eLogbook</a:t>
            </a:r>
          </a:p>
          <a:p>
            <a:endParaRPr lang="en-NL" sz="2800" dirty="0"/>
          </a:p>
          <a:p>
            <a:r>
              <a:rPr lang="en-NL" sz="2800" dirty="0"/>
              <a:t>	</a:t>
            </a:r>
          </a:p>
          <a:p>
            <a:pPr marL="514350" indent="-514350">
              <a:buAutoNum type="arabicPlain" startAt="2010"/>
            </a:pPr>
            <a:endParaRPr lang="en-NL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4ABDC0-7FF9-980A-0A3A-762C756CC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21" y="2717142"/>
            <a:ext cx="2533768" cy="32864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FFE792-0198-188E-F6E5-110A99F5F044}"/>
              </a:ext>
            </a:extLst>
          </p:cNvPr>
          <p:cNvSpPr txBox="1"/>
          <p:nvPr/>
        </p:nvSpPr>
        <p:spPr>
          <a:xfrm>
            <a:off x="3892311" y="2867187"/>
            <a:ext cx="7084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L" i="1" dirty="0"/>
              <a:t>DELPHI method defined:	-    modular </a:t>
            </a:r>
          </a:p>
          <a:p>
            <a:pPr marL="3028950" lvl="6" indent="-285750">
              <a:buFontTx/>
              <a:buChar char="-"/>
            </a:pPr>
            <a:r>
              <a:rPr lang="en-GB" i="1" dirty="0"/>
              <a:t>competence based</a:t>
            </a:r>
            <a:r>
              <a:rPr lang="en-NL" i="1" dirty="0"/>
              <a:t> (ACGME)</a:t>
            </a:r>
          </a:p>
          <a:p>
            <a:pPr marL="3028950" lvl="6" indent="-285750">
              <a:buFontTx/>
              <a:buChar char="-"/>
            </a:pPr>
            <a:r>
              <a:rPr lang="en-GB" i="1" dirty="0"/>
              <a:t>a</a:t>
            </a:r>
            <a:r>
              <a:rPr lang="en-NL" i="1" dirty="0"/>
              <a:t>ssessment tools and criteria (OSATS etc)</a:t>
            </a:r>
          </a:p>
          <a:p>
            <a:pPr lvl="6"/>
            <a:endParaRPr lang="en-NL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587FF0-8BE2-9BE4-605C-27C230A93420}"/>
              </a:ext>
            </a:extLst>
          </p:cNvPr>
          <p:cNvSpPr txBox="1"/>
          <p:nvPr/>
        </p:nvSpPr>
        <p:spPr>
          <a:xfrm>
            <a:off x="3940438" y="3898686"/>
            <a:ext cx="51087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L" i="1" dirty="0"/>
              <a:t>Structured, systematic &amp; detailed learning targets</a:t>
            </a:r>
          </a:p>
          <a:p>
            <a:pPr marL="285750" indent="-285750">
              <a:buFontTx/>
              <a:buChar char="-"/>
            </a:pPr>
            <a:endParaRPr lang="en-NL" i="1" dirty="0"/>
          </a:p>
          <a:p>
            <a:pPr marL="285750" indent="-285750">
              <a:buFontTx/>
              <a:buChar char="-"/>
            </a:pPr>
            <a:r>
              <a:rPr lang="en-NL" i="1" dirty="0"/>
              <a:t>Continuation of the EBCOG PACT programme</a:t>
            </a:r>
          </a:p>
          <a:p>
            <a:pPr marL="285750" indent="-285750">
              <a:buFontTx/>
              <a:buChar char="-"/>
            </a:pPr>
            <a:endParaRPr lang="en-NL" i="1" dirty="0"/>
          </a:p>
          <a:p>
            <a:pPr marL="285750" indent="-285750">
              <a:buFontTx/>
              <a:buChar char="-"/>
            </a:pPr>
            <a:r>
              <a:rPr lang="en-NL" i="1" dirty="0"/>
              <a:t>eLogbook</a:t>
            </a:r>
          </a:p>
          <a:p>
            <a:r>
              <a:rPr lang="en-NL" i="1" dirty="0"/>
              <a:t>      (</a:t>
            </a:r>
            <a:r>
              <a:rPr lang="en-GB" i="1" dirty="0"/>
              <a:t>in-house)</a:t>
            </a:r>
            <a:endParaRPr lang="en-NL" i="1" dirty="0"/>
          </a:p>
        </p:txBody>
      </p:sp>
      <p:pic>
        <p:nvPicPr>
          <p:cNvPr id="24" name="Obrázek 4" descr="Obsah obrázku text, interiér, snímek obrazovky, obrazovka&#10;&#10;Popis byl vytvořen automaticky">
            <a:extLst>
              <a:ext uri="{FF2B5EF4-FFF2-40B4-BE49-F238E27FC236}">
                <a16:creationId xmlns:a16="http://schemas.microsoft.com/office/drawing/2014/main" id="{2EDAFBD4-38E1-D71A-0214-01E1C5F19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" t="15413" r="9681" b="21737"/>
          <a:stretch/>
        </p:blipFill>
        <p:spPr>
          <a:xfrm>
            <a:off x="5512715" y="4764580"/>
            <a:ext cx="2329475" cy="1466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6F5563-ABA3-9EE0-C364-6C4BE950C5D7}"/>
              </a:ext>
            </a:extLst>
          </p:cNvPr>
          <p:cNvPicPr/>
          <p:nvPr/>
        </p:nvPicPr>
        <p:blipFill rotWithShape="1">
          <a:blip r:embed="rId5"/>
          <a:srcRect t="20881"/>
          <a:stretch/>
        </p:blipFill>
        <p:spPr bwMode="auto">
          <a:xfrm>
            <a:off x="8516549" y="4228827"/>
            <a:ext cx="2986998" cy="1118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F64D4A-AE4D-B5E0-69B0-9E9C1405B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49" y="4627397"/>
            <a:ext cx="1258132" cy="87688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49AE79D-CA9C-50F6-E16E-9E8AD38BB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08" y="43874"/>
            <a:ext cx="2576331" cy="10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1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53E60-415F-1153-901E-9A5BF4FC4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8B5E69B-196A-8691-A6FA-FDA332711CDA}"/>
              </a:ext>
            </a:extLst>
          </p:cNvPr>
          <p:cNvSpPr txBox="1">
            <a:spLocks/>
          </p:cNvSpPr>
          <p:nvPr/>
        </p:nvSpPr>
        <p:spPr>
          <a:xfrm>
            <a:off x="295930" y="1360066"/>
            <a:ext cx="2932933" cy="659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C64236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Frutiger CE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Frutiger CE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110DDD3-F659-5BF2-710C-575427BAF2E2}"/>
              </a:ext>
            </a:extLst>
          </p:cNvPr>
          <p:cNvSpPr txBox="1"/>
          <p:nvPr/>
        </p:nvSpPr>
        <p:spPr>
          <a:xfrm>
            <a:off x="16123045" y="-820726"/>
            <a:ext cx="577445" cy="23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BFEC09-CC28-6B82-25B0-8A0E2BA4A5BF}"/>
              </a:ext>
            </a:extLst>
          </p:cNvPr>
          <p:cNvSpPr txBox="1">
            <a:spLocks/>
          </p:cNvSpPr>
          <p:nvPr/>
        </p:nvSpPr>
        <p:spPr>
          <a:xfrm>
            <a:off x="0" y="271317"/>
            <a:ext cx="10360625" cy="659637"/>
          </a:xfrm>
          <a:prstGeom prst="rect">
            <a:avLst/>
          </a:prstGeom>
          <a:solidFill>
            <a:srgbClr val="C1002A"/>
          </a:solidFill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cs-CZ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prstClr val="white"/>
                </a:solidFill>
              </a:rPr>
              <a:t>  3rd </a:t>
            </a:r>
            <a:r>
              <a:rPr lang="cs-CZ" b="1" dirty="0" err="1">
                <a:solidFill>
                  <a:prstClr val="white"/>
                </a:solidFill>
              </a:rPr>
              <a:t>version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8E2B3C-303D-4293-F4F2-D30DE83E41D9}"/>
              </a:ext>
            </a:extLst>
          </p:cNvPr>
          <p:cNvSpPr txBox="1"/>
          <p:nvPr/>
        </p:nvSpPr>
        <p:spPr>
          <a:xfrm>
            <a:off x="-715123" y="1360066"/>
            <a:ext cx="1297739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en-NL" sz="2800" dirty="0"/>
              <a:t>2010	ESGO Curriculum:	authority based guide + on-paper logbook</a:t>
            </a:r>
          </a:p>
          <a:p>
            <a:pPr marL="971550" lvl="1" indent="-514350">
              <a:buAutoNum type="arabicPlain" startAt="2010"/>
            </a:pPr>
            <a:endParaRPr lang="en-NL" sz="2800" dirty="0"/>
          </a:p>
          <a:p>
            <a:pPr lvl="1"/>
            <a:r>
              <a:rPr lang="en-NL" sz="2800" dirty="0"/>
              <a:t>      2020	1st revision:		consensus based detailed framework + on-line eLogbook</a:t>
            </a:r>
          </a:p>
          <a:p>
            <a:endParaRPr lang="en-NL" sz="2800" dirty="0"/>
          </a:p>
          <a:p>
            <a:r>
              <a:rPr lang="en-NL" sz="2800" dirty="0"/>
              <a:t>	2025	2nd update:		addition of special interest module + ETR format</a:t>
            </a:r>
          </a:p>
          <a:p>
            <a:pPr marL="514350" indent="-514350">
              <a:buAutoNum type="arabicPlain" startAt="2010"/>
            </a:pPr>
            <a:endParaRPr lang="en-NL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2BBDC-312D-0987-1CC9-F337C7377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59" y="3642715"/>
            <a:ext cx="1878773" cy="23911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CE8E1D-E67C-5832-C8B3-DA321014C155}"/>
              </a:ext>
            </a:extLst>
          </p:cNvPr>
          <p:cNvSpPr txBox="1"/>
          <p:nvPr/>
        </p:nvSpPr>
        <p:spPr>
          <a:xfrm>
            <a:off x="3847076" y="3642715"/>
            <a:ext cx="55199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i="1" dirty="0"/>
              <a:t>K</a:t>
            </a:r>
            <a:r>
              <a:rPr lang="en-NL" i="1" dirty="0"/>
              <a:t>eeping the consensus principles</a:t>
            </a:r>
          </a:p>
          <a:p>
            <a:pPr marL="285750" indent="-285750">
              <a:buFontTx/>
              <a:buChar char="-"/>
            </a:pPr>
            <a:endParaRPr lang="en-NL" i="1" dirty="0"/>
          </a:p>
          <a:p>
            <a:pPr marL="285750" indent="-285750">
              <a:buFontTx/>
              <a:buChar char="-"/>
            </a:pPr>
            <a:r>
              <a:rPr lang="en-NL" i="1" dirty="0"/>
              <a:t>Diploma for (fully trained) gynaecological oncologist +</a:t>
            </a:r>
          </a:p>
          <a:p>
            <a:pPr marL="285750" indent="-285750">
              <a:buFontTx/>
              <a:buChar char="-"/>
            </a:pPr>
            <a:r>
              <a:rPr lang="en-NL" i="1" dirty="0"/>
              <a:t>Certificate for special interest training (ultra sound)</a:t>
            </a:r>
          </a:p>
          <a:p>
            <a:pPr marL="285750" indent="-285750">
              <a:buFontTx/>
              <a:buChar char="-"/>
            </a:pPr>
            <a:endParaRPr lang="en-NL" i="1" dirty="0"/>
          </a:p>
          <a:p>
            <a:pPr marL="285750" indent="-285750">
              <a:buFontTx/>
              <a:buChar char="-"/>
            </a:pPr>
            <a:r>
              <a:rPr lang="en-GB" i="1" dirty="0"/>
              <a:t>C</a:t>
            </a:r>
            <a:r>
              <a:rPr lang="en-NL" i="1" dirty="0"/>
              <a:t>hange of on-line platform for logbook</a:t>
            </a:r>
          </a:p>
          <a:p>
            <a:r>
              <a:rPr lang="en-NL" i="1" dirty="0"/>
              <a:t>      (REDCap®)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34C5AC-DBCC-2D78-5867-2C4E38C9CAAB}"/>
              </a:ext>
            </a:extLst>
          </p:cNvPr>
          <p:cNvGrpSpPr/>
          <p:nvPr/>
        </p:nvGrpSpPr>
        <p:grpSpPr>
          <a:xfrm>
            <a:off x="8097811" y="4782164"/>
            <a:ext cx="2329475" cy="1466707"/>
            <a:chOff x="6218568" y="4764580"/>
            <a:chExt cx="2329475" cy="1466707"/>
          </a:xfrm>
        </p:grpSpPr>
        <p:pic>
          <p:nvPicPr>
            <p:cNvPr id="15" name="Obrázek 4" descr="Obsah obrázku text, interiér, snímek obrazovky, obrazovka&#10;&#10;Popis byl vytvořen automaticky">
              <a:extLst>
                <a:ext uri="{FF2B5EF4-FFF2-40B4-BE49-F238E27FC236}">
                  <a16:creationId xmlns:a16="http://schemas.microsoft.com/office/drawing/2014/main" id="{BA721BEF-FE34-16AA-EDF0-19E76F8AE1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4" t="15413" r="9681" b="21737"/>
            <a:stretch/>
          </p:blipFill>
          <p:spPr>
            <a:xfrm>
              <a:off x="6218568" y="4764580"/>
              <a:ext cx="2329475" cy="146670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B2E73A-6D4D-006D-41B4-6795EEC013D8}"/>
                </a:ext>
              </a:extLst>
            </p:cNvPr>
            <p:cNvSpPr/>
            <p:nvPr/>
          </p:nvSpPr>
          <p:spPr>
            <a:xfrm flipV="1">
              <a:off x="6577181" y="4897007"/>
              <a:ext cx="1635247" cy="10429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12" name="Picture 1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AF95B308-AE6F-7AF0-FE8E-6FBE67BD6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712" y="4897008"/>
              <a:ext cx="923779" cy="1042926"/>
            </a:xfrm>
            <a:prstGeom prst="rect">
              <a:avLst/>
            </a:prstGeom>
            <a:effectLst/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08285F-01BB-D50E-3ECC-788894B3CFC9}"/>
                </a:ext>
              </a:extLst>
            </p:cNvPr>
            <p:cNvSpPr/>
            <p:nvPr/>
          </p:nvSpPr>
          <p:spPr>
            <a:xfrm flipV="1">
              <a:off x="7566709" y="5012942"/>
              <a:ext cx="2286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1687CA4D-3BA9-4A92-1488-6B347A76D3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08" y="43874"/>
            <a:ext cx="2576331" cy="10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8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Obsah obrázku mapa, text, atlas&#10;&#10;Popis byl vytvořen automaticky">
            <a:extLst>
              <a:ext uri="{FF2B5EF4-FFF2-40B4-BE49-F238E27FC236}">
                <a16:creationId xmlns:a16="http://schemas.microsoft.com/office/drawing/2014/main" id="{2D08B1A9-24F3-81C2-9ED2-E1C190FDB8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6" t="1" r="13771" b="411"/>
          <a:stretch/>
        </p:blipFill>
        <p:spPr>
          <a:xfrm>
            <a:off x="3580849" y="1331955"/>
            <a:ext cx="5276247" cy="47439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4759"/>
            <a:ext cx="9635706" cy="593873"/>
          </a:xfrm>
          <a:solidFill>
            <a:srgbClr val="C1002A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/>
            <a:r>
              <a:rPr lang="cs-CZ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ESGO </a:t>
            </a:r>
            <a:r>
              <a:rPr lang="cs-CZ" sz="3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Accreditation</a:t>
            </a:r>
            <a:r>
              <a:rPr lang="cs-CZ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cs-CZ" sz="3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Training</a:t>
            </a:r>
            <a:r>
              <a:rPr lang="cs-CZ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cs-CZ" sz="3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Certification</a:t>
            </a:r>
            <a:endParaRPr lang="cs-CZ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E9956D2-CD64-4329-8A7C-1763628F0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780" y="104419"/>
            <a:ext cx="2249932" cy="111371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2BA5A51-983B-CD3B-F031-832F437518EC}"/>
              </a:ext>
            </a:extLst>
          </p:cNvPr>
          <p:cNvGrpSpPr/>
          <p:nvPr/>
        </p:nvGrpSpPr>
        <p:grpSpPr>
          <a:xfrm>
            <a:off x="9436996" y="2321508"/>
            <a:ext cx="2394625" cy="2529465"/>
            <a:chOff x="10087243" y="1500094"/>
            <a:chExt cx="1513375" cy="1464814"/>
          </a:xfrm>
        </p:grpSpPr>
        <p:pic>
          <p:nvPicPr>
            <p:cNvPr id="7" name="Obrázek 12" descr="Obsah obrázku text, mapa, atlas&#10;&#10;Popis byl vytvořen automaticky">
              <a:extLst>
                <a:ext uri="{FF2B5EF4-FFF2-40B4-BE49-F238E27FC236}">
                  <a16:creationId xmlns:a16="http://schemas.microsoft.com/office/drawing/2014/main" id="{334BAE97-FEF0-5EF4-C02C-B57698903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492" t="16125" r="7500" b="6063"/>
            <a:stretch/>
          </p:blipFill>
          <p:spPr>
            <a:xfrm>
              <a:off x="10207064" y="1690638"/>
              <a:ext cx="1393554" cy="1274270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B7E9118-B3C1-C89C-3ACA-D5F008F49171}"/>
                </a:ext>
              </a:extLst>
            </p:cNvPr>
            <p:cNvSpPr/>
            <p:nvPr/>
          </p:nvSpPr>
          <p:spPr>
            <a:xfrm>
              <a:off x="10087243" y="1500094"/>
              <a:ext cx="1513375" cy="1323004"/>
            </a:xfrm>
            <a:prstGeom prst="ellipse">
              <a:avLst/>
            </a:prstGeom>
            <a:solidFill>
              <a:srgbClr val="956361">
                <a:alpha val="10000"/>
              </a:srgbClr>
            </a:solidFill>
            <a:ln w="12700">
              <a:solidFill>
                <a:srgbClr val="9563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délník 7">
            <a:extLst>
              <a:ext uri="{FF2B5EF4-FFF2-40B4-BE49-F238E27FC236}">
                <a16:creationId xmlns:a16="http://schemas.microsoft.com/office/drawing/2014/main" id="{A5287FE5-813D-3E04-64C0-2B35B098F713}"/>
              </a:ext>
            </a:extLst>
          </p:cNvPr>
          <p:cNvSpPr/>
          <p:nvPr/>
        </p:nvSpPr>
        <p:spPr>
          <a:xfrm>
            <a:off x="51573" y="836494"/>
            <a:ext cx="7885666" cy="5241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80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centres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accredited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Training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in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</a:rPr>
              <a:t> 24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countries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20F3A6-C8B1-3F58-A9F8-7524518FCE4E}"/>
              </a:ext>
            </a:extLst>
          </p:cNvPr>
          <p:cNvGrpSpPr/>
          <p:nvPr/>
        </p:nvGrpSpPr>
        <p:grpSpPr>
          <a:xfrm>
            <a:off x="196359" y="2510725"/>
            <a:ext cx="2804590" cy="2525644"/>
            <a:chOff x="109045" y="3619942"/>
            <a:chExt cx="2891904" cy="2571223"/>
          </a:xfrm>
        </p:grpSpPr>
        <p:pic>
          <p:nvPicPr>
            <p:cNvPr id="5" name="Obrázek 8" descr="Obsah obrázku text, mapa&#10;&#10;Popis byl vytvořen automaticky">
              <a:extLst>
                <a:ext uri="{FF2B5EF4-FFF2-40B4-BE49-F238E27FC236}">
                  <a16:creationId xmlns:a16="http://schemas.microsoft.com/office/drawing/2014/main" id="{C51DDFCC-D339-837A-3C76-68D68D438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740" r="10513" b="11316"/>
            <a:stretch/>
          </p:blipFill>
          <p:spPr>
            <a:xfrm>
              <a:off x="332484" y="3842789"/>
              <a:ext cx="2445026" cy="2186608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0" name="Oval 37">
              <a:extLst>
                <a:ext uri="{FF2B5EF4-FFF2-40B4-BE49-F238E27FC236}">
                  <a16:creationId xmlns:a16="http://schemas.microsoft.com/office/drawing/2014/main" id="{511E4B03-2C04-C40E-7CD1-1BC39629860E}"/>
                </a:ext>
              </a:extLst>
            </p:cNvPr>
            <p:cNvSpPr/>
            <p:nvPr/>
          </p:nvSpPr>
          <p:spPr>
            <a:xfrm>
              <a:off x="109045" y="3619942"/>
              <a:ext cx="2891904" cy="2571223"/>
            </a:xfrm>
            <a:prstGeom prst="ellipse">
              <a:avLst/>
            </a:prstGeom>
            <a:solidFill>
              <a:srgbClr val="956361">
                <a:alpha val="10000"/>
              </a:srgbClr>
            </a:solidFill>
            <a:ln w="12700">
              <a:solidFill>
                <a:srgbClr val="95636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1D479807-D861-E76B-6BC1-CD35462F3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08" y="43874"/>
            <a:ext cx="2576331" cy="1015337"/>
          </a:xfrm>
          <a:prstGeom prst="rect">
            <a:avLst/>
          </a:prstGeom>
        </p:spPr>
      </p:pic>
      <p:sp>
        <p:nvSpPr>
          <p:cNvPr id="18" name="Obdélník 7">
            <a:extLst>
              <a:ext uri="{FF2B5EF4-FFF2-40B4-BE49-F238E27FC236}">
                <a16:creationId xmlns:a16="http://schemas.microsoft.com/office/drawing/2014/main" id="{FC731916-440C-9B7E-BDE2-1F8CDF107B5D}"/>
              </a:ext>
            </a:extLst>
          </p:cNvPr>
          <p:cNvSpPr/>
          <p:nvPr/>
        </p:nvSpPr>
        <p:spPr>
          <a:xfrm>
            <a:off x="51573" y="1579509"/>
            <a:ext cx="5372197" cy="7723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FELLOWS	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Current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:                  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117 		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Certified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since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2020):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41 </a:t>
            </a:r>
          </a:p>
        </p:txBody>
      </p:sp>
    </p:spTree>
    <p:extLst>
      <p:ext uri="{BB962C8B-B14F-4D97-AF65-F5344CB8AC3E}">
        <p14:creationId xmlns:p14="http://schemas.microsoft.com/office/powerpoint/2010/main" val="318484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3"/>
          <p:cNvSpPr txBox="1">
            <a:spLocks noGrp="1"/>
          </p:cNvSpPr>
          <p:nvPr>
            <p:ph type="title"/>
          </p:nvPr>
        </p:nvSpPr>
        <p:spPr>
          <a:xfrm>
            <a:off x="596901" y="0"/>
            <a:ext cx="9563100" cy="110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236"/>
              </a:buClr>
              <a:buSzPts val="2700"/>
              <a:buFont typeface="Verdana"/>
              <a:buNone/>
            </a:pPr>
            <a:endParaRPr/>
          </a:p>
        </p:txBody>
      </p:sp>
      <p:sp>
        <p:nvSpPr>
          <p:cNvPr id="454" name="Google Shape;454;p13"/>
          <p:cNvSpPr txBox="1">
            <a:spLocks noGrp="1"/>
          </p:cNvSpPr>
          <p:nvPr>
            <p:ph type="sldNum" idx="12"/>
          </p:nvPr>
        </p:nvSpPr>
        <p:spPr>
          <a:xfrm>
            <a:off x="11480801" y="6476389"/>
            <a:ext cx="629329" cy="42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  <p:pic>
        <p:nvPicPr>
          <p:cNvPr id="455" name="Google Shape;455;p13" descr="Obsah obrázku text&#10;&#10;Popis byl vytvořen automatick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-61030"/>
            <a:ext cx="12192000" cy="6919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E50D7-2243-E139-876E-FAF19C131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146BFFD-817F-6B18-660C-BA8FA1BCC852}"/>
              </a:ext>
            </a:extLst>
          </p:cNvPr>
          <p:cNvSpPr txBox="1">
            <a:spLocks/>
          </p:cNvSpPr>
          <p:nvPr/>
        </p:nvSpPr>
        <p:spPr>
          <a:xfrm>
            <a:off x="295930" y="1360066"/>
            <a:ext cx="2932933" cy="659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C64236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Frutiger CE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Frutiger CE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CB4C12F-3E97-40D7-3B68-CF67AAB2814B}"/>
              </a:ext>
            </a:extLst>
          </p:cNvPr>
          <p:cNvSpPr txBox="1"/>
          <p:nvPr/>
        </p:nvSpPr>
        <p:spPr>
          <a:xfrm>
            <a:off x="16123045" y="-820726"/>
            <a:ext cx="577445" cy="23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D60032-F486-8297-38F5-6FDE81B507AF}"/>
              </a:ext>
            </a:extLst>
          </p:cNvPr>
          <p:cNvSpPr txBox="1">
            <a:spLocks/>
          </p:cNvSpPr>
          <p:nvPr/>
        </p:nvSpPr>
        <p:spPr>
          <a:xfrm>
            <a:off x="0" y="271317"/>
            <a:ext cx="10360625" cy="659637"/>
          </a:xfrm>
          <a:prstGeom prst="rect">
            <a:avLst/>
          </a:prstGeom>
          <a:solidFill>
            <a:srgbClr val="C1002A"/>
          </a:solidFill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cs-CZ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prstClr val="white"/>
                </a:solidFill>
              </a:rPr>
              <a:t>  </a:t>
            </a:r>
            <a:r>
              <a:rPr lang="cs-CZ" b="1" dirty="0" err="1">
                <a:solidFill>
                  <a:prstClr val="white"/>
                </a:solidFill>
              </a:rPr>
              <a:t>Why</a:t>
            </a:r>
            <a:r>
              <a:rPr lang="cs-CZ" b="1" dirty="0">
                <a:solidFill>
                  <a:prstClr val="white"/>
                </a:solidFill>
              </a:rPr>
              <a:t> </a:t>
            </a:r>
            <a:r>
              <a:rPr lang="cs-CZ" b="1" dirty="0" err="1">
                <a:solidFill>
                  <a:prstClr val="white"/>
                </a:solidFill>
              </a:rPr>
              <a:t>still</a:t>
            </a:r>
            <a:r>
              <a:rPr lang="cs-CZ" b="1" dirty="0">
                <a:solidFill>
                  <a:prstClr val="white"/>
                </a:solidFill>
              </a:rPr>
              <a:t> ACGME </a:t>
            </a:r>
            <a:r>
              <a:rPr lang="cs-CZ" b="1" dirty="0" err="1">
                <a:solidFill>
                  <a:prstClr val="white"/>
                </a:solidFill>
              </a:rPr>
              <a:t>competence</a:t>
            </a:r>
            <a:r>
              <a:rPr lang="cs-CZ" b="1" dirty="0">
                <a:solidFill>
                  <a:prstClr val="white"/>
                </a:solidFill>
              </a:rPr>
              <a:t> framework 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433B71C-A1BF-C5AA-BEB7-ACB2AFD02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08" y="43874"/>
            <a:ext cx="2576331" cy="101533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1720E3-9A64-7A5E-DAFB-91B187D9F0F4}"/>
              </a:ext>
            </a:extLst>
          </p:cNvPr>
          <p:cNvSpPr txBox="1">
            <a:spLocks/>
          </p:cNvSpPr>
          <p:nvPr/>
        </p:nvSpPr>
        <p:spPr bwMode="auto">
          <a:xfrm>
            <a:off x="247974" y="3714738"/>
            <a:ext cx="3673097" cy="31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C64236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altLang="en-US" dirty="0" err="1">
                <a:solidFill>
                  <a:schemeClr val="tx2"/>
                </a:solidFill>
                <a:latin typeface="Segoe UI" panose="020B0502040204020203" pitchFamily="34" charset="0"/>
                <a:ea typeface="ＭＳ Ｐゴシック" panose="020B0600070205080204" pitchFamily="34" charset="-128"/>
              </a:rPr>
              <a:t>CanMEDS</a:t>
            </a:r>
            <a:r>
              <a:rPr lang="en-US" altLang="en-US" dirty="0">
                <a:solidFill>
                  <a:schemeClr val="tx2"/>
                </a:solidFill>
                <a:latin typeface="Segoe UI" panose="020B0502040204020203" pitchFamily="34" charset="0"/>
                <a:ea typeface="ＭＳ Ｐゴシック" panose="020B0600070205080204" pitchFamily="34" charset="-128"/>
              </a:rPr>
              <a:t> competency framework:</a:t>
            </a:r>
          </a:p>
        </p:txBody>
      </p:sp>
      <p:pic>
        <p:nvPicPr>
          <p:cNvPr id="8" name="Picture 1" descr="Schermafbeelding 2016-10-02 om 19.58.07.png">
            <a:extLst>
              <a:ext uri="{FF2B5EF4-FFF2-40B4-BE49-F238E27FC236}">
                <a16:creationId xmlns:a16="http://schemas.microsoft.com/office/drawing/2014/main" id="{BBA45699-3CC9-D77B-BF55-682EF89B2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1" y="3971524"/>
            <a:ext cx="2529859" cy="213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diagram of a physical education&#10;&#10;AI-generated content may be incorrect.">
            <a:extLst>
              <a:ext uri="{FF2B5EF4-FFF2-40B4-BE49-F238E27FC236}">
                <a16:creationId xmlns:a16="http://schemas.microsoft.com/office/drawing/2014/main" id="{4647B814-DC63-EC78-E552-978A91C70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5" y="1283416"/>
            <a:ext cx="2289489" cy="22411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B20B71F-4C7F-D010-475F-ECB7115F6F08}"/>
              </a:ext>
            </a:extLst>
          </p:cNvPr>
          <p:cNvSpPr txBox="1">
            <a:spLocks/>
          </p:cNvSpPr>
          <p:nvPr/>
        </p:nvSpPr>
        <p:spPr bwMode="auto">
          <a:xfrm>
            <a:off x="247974" y="972038"/>
            <a:ext cx="3673097" cy="31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C64236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altLang="en-US" dirty="0">
                <a:solidFill>
                  <a:schemeClr val="tx2"/>
                </a:solidFill>
                <a:latin typeface="Segoe UI" panose="020B0502040204020203" pitchFamily="34" charset="0"/>
                <a:ea typeface="ＭＳ Ｐゴシック" panose="020B0600070205080204" pitchFamily="34" charset="-128"/>
              </a:rPr>
              <a:t>AGCME competency framework: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F9583B-6E7C-DB03-3635-37191CBAA247}"/>
              </a:ext>
            </a:extLst>
          </p:cNvPr>
          <p:cNvSpPr txBox="1"/>
          <p:nvPr/>
        </p:nvSpPr>
        <p:spPr>
          <a:xfrm>
            <a:off x="4269998" y="1228397"/>
            <a:ext cx="709187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1st	ACGME by ESGO consensus, no new consensus rounds</a:t>
            </a:r>
          </a:p>
          <a:p>
            <a:endParaRPr lang="en-NL" sz="2000" dirty="0"/>
          </a:p>
          <a:p>
            <a:r>
              <a:rPr lang="en-NL" sz="2000" dirty="0"/>
              <a:t>2nd	both frameworks similar</a:t>
            </a:r>
          </a:p>
          <a:p>
            <a:endParaRPr lang="en-NL" sz="2000" dirty="0"/>
          </a:p>
          <a:p>
            <a:r>
              <a:rPr lang="en-NL" sz="2000" dirty="0"/>
              <a:t>3rd	change to CanMEDS = reformatting on-line logbooks</a:t>
            </a:r>
          </a:p>
          <a:p>
            <a:endParaRPr lang="en-NL" sz="2000" dirty="0"/>
          </a:p>
          <a:p>
            <a:r>
              <a:rPr lang="en-NL" sz="2000" dirty="0"/>
              <a:t>4th	change to CanMEDS = rephrasing just finished Curriculum</a:t>
            </a:r>
          </a:p>
          <a:p>
            <a:r>
              <a:rPr lang="en-NL" sz="2000" dirty="0"/>
              <a:t>	(</a:t>
            </a:r>
            <a:r>
              <a:rPr lang="en-NL" sz="2000" i="1" dirty="0"/>
              <a:t>UEMS requirement for CanMEDS not yet published!</a:t>
            </a:r>
            <a:r>
              <a:rPr lang="en-NL" sz="2000" dirty="0"/>
              <a:t>)</a:t>
            </a:r>
          </a:p>
          <a:p>
            <a:endParaRPr lang="en-NL" sz="2000" dirty="0"/>
          </a:p>
          <a:p>
            <a:r>
              <a:rPr lang="en-NL" sz="2000" dirty="0"/>
              <a:t>5th	........ we are preparing for a SHIFT:</a:t>
            </a:r>
          </a:p>
          <a:p>
            <a:r>
              <a:rPr lang="en-NL" sz="2000" dirty="0"/>
              <a:t>	</a:t>
            </a:r>
          </a:p>
          <a:p>
            <a:r>
              <a:rPr lang="en-NL" sz="2000" dirty="0"/>
              <a:t>	</a:t>
            </a:r>
            <a:r>
              <a:rPr lang="en-NL" sz="2000" b="1" dirty="0"/>
              <a:t>from competence based training,</a:t>
            </a:r>
          </a:p>
          <a:p>
            <a:r>
              <a:rPr lang="en-NL" sz="2000" b="1" dirty="0"/>
              <a:t>	</a:t>
            </a:r>
          </a:p>
          <a:p>
            <a:r>
              <a:rPr lang="en-NL" sz="2000" b="1" dirty="0"/>
              <a:t>	to outcome based training  ..........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412903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E4689-A25C-BA84-0F69-AB6336194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FCC6572D-F5D1-6CD5-3EA0-E16969DAF870}"/>
              </a:ext>
            </a:extLst>
          </p:cNvPr>
          <p:cNvSpPr txBox="1">
            <a:spLocks/>
          </p:cNvSpPr>
          <p:nvPr/>
        </p:nvSpPr>
        <p:spPr>
          <a:xfrm>
            <a:off x="295930" y="1360066"/>
            <a:ext cx="2932933" cy="659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C64236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Frutiger CE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Frutiger CE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F336215-71E4-8835-05CF-F5E205035514}"/>
              </a:ext>
            </a:extLst>
          </p:cNvPr>
          <p:cNvSpPr txBox="1"/>
          <p:nvPr/>
        </p:nvSpPr>
        <p:spPr>
          <a:xfrm>
            <a:off x="16123045" y="-820726"/>
            <a:ext cx="577445" cy="23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ABB807-2E88-7B74-DBD2-68EE423FF66C}"/>
              </a:ext>
            </a:extLst>
          </p:cNvPr>
          <p:cNvSpPr txBox="1">
            <a:spLocks/>
          </p:cNvSpPr>
          <p:nvPr/>
        </p:nvSpPr>
        <p:spPr>
          <a:xfrm>
            <a:off x="0" y="271317"/>
            <a:ext cx="10360625" cy="659637"/>
          </a:xfrm>
          <a:prstGeom prst="rect">
            <a:avLst/>
          </a:prstGeom>
          <a:solidFill>
            <a:srgbClr val="C1002A"/>
          </a:solidFill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cs-CZ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prstClr val="white"/>
                </a:solidFill>
              </a:rPr>
              <a:t>  </a:t>
            </a:r>
            <a:r>
              <a:rPr lang="cs-CZ" b="1" dirty="0" err="1">
                <a:solidFill>
                  <a:prstClr val="white"/>
                </a:solidFill>
              </a:rPr>
              <a:t>special</a:t>
            </a:r>
            <a:r>
              <a:rPr lang="cs-CZ" b="1" dirty="0">
                <a:solidFill>
                  <a:prstClr val="white"/>
                </a:solidFill>
              </a:rPr>
              <a:t> </a:t>
            </a:r>
            <a:r>
              <a:rPr lang="cs-CZ" b="1" dirty="0" err="1">
                <a:solidFill>
                  <a:prstClr val="white"/>
                </a:solidFill>
              </a:rPr>
              <a:t>interest</a:t>
            </a:r>
            <a:r>
              <a:rPr lang="cs-CZ" b="1" dirty="0">
                <a:solidFill>
                  <a:prstClr val="white"/>
                </a:solidFill>
              </a:rPr>
              <a:t> module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FFE3AA-DFEB-71B8-F4D8-6D4D86D86A23}"/>
              </a:ext>
            </a:extLst>
          </p:cNvPr>
          <p:cNvSpPr txBox="1"/>
          <p:nvPr/>
        </p:nvSpPr>
        <p:spPr>
          <a:xfrm>
            <a:off x="-715123" y="1360066"/>
            <a:ext cx="90088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85950" lvl="3" indent="-514350">
              <a:buAutoNum type="arabicPlain" startAt="2025"/>
            </a:pPr>
            <a:r>
              <a:rPr lang="en-NL" sz="2800" dirty="0"/>
              <a:t>   	Introduction </a:t>
            </a:r>
            <a:r>
              <a:rPr lang="en-NL" sz="2800" b="1" dirty="0"/>
              <a:t>modular certificate</a:t>
            </a:r>
            <a:r>
              <a:rPr lang="en-NL" sz="2800" dirty="0"/>
              <a:t>:</a:t>
            </a:r>
          </a:p>
          <a:p>
            <a:pPr lvl="2"/>
            <a:r>
              <a:rPr lang="en-NL" sz="2800" dirty="0"/>
              <a:t>		‘</a:t>
            </a:r>
            <a:r>
              <a:rPr lang="en-NL" sz="2800" i="1" dirty="0"/>
              <a:t>diagnostic and interventional ultrasound’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963235DF-C49E-6A57-610B-AEEF7C83F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08" y="43874"/>
            <a:ext cx="2576331" cy="1015337"/>
          </a:xfrm>
          <a:prstGeom prst="rect">
            <a:avLst/>
          </a:prstGeom>
        </p:spPr>
      </p:pic>
      <p:pic>
        <p:nvPicPr>
          <p:cNvPr id="8" name="Picture 7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6C13EC72-8127-D718-5D0A-2700CB468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7" y="2314173"/>
            <a:ext cx="4882202" cy="2684154"/>
          </a:xfrm>
          <a:prstGeom prst="rect">
            <a:avLst/>
          </a:prstGeom>
        </p:spPr>
      </p:pic>
      <p:pic>
        <p:nvPicPr>
          <p:cNvPr id="13" name="Picture 12" descr="A number on a grid&#10;&#10;AI-generated content may be incorrect.">
            <a:extLst>
              <a:ext uri="{FF2B5EF4-FFF2-40B4-BE49-F238E27FC236}">
                <a16:creationId xmlns:a16="http://schemas.microsoft.com/office/drawing/2014/main" id="{A0E1EEEE-F31B-BF54-B2AB-D70581170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7" y="5129902"/>
            <a:ext cx="4886981" cy="6596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20C759-3F1A-5AC0-95A5-18CD4C5898E1}"/>
              </a:ext>
            </a:extLst>
          </p:cNvPr>
          <p:cNvSpPr txBox="1"/>
          <p:nvPr/>
        </p:nvSpPr>
        <p:spPr>
          <a:xfrm>
            <a:off x="3698541" y="4875495"/>
            <a:ext cx="690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e</a:t>
            </a:r>
            <a:r>
              <a:rPr lang="en-NL" sz="1600" dirty="0"/>
              <a:t>tc. 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CE4107-7CF0-E752-E7D4-A7453E416467}"/>
              </a:ext>
            </a:extLst>
          </p:cNvPr>
          <p:cNvSpPr txBox="1"/>
          <p:nvPr/>
        </p:nvSpPr>
        <p:spPr>
          <a:xfrm>
            <a:off x="3671245" y="5683596"/>
            <a:ext cx="690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e</a:t>
            </a:r>
            <a:r>
              <a:rPr lang="en-NL" sz="1600" dirty="0"/>
              <a:t>tc. ...</a:t>
            </a:r>
          </a:p>
        </p:txBody>
      </p:sp>
    </p:spTree>
    <p:extLst>
      <p:ext uri="{BB962C8B-B14F-4D97-AF65-F5344CB8AC3E}">
        <p14:creationId xmlns:p14="http://schemas.microsoft.com/office/powerpoint/2010/main" val="175339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59A5-16FA-1445-888F-1A362407F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b="1" dirty="0"/>
              <a:t>2020 REVISED</a:t>
            </a:r>
            <a:r>
              <a:rPr lang="en-NL" dirty="0"/>
              <a:t> Curriculum: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BA712-0551-344B-88D2-394525C70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NL" dirty="0"/>
              <a:t>PORTFOLIO:</a:t>
            </a:r>
          </a:p>
          <a:p>
            <a:pPr marL="0" indent="0">
              <a:buNone/>
            </a:pPr>
            <a:endParaRPr lang="en-NL" dirty="0"/>
          </a:p>
          <a:p>
            <a:pPr>
              <a:buFontTx/>
              <a:buChar char="-"/>
            </a:pPr>
            <a:r>
              <a:rPr lang="en-NL" b="1" dirty="0"/>
              <a:t>Formative assessments</a:t>
            </a:r>
            <a:r>
              <a:rPr lang="en-NL" dirty="0"/>
              <a:t>: repeatedly (competence, </a:t>
            </a:r>
            <a:r>
              <a:rPr lang="en-GB" dirty="0"/>
              <a:t>s</a:t>
            </a:r>
            <a:r>
              <a:rPr lang="en-NL" dirty="0"/>
              <a:t>kills)</a:t>
            </a:r>
          </a:p>
          <a:p>
            <a:pPr>
              <a:buFontTx/>
              <a:buChar char="-"/>
            </a:pPr>
            <a:r>
              <a:rPr lang="en-NL" b="1" dirty="0"/>
              <a:t>Summative assessments</a:t>
            </a:r>
            <a:r>
              <a:rPr lang="en-NL" dirty="0"/>
              <a:t>: regularly (proficiency)</a:t>
            </a:r>
          </a:p>
          <a:p>
            <a:pPr>
              <a:buFontTx/>
              <a:buChar char="-"/>
            </a:pPr>
            <a:endParaRPr lang="en-NL" dirty="0"/>
          </a:p>
          <a:p>
            <a:pPr>
              <a:buFontTx/>
              <a:buChar char="-"/>
            </a:pPr>
            <a:endParaRPr lang="en-NL" dirty="0"/>
          </a:p>
          <a:p>
            <a:pPr>
              <a:buFontTx/>
              <a:buChar char="-"/>
            </a:pPr>
            <a:endParaRPr lang="en-NL" dirty="0"/>
          </a:p>
          <a:p>
            <a:pPr>
              <a:buFontTx/>
              <a:buChar char="-"/>
            </a:pPr>
            <a:endParaRPr lang="en-NL" dirty="0"/>
          </a:p>
          <a:p>
            <a:pPr>
              <a:buFontTx/>
              <a:buChar char="-"/>
            </a:pPr>
            <a:endParaRPr lang="en-NL" dirty="0"/>
          </a:p>
          <a:p>
            <a:pPr>
              <a:buFontTx/>
              <a:buChar char="-"/>
            </a:pPr>
            <a:endParaRPr lang="en-NL" dirty="0"/>
          </a:p>
          <a:p>
            <a:pPr>
              <a:buFontTx/>
              <a:buChar char="-"/>
            </a:pPr>
            <a:endParaRPr lang="en-NL" dirty="0"/>
          </a:p>
          <a:p>
            <a:pPr>
              <a:buFontTx/>
              <a:buChar char="-"/>
            </a:pPr>
            <a:r>
              <a:rPr lang="en-NL" b="1" dirty="0"/>
              <a:t>Documentation</a:t>
            </a:r>
            <a:r>
              <a:rPr lang="en-NL" dirty="0"/>
              <a:t> (procedures, courses, publications etc)</a:t>
            </a:r>
          </a:p>
          <a:p>
            <a:pPr>
              <a:buFontTx/>
              <a:buChar char="-"/>
            </a:pPr>
            <a:endParaRPr lang="en-NL" dirty="0"/>
          </a:p>
          <a:p>
            <a:pPr marL="0" indent="0">
              <a:buNone/>
            </a:pPr>
            <a:r>
              <a:rPr lang="en-NL" dirty="0"/>
              <a:t>		</a:t>
            </a:r>
            <a:r>
              <a:rPr lang="en-NL" sz="3200" b="1" dirty="0">
                <a:solidFill>
                  <a:srgbClr val="FF0000"/>
                </a:solidFill>
              </a:rPr>
              <a:t>COMPLEX, BUT DIGITALISED 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5E015-4A29-B943-8DE2-274E835A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674E-16A8-EB4C-8FFD-274426B9B8AB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DE2F4C6-4BFB-F246-A130-745C16956C83}"/>
              </a:ext>
            </a:extLst>
          </p:cNvPr>
          <p:cNvSpPr/>
          <p:nvPr/>
        </p:nvSpPr>
        <p:spPr>
          <a:xfrm>
            <a:off x="957636" y="5317504"/>
            <a:ext cx="464764" cy="2880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A2CAD-E861-D143-9B3C-08C84EEEC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428" y="2617188"/>
            <a:ext cx="6126844" cy="1827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5D682-7BA0-D94E-AD86-9D534F00B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37746" y="2562519"/>
            <a:ext cx="1004398" cy="1446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A63AF3-3D42-3941-8B77-F293737B3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00874" y="3858276"/>
            <a:ext cx="967126" cy="1173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E5B517-50F1-9F43-835F-9658A3CD5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000380" y="3045442"/>
            <a:ext cx="955765" cy="13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924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84569949-642E-47F2-874A-179A77BC6E4F}"/>
</file>

<file path=customXml/itemProps2.xml><?xml version="1.0" encoding="utf-8"?>
<ds:datastoreItem xmlns:ds="http://schemas.openxmlformats.org/officeDocument/2006/customXml" ds:itemID="{221460C6-BAA7-4762-837E-702D2BC5955B}"/>
</file>

<file path=customXml/itemProps3.xml><?xml version="1.0" encoding="utf-8"?>
<ds:datastoreItem xmlns:ds="http://schemas.openxmlformats.org/officeDocument/2006/customXml" ds:itemID="{25B33163-181C-4861-891E-155C3A8FE9AE}"/>
</file>

<file path=docProps/app.xml><?xml version="1.0" encoding="utf-8"?>
<Properties xmlns="http://schemas.openxmlformats.org/officeDocument/2006/extended-properties" xmlns:vt="http://schemas.openxmlformats.org/officeDocument/2006/docPropsVTypes">
  <TotalTime>4721</TotalTime>
  <Words>432</Words>
  <Application>Microsoft Macintosh PowerPoint</Application>
  <PresentationFormat>Widescreen</PresentationFormat>
  <Paragraphs>101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FrutigerCE-Bold</vt:lpstr>
      <vt:lpstr>FrutigerCE-Light</vt:lpstr>
      <vt:lpstr>Segoe UI</vt:lpstr>
      <vt:lpstr>Verdana</vt:lpstr>
      <vt:lpstr>Verdana Pro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ESGO Accreditation in Training &amp; Certification</vt:lpstr>
      <vt:lpstr>PowerPoint Presentation</vt:lpstr>
      <vt:lpstr>PowerPoint Presentation</vt:lpstr>
      <vt:lpstr>PowerPoint Presentation</vt:lpstr>
      <vt:lpstr>2020 REVISED Curriculum: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Tereza Cicakova</dc:creator>
  <cp:lastModifiedBy>Rene Verheijen</cp:lastModifiedBy>
  <cp:revision>148</cp:revision>
  <dcterms:created xsi:type="dcterms:W3CDTF">2024-02-06T14:38:11Z</dcterms:created>
  <dcterms:modified xsi:type="dcterms:W3CDTF">2025-04-25T05:34:54Z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