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2" r:id="rId2"/>
    <p:sldId id="263" r:id="rId3"/>
    <p:sldId id="259" r:id="rId4"/>
    <p:sldId id="279" r:id="rId5"/>
    <p:sldId id="311" r:id="rId6"/>
    <p:sldId id="308" r:id="rId7"/>
    <p:sldId id="280" r:id="rId8"/>
    <p:sldId id="274" r:id="rId9"/>
    <p:sldId id="276" r:id="rId10"/>
    <p:sldId id="277" r:id="rId11"/>
    <p:sldId id="281" r:id="rId12"/>
    <p:sldId id="265" r:id="rId13"/>
    <p:sldId id="283" r:id="rId14"/>
    <p:sldId id="257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98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83239" autoAdjust="0"/>
  </p:normalViewPr>
  <p:slideViewPr>
    <p:cSldViewPr snapToGrid="0">
      <p:cViewPr>
        <p:scale>
          <a:sx n="107" d="100"/>
          <a:sy n="107" d="100"/>
        </p:scale>
        <p:origin x="632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E5C34-9EA5-46E0-B2E8-4EB273447798}" type="datetimeFigureOut">
              <a:rPr lang="de-DE" smtClean="0"/>
              <a:t>23.04.25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6CE26-03BA-43E7-A079-E5CC111E20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40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/>
              <a:t>Leading</a:t>
            </a:r>
            <a:r>
              <a:rPr lang="de-DE" b="1" dirty="0"/>
              <a:t> </a:t>
            </a:r>
            <a:r>
              <a:rPr lang="de-DE" b="1" dirty="0" err="1"/>
              <a:t>question</a:t>
            </a:r>
            <a:r>
              <a:rPr lang="de-DE" b="1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dirty="0">
                <a:solidFill>
                  <a:srgbClr val="FF0000"/>
                </a:solidFill>
                <a:effectLst/>
                <a:latin typeface="Open Sans"/>
              </a:rPr>
              <a:t>How can we better support UEMS bodies writing/revising ETRs?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F0000"/>
                </a:solidFill>
                <a:latin typeface="Open Sans"/>
              </a:rPr>
              <a:t>What have you been missing when writing/revising your ETR?</a:t>
            </a:r>
            <a:endParaRPr lang="en-GB" sz="1200" b="1" i="0" dirty="0">
              <a:solidFill>
                <a:srgbClr val="FF0000"/>
              </a:solidFill>
              <a:effectLst/>
              <a:latin typeface="Open San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CE26-03BA-43E7-A079-E5CC111E202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29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CE26-03BA-43E7-A079-E5CC111E202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41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CE26-03BA-43E7-A079-E5CC111E202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94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CE26-03BA-43E7-A079-E5CC111E202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28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CE26-03BA-43E7-A079-E5CC111E202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768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CE26-03BA-43E7-A079-E5CC111E202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940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CE26-03BA-43E7-A079-E5CC111E202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85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next</a:t>
            </a:r>
            <a:r>
              <a:rPr lang="de-DE" dirty="0"/>
              <a:t> to </a:t>
            </a:r>
            <a:r>
              <a:rPr lang="de-DE" dirty="0" err="1"/>
              <a:t>editing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CE26-03BA-43E7-A079-E5CC111E202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CE26-03BA-43E7-A079-E5CC111E202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98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ED37-F048-4041-8F0A-80A3F150A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98DE7-DBCF-4D0C-84E7-A431F7AC8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3B92F-3E15-4970-AF23-F394EC1E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80B9-465C-417A-B19C-85F1F177996D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184C-564A-4EAB-8B07-0D8ED55E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988A9-33C5-4061-B0FD-EB69DB81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EFAE-3100-406F-AF70-34E404CC9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14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DF85-6B34-4143-8707-9AE3E4BAD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00E4B-6A62-4D17-872E-C5D53868E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485AE-4FA2-4A96-8984-41C0DA45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80B9-465C-417A-B19C-85F1F177996D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41367-74AA-4258-A728-504E6781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7C63E-E79A-4D8B-AE4D-508C5F3F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EFAE-3100-406F-AF70-34E404CC9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5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109BC3-9AFB-4DE5-9BEB-6D36E74AE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7DD24-FDE5-44EF-A59F-0B420F1C9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C18B4-3594-494C-985E-D50793C6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80B9-465C-417A-B19C-85F1F177996D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1DE7C-05AA-4B7C-8A9D-6FC00F71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DEFAB-05AC-4150-84CD-DD1FD834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EFAE-3100-406F-AF70-34E404CC9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83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6E65-9594-4A36-838F-96008BF2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C4DEE-177E-4A80-BD07-050A9E8E0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908C0-9C0C-4FFC-B6D9-050A452CD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80B9-465C-417A-B19C-85F1F177996D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77DB6-9768-4F97-966A-84FD0425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2388D-C4CC-4EB9-9004-17D3F898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EFAE-3100-406F-AF70-34E404CC9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4A5A5-864D-4AAE-936C-7854496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39966-A1E7-4069-811C-0E9CBFB79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9D4D-2221-4DFE-8631-7A7D5423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80B9-465C-417A-B19C-85F1F177996D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9D35A-4594-4089-8249-7ECF2CE5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F1261-A6FE-4A28-92CD-2A1FB0D5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EFAE-3100-406F-AF70-34E404CC9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77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414D-0938-4D2D-A5CF-D9F81FF0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4BAC-36BA-4D2D-BF0C-989DB7C84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D374C-46C1-4FDD-BCF2-232EDAB31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68D22-1368-401A-814A-0BA476005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80B9-465C-417A-B19C-85F1F177996D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089E0-625D-481D-AEE0-41EF7193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28638-F801-4D3F-9D43-EEC12028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EFAE-3100-406F-AF70-34E404CC9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5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CD3B-5D81-4B02-9704-913D8F43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C8DCC-7104-436C-8AD4-AA6615F8F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1A69A-B5BB-424A-8AAE-EBA268DA3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D894E-54EE-4D24-92C3-0A91FC92C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C0611B-EC06-4C0D-A803-63F0A9493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8CCA7-E42C-46F2-931B-22645DCA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80B9-465C-417A-B19C-85F1F177996D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6392B-8FB4-4D3B-9600-ECC9F55FB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22EBA4-1499-4527-AA23-3CF7F1FC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EFAE-3100-406F-AF70-34E404CC9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65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50316-129B-4C94-A295-D0500DFC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D5C55-87E9-4642-8777-448EC7CC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80B9-465C-417A-B19C-85F1F177996D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EA3A8-7AFC-42A7-B7E0-81215A34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2B362-52F2-47B3-8D37-1423B6D8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EFAE-3100-406F-AF70-34E404CC9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33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97B26D-3B5E-4776-97FE-E0EF5AC9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80B9-465C-417A-B19C-85F1F177996D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A189E-687F-4BC6-B3EC-4086841A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3FE6C-2DA9-4225-9747-079905B9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EFAE-3100-406F-AF70-34E404CC9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99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7704-5B5E-42A2-8179-DA18D545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334ED-5391-4DBB-94D5-F270D73DA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9147F-54C8-4176-B368-17564533E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03F20-80AE-4267-9E5A-DBEB624D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80B9-465C-417A-B19C-85F1F177996D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B4CE0-B243-478E-90F7-59C88F98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917B5-77FB-40A8-96EA-D035620B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EFAE-3100-406F-AF70-34E404CC9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54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8473-C1CC-4400-A87F-C996FC8B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7A86B-093A-42C9-854B-CF3F95EBD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3A975-F664-4CF1-A742-420FEF381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C12AA-DB8C-4E7E-964D-043121E8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80B9-465C-417A-B19C-85F1F177996D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C236C-EAD3-4688-B9EA-BEAA7450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A84B4-DAED-4298-B5E3-257BD535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EFAE-3100-406F-AF70-34E404CC9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34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0D0928-8D07-4CB4-ACDB-82C5411F2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4CB69-8939-4FFD-9AA7-C494957A4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4D3E3-0F91-49BC-90BC-C030A002C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80B9-465C-417A-B19C-85F1F177996D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C36A4-5F18-4EAC-A00F-71B41C7DE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36F0E-CFD8-4FBF-83C2-D2FF5B775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EFAE-3100-406F-AF70-34E404CC9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8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article/S0140-6736(10)61854-5/fulltex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1324FA-F50D-DBB7-6EA8-21D9979A3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effectLst/>
                <a:latin typeface="Calibri" panose="020F0502020204030204" pitchFamily="34" charset="0"/>
              </a:rPr>
              <a:t>New UEMS ETR Terms of Reference, </a:t>
            </a:r>
            <a:br>
              <a:rPr lang="en-GB" sz="4000" dirty="0">
                <a:effectLst/>
                <a:latin typeface="Calibri" panose="020F0502020204030204" pitchFamily="34" charset="0"/>
              </a:rPr>
            </a:br>
            <a:r>
              <a:rPr lang="en-GB" sz="4000" dirty="0">
                <a:effectLst/>
                <a:latin typeface="Calibri" panose="020F0502020204030204" pitchFamily="34" charset="0"/>
              </a:rPr>
              <a:t>Template and Timeline Documents</a:t>
            </a:r>
            <a:br>
              <a:rPr lang="en-GB" sz="4000" dirty="0">
                <a:effectLst/>
                <a:latin typeface="Calibri" panose="020F0502020204030204" pitchFamily="34" charset="0"/>
              </a:rPr>
            </a:br>
            <a:endParaRPr lang="en-HR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CC9EBBA-107E-27C9-734D-AD15FF679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31325"/>
            <a:ext cx="9144000" cy="3694527"/>
          </a:xfrm>
        </p:spPr>
        <p:txBody>
          <a:bodyPr>
            <a:normAutofit fontScale="85000" lnSpcReduction="20000"/>
          </a:bodyPr>
          <a:lstStyle/>
          <a:p>
            <a:r>
              <a:rPr lang="en-HR" sz="3500" dirty="0"/>
              <a:t>Report of the ETR R</a:t>
            </a:r>
            <a:r>
              <a:rPr lang="en-GB" sz="3500" dirty="0"/>
              <a:t>e</a:t>
            </a:r>
            <a:r>
              <a:rPr lang="en-HR" sz="3500" dirty="0"/>
              <a:t>view Committee</a:t>
            </a:r>
          </a:p>
          <a:p>
            <a:r>
              <a:rPr lang="en-HR" sz="3500" dirty="0"/>
              <a:t>Working Group</a:t>
            </a:r>
          </a:p>
          <a:p>
            <a:endParaRPr lang="en-HR" sz="3500" dirty="0"/>
          </a:p>
          <a:p>
            <a:r>
              <a:rPr lang="en-HR" sz="3500" dirty="0"/>
              <a:t>Presentation of new ETRs</a:t>
            </a:r>
          </a:p>
          <a:p>
            <a:pPr algn="ctr"/>
            <a:endParaRPr lang="en-GB" sz="3500" dirty="0">
              <a:solidFill>
                <a:srgbClr val="666666"/>
              </a:solidFill>
            </a:endParaRPr>
          </a:p>
          <a:p>
            <a:pPr algn="ctr"/>
            <a:r>
              <a:rPr lang="en-GB" sz="3300" dirty="0">
                <a:solidFill>
                  <a:srgbClr val="666666"/>
                </a:solidFill>
              </a:rPr>
              <a:t>Nada Čikeš and Ute Moog</a:t>
            </a:r>
          </a:p>
          <a:p>
            <a:pPr algn="ctr"/>
            <a:endParaRPr lang="de-DE" dirty="0">
              <a:solidFill>
                <a:srgbClr val="666666"/>
              </a:solidFill>
            </a:endParaRPr>
          </a:p>
          <a:p>
            <a:pPr algn="ctr"/>
            <a:r>
              <a:rPr lang="de-DE" dirty="0">
                <a:solidFill>
                  <a:srgbClr val="666666"/>
                </a:solidFill>
              </a:rPr>
              <a:t>UEMS Advisory Board </a:t>
            </a:r>
            <a:r>
              <a:rPr lang="de-DE" dirty="0" err="1">
                <a:solidFill>
                  <a:srgbClr val="666666"/>
                </a:solidFill>
              </a:rPr>
              <a:t>meeting</a:t>
            </a:r>
            <a:r>
              <a:rPr lang="de-DE" dirty="0">
                <a:solidFill>
                  <a:srgbClr val="666666"/>
                </a:solidFill>
              </a:rPr>
              <a:t> and Council </a:t>
            </a:r>
            <a:r>
              <a:rPr lang="de-DE" dirty="0" err="1">
                <a:solidFill>
                  <a:srgbClr val="666666"/>
                </a:solidFill>
              </a:rPr>
              <a:t>meeting</a:t>
            </a:r>
            <a:endParaRPr lang="de-DE" dirty="0">
              <a:solidFill>
                <a:srgbClr val="666666"/>
              </a:solidFill>
            </a:endParaRPr>
          </a:p>
          <a:p>
            <a:pPr algn="ctr"/>
            <a:r>
              <a:rPr lang="de-DE" dirty="0" err="1">
                <a:solidFill>
                  <a:srgbClr val="666666"/>
                </a:solidFill>
              </a:rPr>
              <a:t>Brussels</a:t>
            </a:r>
            <a:r>
              <a:rPr lang="de-DE" dirty="0">
                <a:solidFill>
                  <a:srgbClr val="666666"/>
                </a:solidFill>
              </a:rPr>
              <a:t> April , 2025</a:t>
            </a:r>
            <a:endParaRPr lang="en-GB" i="0" dirty="0">
              <a:solidFill>
                <a:srgbClr val="666666"/>
              </a:solidFill>
              <a:effectLst/>
            </a:endParaRPr>
          </a:p>
          <a:p>
            <a:endParaRPr lang="en-HR" dirty="0"/>
          </a:p>
          <a:p>
            <a:endParaRPr lang="en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7B1D8E-D862-5A85-F60B-022C950FE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79" y="588531"/>
            <a:ext cx="12064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6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06B51A3F-C086-4020-9BA9-CBE004F2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3225"/>
            <a:ext cx="1334136" cy="13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6888858-E918-5A76-15F8-5D652CC0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40" y="1023123"/>
            <a:ext cx="10501315" cy="830729"/>
          </a:xfrm>
        </p:spPr>
        <p:txBody>
          <a:bodyPr>
            <a:normAutofit/>
          </a:bodyPr>
          <a:lstStyle/>
          <a:p>
            <a:pPr algn="ctr"/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ETR Timeline - Explanatory Notes for Authors</a:t>
            </a:r>
            <a:endParaRPr lang="de-DE" sz="3200" dirty="0">
              <a:latin typeface="+mn-lt"/>
            </a:endParaRP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A7EE2EC5-50FE-DFFB-5D43-621D99173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4740" y="2478758"/>
            <a:ext cx="5034178" cy="3356119"/>
          </a:xfr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D8337C3-546A-2E05-5971-D446D51BD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536" y="2612911"/>
            <a:ext cx="5015346" cy="350496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0F72AF2-5212-D320-A452-5CA6186EFD63}"/>
              </a:ext>
            </a:extLst>
          </p:cNvPr>
          <p:cNvSpPr txBox="1"/>
          <p:nvPr/>
        </p:nvSpPr>
        <p:spPr>
          <a:xfrm>
            <a:off x="2150922" y="5756560"/>
            <a:ext cx="59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271727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06B51A3F-C086-4020-9BA9-CBE004F2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3225"/>
            <a:ext cx="1334136" cy="13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6888858-E918-5A76-15F8-5D652CC0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638" y="1160847"/>
            <a:ext cx="9358698" cy="1219581"/>
          </a:xfrm>
        </p:spPr>
        <p:txBody>
          <a:bodyPr>
            <a:normAutofit/>
          </a:bodyPr>
          <a:lstStyle/>
          <a:p>
            <a:pPr algn="ctr"/>
            <a:r>
              <a:rPr lang="en-GB" sz="3200" kern="0" dirty="0">
                <a:effectLst/>
                <a:latin typeface="+mn-lt"/>
                <a:ea typeface="Aptos" panose="020B0004020202020204" pitchFamily="34" charset="0"/>
              </a:rPr>
              <a:t>Managing Overlapping Competencies and Knowledge within ETRs</a:t>
            </a:r>
            <a:endParaRPr lang="de-DE" sz="3200" dirty="0">
              <a:latin typeface="+mn-lt"/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12370CF-4758-98A8-6D8B-143FCFA8F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0985"/>
            <a:ext cx="10515600" cy="3796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ea typeface="Open Sans" panose="020B0606030504020204" pitchFamily="34" charset="0"/>
                <a:cs typeface="Open Sans" panose="020B0606030504020204" pitchFamily="34" charset="0"/>
              </a:rPr>
              <a:t>Most </a:t>
            </a:r>
            <a:r>
              <a:rPr lang="de-DE" sz="2400" b="1" dirty="0" err="1">
                <a:ea typeface="Open Sans" panose="020B0606030504020204" pitchFamily="34" charset="0"/>
                <a:cs typeface="Open Sans" panose="020B0606030504020204" pitchFamily="34" charset="0"/>
              </a:rPr>
              <a:t>important</a:t>
            </a:r>
            <a:r>
              <a:rPr lang="de-DE" sz="24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changes</a:t>
            </a:r>
            <a:endParaRPr lang="de-DE" sz="24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Difference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between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curriculum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syllabus</a:t>
            </a:r>
            <a:endParaRPr lang="de-DE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Principles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b="1" dirty="0" err="1">
                <a:ea typeface="Open Sans" panose="020B0606030504020204" pitchFamily="34" charset="0"/>
                <a:cs typeface="Open Sans" panose="020B0606030504020204" pitchFamily="34" charset="0"/>
              </a:rPr>
              <a:t>interaction</a:t>
            </a:r>
            <a:r>
              <a:rPr lang="de-DE" sz="24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between</a:t>
            </a:r>
            <a:r>
              <a:rPr lang="de-DE" sz="2400" b="1" dirty="0">
                <a:ea typeface="Open Sans" panose="020B0606030504020204" pitchFamily="34" charset="0"/>
                <a:cs typeface="Open Sans" panose="020B0606030504020204" pitchFamily="34" charset="0"/>
              </a:rPr>
              <a:t> UEMS </a:t>
            </a:r>
            <a:r>
              <a:rPr lang="de-DE" sz="24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Sections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team spirit in true inter-professional collaboration should be the basis and overcome psychological, cultural and social barriers</a:t>
            </a:r>
          </a:p>
          <a:p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Clue is dialogue and professional </a:t>
            </a:r>
            <a:r>
              <a:rPr lang="en-US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behaviour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Assessment of overlapping areas of knowledge and competencies</a:t>
            </a: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: may differ between the Sections involved and are thus the responsibility of each Section</a:t>
            </a:r>
          </a:p>
        </p:txBody>
      </p:sp>
    </p:spTree>
    <p:extLst>
      <p:ext uri="{BB962C8B-B14F-4D97-AF65-F5344CB8AC3E}">
        <p14:creationId xmlns:p14="http://schemas.microsoft.com/office/powerpoint/2010/main" val="329316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02EC-2DDC-6842-9464-F0E4639F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365125"/>
            <a:ext cx="9572006" cy="930275"/>
          </a:xfrm>
        </p:spPr>
        <p:txBody>
          <a:bodyPr>
            <a:normAutofit fontScale="90000"/>
          </a:bodyPr>
          <a:lstStyle/>
          <a:p>
            <a:r>
              <a:rPr lang="en-HR" sz="3600" dirty="0">
                <a:latin typeface="+mn-lt"/>
              </a:rPr>
              <a:t>Future steps towards UEMS S&amp;Bs and UEMS Members (NMAs)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07E2-76B5-A646-995E-0950F3CDE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sz="2600" dirty="0"/>
              <a:t>To intensify the </a:t>
            </a:r>
            <a:r>
              <a:rPr lang="en-GB" sz="2600" b="1" dirty="0"/>
              <a:t>collaboration of UEMS Sections with European scientific societies (ESS) and national societies.</a:t>
            </a:r>
            <a:endParaRPr lang="en-HR" sz="2600" b="1" dirty="0"/>
          </a:p>
          <a:p>
            <a:pPr lvl="1"/>
            <a:r>
              <a:rPr lang="en-GB" dirty="0"/>
              <a:t>successful collaboration has successful ETR implementation in UEMS countries !!</a:t>
            </a:r>
            <a:endParaRPr lang="en-HR" dirty="0"/>
          </a:p>
          <a:p>
            <a:pPr lvl="1"/>
            <a:r>
              <a:rPr lang="en-GB" dirty="0"/>
              <a:t>UEMS Sections should invite ESS to collaborate in preparing new ETRs </a:t>
            </a:r>
          </a:p>
          <a:p>
            <a:pPr marL="457200" lvl="1" indent="0">
              <a:buNone/>
            </a:pPr>
            <a:endParaRPr lang="en-HR" dirty="0"/>
          </a:p>
          <a:p>
            <a:r>
              <a:rPr lang="en-GB" sz="2600" b="1" dirty="0"/>
              <a:t>UEMS member</a:t>
            </a:r>
            <a:r>
              <a:rPr lang="en-GB" sz="2600" dirty="0"/>
              <a:t> should be aware of </a:t>
            </a:r>
            <a:r>
              <a:rPr lang="en-GB" sz="2600" b="1" dirty="0"/>
              <a:t>UEMS dedication for ETR implementation in member countries</a:t>
            </a:r>
          </a:p>
          <a:p>
            <a:pPr lvl="1"/>
            <a:r>
              <a:rPr lang="en-GB" dirty="0"/>
              <a:t>To reassure UEMS member have two national representatives to all UEMS sections, one of them with academic engagement</a:t>
            </a:r>
          </a:p>
          <a:p>
            <a:pPr lvl="1"/>
            <a:r>
              <a:rPr lang="en-GB" dirty="0"/>
              <a:t>To establish Committee of all national delegates to UEMS bodies to connect with the stakeholders involved in the process of implementing the ETRs in their country</a:t>
            </a:r>
          </a:p>
          <a:p>
            <a:pPr lvl="1"/>
            <a:r>
              <a:rPr lang="en-GB" dirty="0"/>
              <a:t>to support the broad national discussion on the future of specialty training with all stakeholders </a:t>
            </a:r>
          </a:p>
          <a:p>
            <a:pPr lvl="1"/>
            <a:endParaRPr lang="en-HR" dirty="0"/>
          </a:p>
          <a:p>
            <a:r>
              <a:rPr lang="en-GB" sz="2600" u="sng" dirty="0"/>
              <a:t>5 countries </a:t>
            </a:r>
            <a:r>
              <a:rPr lang="en-GB" sz="2600" dirty="0"/>
              <a:t>with effective experience in CBME - could be role models for others</a:t>
            </a:r>
            <a:endParaRPr lang="en-HR" sz="2600" dirty="0"/>
          </a:p>
          <a:p>
            <a:pPr lvl="0"/>
            <a:endParaRPr lang="en-HR" dirty="0"/>
          </a:p>
          <a:p>
            <a:pPr marL="0" indent="0">
              <a:buNone/>
            </a:pPr>
            <a:endParaRPr lang="en-HR" dirty="0"/>
          </a:p>
          <a:p>
            <a:endParaRPr lang="en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FB2C2-C6D6-1B47-94A5-D3BD9440F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2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06B51A3F-C086-4020-9BA9-CBE004F2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3225"/>
            <a:ext cx="1334136" cy="13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6888858-E918-5A76-15F8-5D652CC0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30" y="864296"/>
            <a:ext cx="10283869" cy="873066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+mn-lt"/>
              </a:rPr>
              <a:t>Review of ETR Template and Timeline</a:t>
            </a:r>
            <a:endParaRPr lang="de-DE" sz="3200" dirty="0">
              <a:latin typeface="+mn-lt"/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12370CF-4758-98A8-6D8B-143FCFA8F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0428"/>
            <a:ext cx="10515600" cy="3796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Still to do</a:t>
            </a:r>
          </a:p>
          <a:p>
            <a:r>
              <a:rPr lang="de-DE" sz="2000" b="1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links (</a:t>
            </a:r>
            <a:r>
              <a:rPr lang="de-DE" sz="2000" b="1" dirty="0" err="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Appendices</a:t>
            </a:r>
            <a:r>
              <a:rPr lang="de-DE" sz="2000" b="1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 to </a:t>
            </a:r>
            <a:r>
              <a:rPr lang="de-DE" sz="2000" b="1" dirty="0" err="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</a:t>
            </a:r>
            <a:r>
              <a:rPr lang="de-DE" sz="2000" b="1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UEMS </a:t>
            </a:r>
            <a:r>
              <a:rPr lang="de-DE" sz="2000" b="1" dirty="0" err="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documents</a:t>
            </a:r>
            <a:r>
              <a:rPr lang="de-DE" sz="2000" b="1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e.g. </a:t>
            </a:r>
            <a:r>
              <a:rPr lang="de-DE" sz="2000" b="1" dirty="0" err="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documents</a:t>
            </a:r>
            <a:r>
              <a:rPr lang="de-DE" sz="2000" b="1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b="1" dirty="0" err="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written</a:t>
            </a:r>
            <a:r>
              <a:rPr lang="de-DE" sz="2000" b="1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b="1" dirty="0" err="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de-DE" sz="2000" b="1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TF Green and Sustainable Medical Practice or TF Equality, Diversity and Inclusivity, to ETR Template</a:t>
            </a:r>
            <a:endParaRPr lang="de-DE" sz="2000" b="1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000" b="1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 </a:t>
            </a:r>
            <a:r>
              <a:rPr lang="de-DE" sz="2000" b="1" dirty="0" err="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2000" b="1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b="1" dirty="0" err="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</a:t>
            </a:r>
            <a:r>
              <a:rPr lang="de-DE" sz="2000" b="1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b="1" i="0" dirty="0">
                <a:solidFill>
                  <a:srgbClr val="666666"/>
                </a:solidFill>
                <a:effectLst/>
                <a:latin typeface="Open Sans"/>
              </a:rPr>
              <a:t>@ uems.eu/</a:t>
            </a:r>
            <a:r>
              <a:rPr lang="en-GB" sz="2000" b="1" i="0" dirty="0" err="1">
                <a:solidFill>
                  <a:srgbClr val="666666"/>
                </a:solidFill>
                <a:effectLst/>
                <a:latin typeface="Open Sans"/>
              </a:rPr>
              <a:t>european</a:t>
            </a:r>
            <a:r>
              <a:rPr lang="en-GB" sz="2000" b="1" i="0" dirty="0">
                <a:solidFill>
                  <a:srgbClr val="666666"/>
                </a:solidFill>
                <a:effectLst/>
                <a:latin typeface="Open Sans"/>
              </a:rPr>
              <a:t>-training-requirements</a:t>
            </a:r>
          </a:p>
          <a:p>
            <a:endParaRPr lang="de-DE" sz="2000" b="1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6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A280-9EE4-48D1-CB07-53E5FB0F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46" y="365125"/>
            <a:ext cx="9261953" cy="1325563"/>
          </a:xfrm>
        </p:spPr>
        <p:txBody>
          <a:bodyPr/>
          <a:lstStyle/>
          <a:p>
            <a:r>
              <a:rPr lang="en-HR" sz="3200" dirty="0"/>
              <a:t>ETR documents proposed for the </a:t>
            </a:r>
            <a:r>
              <a:rPr lang="en-HR" sz="2800" dirty="0"/>
              <a:t>UEMS Council meeting, April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1D670-DE51-3BD4-9B97-497DBCD1B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900" dirty="0">
                <a:solidFill>
                  <a:srgbClr val="212121"/>
                </a:solidFill>
              </a:rPr>
              <a:t>By </a:t>
            </a:r>
            <a:r>
              <a:rPr lang="en-GB" sz="2900" b="1" dirty="0">
                <a:solidFill>
                  <a:srgbClr val="212121"/>
                </a:solidFill>
              </a:rPr>
              <a:t>January 23</a:t>
            </a:r>
            <a:r>
              <a:rPr lang="en-GB" sz="2900" b="1" baseline="30000" dirty="0">
                <a:solidFill>
                  <a:srgbClr val="212121"/>
                </a:solidFill>
              </a:rPr>
              <a:t>rd</a:t>
            </a:r>
            <a:r>
              <a:rPr lang="en-GB" sz="2900" b="1" dirty="0">
                <a:solidFill>
                  <a:srgbClr val="212121"/>
                </a:solidFill>
              </a:rPr>
              <a:t> 2025 </a:t>
            </a:r>
            <a:r>
              <a:rPr lang="en-GB" sz="2900" u="none" strike="noStrike" dirty="0">
                <a:solidFill>
                  <a:srgbClr val="212121"/>
                </a:solidFill>
                <a:effectLst/>
              </a:rPr>
              <a:t>proposed were ETRs:</a:t>
            </a:r>
          </a:p>
          <a:p>
            <a:pPr marL="0" indent="0">
              <a:buNone/>
            </a:pPr>
            <a:endParaRPr lang="en-GB" sz="2900" u="none" strike="noStrike" dirty="0">
              <a:solidFill>
                <a:srgbClr val="212121"/>
              </a:solidFill>
              <a:effectLst/>
            </a:endParaRPr>
          </a:p>
          <a:p>
            <a:r>
              <a:rPr lang="en-GB" sz="2900" u="none" strike="noStrike" dirty="0">
                <a:solidFill>
                  <a:srgbClr val="212121"/>
                </a:solidFill>
                <a:effectLst/>
              </a:rPr>
              <a:t>Professional Development Module for Anaesthesiology in Geriatric Patients </a:t>
            </a:r>
          </a:p>
          <a:p>
            <a:r>
              <a:rPr lang="en-GB" sz="2900" u="none" strike="noStrike" dirty="0">
                <a:solidFill>
                  <a:srgbClr val="212121"/>
                </a:solidFill>
                <a:effectLst/>
              </a:rPr>
              <a:t>ETR for Child and Adolescent Psychiatry </a:t>
            </a:r>
          </a:p>
          <a:p>
            <a:r>
              <a:rPr lang="en-GB" sz="2900" u="none" strike="noStrike" dirty="0">
                <a:effectLst/>
              </a:rPr>
              <a:t>ETR for Subspecialty of Gynaecological Oncology </a:t>
            </a:r>
          </a:p>
          <a:p>
            <a:r>
              <a:rPr lang="en-GB" sz="2900" u="none" strike="noStrike" dirty="0">
                <a:solidFill>
                  <a:srgbClr val="212121"/>
                </a:solidFill>
                <a:effectLst/>
              </a:rPr>
              <a:t>ETR for the Specialty of Laboratory Medicine  </a:t>
            </a:r>
          </a:p>
          <a:p>
            <a:r>
              <a:rPr lang="en-GB" sz="2900" u="none" strike="noStrike" dirty="0">
                <a:solidFill>
                  <a:srgbClr val="212121"/>
                </a:solidFill>
                <a:effectLst/>
              </a:rPr>
              <a:t>ETR for Training in Paediatric Haematology and Oncology</a:t>
            </a:r>
            <a:r>
              <a:rPr lang="en-GB" sz="2900" u="none" strike="noStrike" dirty="0">
                <a:solidFill>
                  <a:srgbClr val="7030A0"/>
                </a:solidFill>
                <a:effectLst/>
              </a:rPr>
              <a:t> </a:t>
            </a:r>
            <a:endParaRPr lang="en-GB" sz="2900" u="none" strike="noStrike" dirty="0">
              <a:solidFill>
                <a:srgbClr val="212121"/>
              </a:solidFill>
              <a:effectLst/>
            </a:endParaRPr>
          </a:p>
          <a:p>
            <a:r>
              <a:rPr lang="en-GB" sz="2900" u="none" strike="noStrike" dirty="0">
                <a:solidFill>
                  <a:srgbClr val="212121"/>
                </a:solidFill>
                <a:effectLst/>
              </a:rPr>
              <a:t>ETR for the </a:t>
            </a:r>
            <a:r>
              <a:rPr lang="en-GB" sz="2900" dirty="0">
                <a:solidFill>
                  <a:srgbClr val="212121"/>
                </a:solidFill>
              </a:rPr>
              <a:t>S</a:t>
            </a:r>
            <a:r>
              <a:rPr lang="en-GB" sz="2900" u="none" strike="noStrike" dirty="0">
                <a:solidFill>
                  <a:srgbClr val="212121"/>
                </a:solidFill>
                <a:effectLst/>
              </a:rPr>
              <a:t>pecialty of Urology </a:t>
            </a:r>
          </a:p>
          <a:p>
            <a:r>
              <a:rPr lang="en-GB" sz="2900" u="none" strike="noStrike" dirty="0">
                <a:solidFill>
                  <a:srgbClr val="212121"/>
                </a:solidFill>
                <a:effectLst/>
              </a:rPr>
              <a:t>ETR for Wound Healing </a:t>
            </a:r>
            <a:r>
              <a:rPr lang="en-GB" sz="1800" b="0" i="1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 </a:t>
            </a:r>
            <a:endParaRPr lang="en-GB" sz="1400" b="0" i="0" u="none" strike="noStrike" dirty="0">
              <a:solidFill>
                <a:srgbClr val="212121"/>
              </a:solidFill>
              <a:effectLst/>
              <a:latin typeface="wf_segoe-ui_normal"/>
            </a:endParaRPr>
          </a:p>
          <a:p>
            <a:pPr marL="0" indent="0">
              <a:buNone/>
            </a:pPr>
            <a:endParaRPr lang="en-GB" sz="20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Review  process ended </a:t>
            </a:r>
            <a:r>
              <a:rPr lang="en-GB" sz="2600" dirty="0">
                <a:solidFill>
                  <a:srgbClr val="212121"/>
                </a:solidFill>
                <a:latin typeface="Calibri" panose="020F0502020204030204" pitchFamily="34" charset="0"/>
              </a:rPr>
              <a:t>23</a:t>
            </a:r>
            <a:r>
              <a:rPr lang="en-GB" sz="2600" baseline="30000" dirty="0">
                <a:solidFill>
                  <a:srgbClr val="212121"/>
                </a:solidFill>
                <a:latin typeface="Calibri" panose="020F0502020204030204" pitchFamily="34" charset="0"/>
              </a:rPr>
              <a:t>rd</a:t>
            </a:r>
            <a:r>
              <a:rPr lang="en-GB" sz="26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2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of February followed by authors’ responses and corrections of the proposed texts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68E3D-9D0A-744E-E893-6A7989C2D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0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D063-3842-5344-BE97-FC590418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9" y="365125"/>
            <a:ext cx="9572500" cy="1325563"/>
          </a:xfrm>
        </p:spPr>
        <p:txBody>
          <a:bodyPr>
            <a:normAutofit/>
          </a:bodyPr>
          <a:lstStyle/>
          <a:p>
            <a:r>
              <a:rPr lang="en-HR" sz="3200" dirty="0">
                <a:latin typeface="+mn-lt"/>
                <a:cs typeface="Arial" panose="020B0604020202020204" pitchFamily="34" charset="0"/>
              </a:rPr>
              <a:t>Tasks of ETR RC from UEMS announced at the Council meetings in April and October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E98C-951A-9342-A3F8-E9C5AF81B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58" y="2055813"/>
            <a:ext cx="10652342" cy="4437062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>
                <a:cs typeface="Arial" panose="020B0604020202020204" pitchFamily="34" charset="0"/>
              </a:rPr>
              <a:t>To strengthen the plans of ETR RC working group(s) </a:t>
            </a:r>
            <a:r>
              <a:rPr lang="en-HR" sz="2600" dirty="0">
                <a:solidFill>
                  <a:srgbClr val="FF0000"/>
                </a:solidFill>
                <a:cs typeface="Arial" panose="020B0604020202020204" pitchFamily="34" charset="0"/>
              </a:rPr>
              <a:t>✔︎</a:t>
            </a:r>
            <a:endParaRPr lang="en-GB" sz="2600" dirty="0">
              <a:cs typeface="Arial" panose="020B0604020202020204" pitchFamily="34" charset="0"/>
            </a:endParaRPr>
          </a:p>
          <a:p>
            <a:r>
              <a:rPr lang="en-GB" sz="2600" dirty="0">
                <a:cs typeface="Arial" panose="020B0604020202020204" pitchFamily="34" charset="0"/>
              </a:rPr>
              <a:t>Revise – modernise the ETR Template structure </a:t>
            </a:r>
            <a:r>
              <a:rPr lang="en-HR" sz="2600" dirty="0">
                <a:solidFill>
                  <a:srgbClr val="FF0000"/>
                </a:solidFill>
                <a:cs typeface="Arial" panose="020B0604020202020204" pitchFamily="34" charset="0"/>
              </a:rPr>
              <a:t>✔︎</a:t>
            </a:r>
          </a:p>
          <a:p>
            <a:pPr lvl="1"/>
            <a:r>
              <a:rPr lang="en-GB" sz="2600" dirty="0">
                <a:cs typeface="Arial" panose="020B0604020202020204" pitchFamily="34" charset="0"/>
              </a:rPr>
              <a:t>to support writing and proposing new ETRs</a:t>
            </a:r>
          </a:p>
          <a:p>
            <a:pPr lvl="1"/>
            <a:r>
              <a:rPr lang="en-GB" sz="2600" dirty="0">
                <a:cs typeface="Arial" panose="020B0604020202020204" pitchFamily="34" charset="0"/>
              </a:rPr>
              <a:t>in accordance with CBME  </a:t>
            </a:r>
            <a:endParaRPr lang="en-GB" sz="2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GB" sz="2600" dirty="0">
                <a:cs typeface="Arial" panose="020B0604020202020204" pitchFamily="34" charset="0"/>
              </a:rPr>
              <a:t>To revise the ETR Review and Approval Process Timeline </a:t>
            </a:r>
            <a:r>
              <a:rPr lang="en-HR" sz="2600" dirty="0">
                <a:solidFill>
                  <a:srgbClr val="FF0000"/>
                </a:solidFill>
                <a:cs typeface="Arial" panose="020B0604020202020204" pitchFamily="34" charset="0"/>
              </a:rPr>
              <a:t>✔︎</a:t>
            </a:r>
            <a:endParaRPr lang="en-GB" sz="2600" dirty="0">
              <a:cs typeface="Arial" panose="020B0604020202020204" pitchFamily="34" charset="0"/>
            </a:endParaRPr>
          </a:p>
          <a:p>
            <a:r>
              <a:rPr lang="en-GB" sz="2600" dirty="0">
                <a:cs typeface="Arial" panose="020B0604020202020204" pitchFamily="34" charset="0"/>
              </a:rPr>
              <a:t>R</a:t>
            </a:r>
            <a:r>
              <a:rPr lang="en-HR" sz="2600" dirty="0">
                <a:cs typeface="Arial" panose="020B0604020202020204" pitchFamily="34" charset="0"/>
              </a:rPr>
              <a:t>evise the Terms of Reference for ETR RC →  roles/responsibilities of the ETR RC</a:t>
            </a:r>
            <a:r>
              <a:rPr lang="en-HR" sz="2600" dirty="0">
                <a:solidFill>
                  <a:srgbClr val="FF0000"/>
                </a:solidFill>
                <a:cs typeface="Arial" panose="020B0604020202020204" pitchFamily="34" charset="0"/>
              </a:rPr>
              <a:t> ✔︎</a:t>
            </a:r>
            <a:endParaRPr lang="en-GB" sz="2600" dirty="0">
              <a:cs typeface="Arial" panose="020B0604020202020204" pitchFamily="34" charset="0"/>
            </a:endParaRPr>
          </a:p>
          <a:p>
            <a:r>
              <a:rPr lang="en-GB" sz="2600" dirty="0">
                <a:cs typeface="Arial" panose="020B0604020202020204" pitchFamily="34" charset="0"/>
              </a:rPr>
              <a:t>T</a:t>
            </a:r>
            <a:r>
              <a:rPr lang="en-HR" sz="2600" dirty="0">
                <a:cs typeface="Arial" panose="020B0604020202020204" pitchFamily="34" charset="0"/>
              </a:rPr>
              <a:t>o invite /communicate with UEMS Sections and Boards in writing/revising ETRs </a:t>
            </a:r>
            <a:r>
              <a:rPr lang="en-HR" sz="2600" dirty="0">
                <a:solidFill>
                  <a:srgbClr val="FF0000"/>
                </a:solidFill>
                <a:cs typeface="Arial" panose="020B0604020202020204" pitchFamily="34" charset="0"/>
              </a:rPr>
              <a:t>✔︎</a:t>
            </a:r>
            <a:r>
              <a:rPr lang="en-HR" sz="2600" dirty="0">
                <a:cs typeface="Arial" panose="020B0604020202020204" pitchFamily="34" charset="0"/>
              </a:rPr>
              <a:t> </a:t>
            </a:r>
            <a:endParaRPr lang="en-HR" sz="2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0"/>
            <a:r>
              <a:rPr lang="en-GB" sz="2600" dirty="0">
                <a:cs typeface="Arial" panose="020B0604020202020204" pitchFamily="34" charset="0"/>
              </a:rPr>
              <a:t>To support the collaboration of UEMS Sections with European scientific societies (ESS) and national societies when writing and proposing new ETRs (</a:t>
            </a:r>
            <a:r>
              <a:rPr lang="en-HR" sz="2600" dirty="0">
                <a:solidFill>
                  <a:srgbClr val="FF0000"/>
                </a:solidFill>
                <a:cs typeface="Arial" panose="020B0604020202020204" pitchFamily="34" charset="0"/>
              </a:rPr>
              <a:t>✔︎</a:t>
            </a:r>
            <a:r>
              <a:rPr lang="en-HR" sz="2600" dirty="0">
                <a:cs typeface="Arial" panose="020B0604020202020204" pitchFamily="34" charset="0"/>
              </a:rPr>
              <a:t>)</a:t>
            </a:r>
            <a:endParaRPr lang="en-GB" sz="2600" dirty="0">
              <a:cs typeface="Arial" panose="020B0604020202020204" pitchFamily="34" charset="0"/>
            </a:endParaRPr>
          </a:p>
          <a:p>
            <a:r>
              <a:rPr lang="en-GB" sz="2600" dirty="0">
                <a:solidFill>
                  <a:srgbClr val="0A4098"/>
                </a:solidFill>
                <a:cs typeface="Arial" panose="020B0604020202020204" pitchFamily="34" charset="0"/>
              </a:rPr>
              <a:t>Create atmosphere based on principles of transforming education to strengthen health system – we are trying  </a:t>
            </a:r>
            <a:endParaRPr lang="en-HR" sz="2600" dirty="0">
              <a:solidFill>
                <a:srgbClr val="0A4098"/>
              </a:solidFill>
              <a:cs typeface="Arial" panose="020B0604020202020204" pitchFamily="34" charset="0"/>
            </a:endParaRPr>
          </a:p>
          <a:p>
            <a:pPr lvl="1"/>
            <a:endParaRPr lang="en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158EE-526A-D646-892B-5B2D96664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06B51A3F-C086-4020-9BA9-CBE004F2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3225"/>
            <a:ext cx="1334136" cy="13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D35952-598A-49D8-9540-C7CEB4566CCC}"/>
              </a:ext>
            </a:extLst>
          </p:cNvPr>
          <p:cNvSpPr/>
          <p:nvPr/>
        </p:nvSpPr>
        <p:spPr>
          <a:xfrm>
            <a:off x="460375" y="1737362"/>
            <a:ext cx="7330815" cy="439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0" dirty="0">
                <a:solidFill>
                  <a:srgbClr val="666666"/>
                </a:solidFill>
                <a:effectLst/>
                <a:latin typeface="Open Sans"/>
              </a:rPr>
              <a:t>All information @ uems.eu/</a:t>
            </a:r>
            <a:r>
              <a:rPr lang="en-GB" sz="2000" b="1" i="0" dirty="0" err="1">
                <a:solidFill>
                  <a:srgbClr val="666666"/>
                </a:solidFill>
                <a:effectLst/>
                <a:latin typeface="Open Sans"/>
              </a:rPr>
              <a:t>european</a:t>
            </a:r>
            <a:r>
              <a:rPr lang="en-GB" sz="2000" b="1" i="0" dirty="0">
                <a:solidFill>
                  <a:srgbClr val="666666"/>
                </a:solidFill>
                <a:effectLst/>
                <a:latin typeface="Open Sans"/>
              </a:rPr>
              <a:t>-training-requirements</a:t>
            </a:r>
          </a:p>
          <a:p>
            <a:endParaRPr lang="en-GB" sz="2000" b="1" dirty="0">
              <a:solidFill>
                <a:srgbClr val="666666"/>
              </a:solidFill>
              <a:latin typeface="Open Sans"/>
            </a:endParaRPr>
          </a:p>
          <a:p>
            <a:r>
              <a:rPr lang="en-GB" sz="2000" b="1" i="0" dirty="0">
                <a:solidFill>
                  <a:srgbClr val="666666"/>
                </a:solidFill>
                <a:effectLst/>
                <a:latin typeface="Open Sans"/>
              </a:rPr>
              <a:t>Documents</a:t>
            </a:r>
          </a:p>
          <a:p>
            <a:pPr marL="1074738" indent="-5381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666666"/>
                </a:solidFill>
                <a:effectLst/>
                <a:latin typeface="Open Sans"/>
              </a:rPr>
              <a:t>UEMS ETR template incl. </a:t>
            </a:r>
            <a:r>
              <a:rPr lang="en-GB" sz="2000" b="1" dirty="0">
                <a:solidFill>
                  <a:srgbClr val="666666"/>
                </a:solidFill>
                <a:latin typeface="Open Sans"/>
              </a:rPr>
              <a:t>preamble (UEMS 2022/30) </a:t>
            </a:r>
            <a:endParaRPr lang="en-GB" sz="2000" b="1" i="0" dirty="0">
              <a:solidFill>
                <a:srgbClr val="666666"/>
              </a:solidFill>
              <a:effectLst/>
              <a:latin typeface="Open Sans"/>
            </a:endParaRPr>
          </a:p>
          <a:p>
            <a:pPr marL="1074738" indent="-5381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666666"/>
                </a:solidFill>
                <a:effectLst/>
                <a:latin typeface="Open Sans"/>
              </a:rPr>
              <a:t>Practical approach in managing overlapping competency &amp; knowledge in ETRs </a:t>
            </a:r>
          </a:p>
          <a:p>
            <a:pPr marL="1074738" indent="-5381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666666"/>
                </a:solidFill>
                <a:effectLst/>
                <a:latin typeface="Open Sans"/>
              </a:rPr>
              <a:t>ETR RC Terms of reference (v3, 2021)</a:t>
            </a:r>
          </a:p>
          <a:p>
            <a:pPr marL="1074738" indent="-5381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666666"/>
                </a:solidFill>
                <a:latin typeface="Open Sans"/>
              </a:rPr>
              <a:t>ETR Timeline (2021)</a:t>
            </a:r>
          </a:p>
          <a:p>
            <a:pPr marL="1074738" indent="-5381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666666"/>
                </a:solidFill>
                <a:effectLst/>
                <a:latin typeface="Open Sans"/>
              </a:rPr>
              <a:t>CBME terms and definitions_240924</a:t>
            </a:r>
            <a:endParaRPr lang="en-GB" sz="2000" i="1" dirty="0">
              <a:solidFill>
                <a:srgbClr val="666666"/>
              </a:solidFill>
              <a:effectLst/>
              <a:latin typeface="Open Sans"/>
            </a:endParaRPr>
          </a:p>
          <a:p>
            <a:pPr marL="1074738" indent="-538163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000" b="1" i="0" dirty="0">
              <a:solidFill>
                <a:srgbClr val="666666"/>
              </a:solidFill>
              <a:effectLst/>
              <a:latin typeface="Open Sans"/>
            </a:endParaRPr>
          </a:p>
          <a:p>
            <a:endParaRPr lang="en-GB" sz="2000" b="1" i="0" dirty="0">
              <a:solidFill>
                <a:srgbClr val="FF4400"/>
              </a:solidFill>
              <a:effectLst/>
              <a:latin typeface="Open San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8D8F810-BDA5-9628-2D9A-44FE8332F5A3}"/>
              </a:ext>
            </a:extLst>
          </p:cNvPr>
          <p:cNvSpPr txBox="1"/>
          <p:nvPr/>
        </p:nvSpPr>
        <p:spPr>
          <a:xfrm>
            <a:off x="250522" y="5398718"/>
            <a:ext cx="5511451" cy="123880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536575">
              <a:spcAft>
                <a:spcPts val="300"/>
              </a:spcAft>
            </a:pPr>
            <a:r>
              <a:rPr lang="en-GB" sz="1800" b="1" i="0" dirty="0">
                <a:effectLst/>
                <a:latin typeface="Open Sans"/>
              </a:rPr>
              <a:t>Leading question when revising ETR documents</a:t>
            </a:r>
          </a:p>
          <a:p>
            <a:pPr marL="536575">
              <a:spcAft>
                <a:spcPts val="300"/>
              </a:spcAft>
            </a:pPr>
            <a:r>
              <a:rPr lang="en-GB" sz="1800" b="1" i="0" dirty="0">
                <a:solidFill>
                  <a:srgbClr val="FF0000"/>
                </a:solidFill>
                <a:effectLst/>
                <a:latin typeface="Open Sans"/>
              </a:rPr>
              <a:t>How can we better support UEMS bodies writing/revising ETRs?</a:t>
            </a:r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9C42B16F-A9CC-CD45-D254-DF7191227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61" y="5773029"/>
            <a:ext cx="1664815" cy="90813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6101E7-C388-286F-3608-D74A4D81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679" y="365125"/>
            <a:ext cx="9512134" cy="908139"/>
          </a:xfrm>
        </p:spPr>
        <p:txBody>
          <a:bodyPr>
            <a:normAutofit fontScale="90000"/>
          </a:bodyPr>
          <a:lstStyle/>
          <a:p>
            <a:br>
              <a:rPr lang="en-GB" sz="4400" dirty="0">
                <a:latin typeface="Open Sans"/>
              </a:rPr>
            </a:br>
            <a:br>
              <a:rPr lang="en-GB" sz="4400" dirty="0">
                <a:latin typeface="Open Sans"/>
              </a:rPr>
            </a:br>
            <a:r>
              <a:rPr lang="en-GB" sz="3600" dirty="0">
                <a:latin typeface="Open Sans"/>
              </a:rPr>
              <a:t>Work of the ETR template and Timeline Working group - report </a:t>
            </a:r>
            <a:br>
              <a:rPr lang="en-GB" sz="4000" b="1" i="0" dirty="0">
                <a:solidFill>
                  <a:srgbClr val="666666"/>
                </a:solidFill>
                <a:effectLst/>
                <a:latin typeface="Open Sans"/>
              </a:rPr>
            </a:br>
            <a:endParaRPr lang="en-H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DA9163-46E8-5162-1173-240739743064}"/>
              </a:ext>
            </a:extLst>
          </p:cNvPr>
          <p:cNvSpPr txBox="1"/>
          <p:nvPr/>
        </p:nvSpPr>
        <p:spPr>
          <a:xfrm>
            <a:off x="7962376" y="1737361"/>
            <a:ext cx="4229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HR" sz="2800" dirty="0">
                <a:solidFill>
                  <a:srgbClr val="0A4098"/>
                </a:solidFill>
              </a:rPr>
              <a:t>Members:</a:t>
            </a:r>
          </a:p>
          <a:p>
            <a:pPr marL="0" indent="0">
              <a:buNone/>
            </a:pPr>
            <a:r>
              <a:rPr lang="en-HR" sz="2800" b="1" dirty="0">
                <a:solidFill>
                  <a:srgbClr val="0A4098"/>
                </a:solidFill>
              </a:rPr>
              <a:t>Ute Moog, </a:t>
            </a:r>
            <a:r>
              <a:rPr lang="en-HR" sz="2800" dirty="0">
                <a:solidFill>
                  <a:srgbClr val="0A4098"/>
                </a:solidFill>
              </a:rPr>
              <a:t>leader</a:t>
            </a:r>
          </a:p>
          <a:p>
            <a:pPr marL="0" indent="0">
              <a:buNone/>
            </a:pPr>
            <a:r>
              <a:rPr lang="en-HR" sz="2800" dirty="0">
                <a:solidFill>
                  <a:srgbClr val="0A4098"/>
                </a:solidFill>
              </a:rPr>
              <a:t>Nada Cikes</a:t>
            </a:r>
          </a:p>
          <a:p>
            <a:pPr marL="0" indent="0">
              <a:buNone/>
            </a:pPr>
            <a:r>
              <a:rPr lang="en-HR" sz="2800" dirty="0">
                <a:solidFill>
                  <a:srgbClr val="0A4098"/>
                </a:solidFill>
              </a:rPr>
              <a:t>Arthur Felice</a:t>
            </a:r>
          </a:p>
          <a:p>
            <a:pPr marL="0" indent="0">
              <a:buNone/>
            </a:pPr>
            <a:r>
              <a:rPr lang="en-HR" sz="2800" dirty="0">
                <a:solidFill>
                  <a:srgbClr val="0A4098"/>
                </a:solidFill>
              </a:rPr>
              <a:t>Paolo Ricci</a:t>
            </a:r>
          </a:p>
          <a:p>
            <a:pPr marL="0" indent="0">
              <a:buNone/>
            </a:pPr>
            <a:r>
              <a:rPr lang="en-HR" sz="2800" dirty="0">
                <a:solidFill>
                  <a:srgbClr val="0A4098"/>
                </a:solidFill>
              </a:rPr>
              <a:t>Pedro Lara Jimenez</a:t>
            </a:r>
          </a:p>
          <a:p>
            <a:pPr marL="0" indent="0">
              <a:buNone/>
            </a:pPr>
            <a:r>
              <a:rPr lang="en-HR" sz="2800" dirty="0">
                <a:solidFill>
                  <a:srgbClr val="0A4098"/>
                </a:solidFill>
              </a:rPr>
              <a:t>Sarah Verhayen</a:t>
            </a:r>
          </a:p>
          <a:p>
            <a:pPr marL="0" indent="0">
              <a:buNone/>
            </a:pPr>
            <a:r>
              <a:rPr lang="en-HR" sz="2800" dirty="0">
                <a:solidFill>
                  <a:srgbClr val="0A4098"/>
                </a:solidFill>
              </a:rPr>
              <a:t>Leila Niemi – Murola</a:t>
            </a:r>
          </a:p>
          <a:p>
            <a:pPr marL="0" indent="0">
              <a:buNone/>
            </a:pPr>
            <a:endParaRPr lang="en-HR" sz="2800" dirty="0">
              <a:solidFill>
                <a:srgbClr val="0A4098"/>
              </a:solidFill>
            </a:endParaRPr>
          </a:p>
          <a:p>
            <a:pPr marL="0" indent="0">
              <a:buNone/>
            </a:pPr>
            <a:r>
              <a:rPr lang="en-HR" sz="2800" dirty="0"/>
              <a:t>All documents reviewed </a:t>
            </a:r>
            <a:r>
              <a:rPr lang="en-H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✔︎</a:t>
            </a:r>
            <a:r>
              <a:rPr lang="en-HR" sz="2800" dirty="0">
                <a:solidFill>
                  <a:srgbClr val="0A40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88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06B51A3F-C086-4020-9BA9-CBE004F2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3225"/>
            <a:ext cx="1334136" cy="13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6888858-E918-5A76-15F8-5D652CC0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36" y="1046294"/>
            <a:ext cx="10515600" cy="1133236"/>
          </a:xfrm>
        </p:spPr>
        <p:txBody>
          <a:bodyPr>
            <a:normAutofit/>
          </a:bodyPr>
          <a:lstStyle/>
          <a:p>
            <a:pPr algn="ctr"/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UEMS ETR Review Committee (RC) - Terms of Reference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12370CF-4758-98A8-6D8B-143FCFA8F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36" y="2179531"/>
            <a:ext cx="10519064" cy="4277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>
                <a:ea typeface="Open Sans" panose="020B0606030504020204" pitchFamily="34" charset="0"/>
                <a:cs typeface="Open Sans" panose="020B0606030504020204" pitchFamily="34" charset="0"/>
              </a:rPr>
              <a:t>Most </a:t>
            </a:r>
            <a:r>
              <a:rPr lang="de-DE" sz="2400" b="1" dirty="0" err="1">
                <a:ea typeface="Open Sans" panose="020B0606030504020204" pitchFamily="34" charset="0"/>
                <a:cs typeface="Open Sans" panose="020B0606030504020204" pitchFamily="34" charset="0"/>
              </a:rPr>
              <a:t>important</a:t>
            </a:r>
            <a:r>
              <a:rPr lang="de-DE" sz="24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changes</a:t>
            </a:r>
            <a:endParaRPr lang="de-DE" sz="24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Composition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: ≥ 8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members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: UEMS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Vice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President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, 6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medical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specialists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preferably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from different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groupings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administrator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from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Brussels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team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</a:p>
          <a:p>
            <a:pPr marL="0" indent="0">
              <a:buNone/>
            </a:pP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   RC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elects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one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members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chair</a:t>
            </a:r>
            <a:endParaRPr lang="de-DE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Duties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each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ETR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reviewed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≥ 2 RC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members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, 2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mandatory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RC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meetings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according</a:t>
            </a:r>
            <a:r>
              <a:rPr lang="de-DE" sz="2400" dirty="0"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de-DE" sz="2400" dirty="0" err="1">
                <a:ea typeface="Open Sans" panose="020B0606030504020204" pitchFamily="34" charset="0"/>
                <a:cs typeface="Open Sans" panose="020B0606030504020204" pitchFamily="34" charset="0"/>
              </a:rPr>
              <a:t>timeline</a:t>
            </a:r>
            <a:endParaRPr lang="de-DE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Communication between UEMS Enlarged Executive and RC better structured</a:t>
            </a:r>
          </a:p>
          <a:p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Clarified how to proceed in case of unsettled issues raised during the review or between several UEMS bodies involved in an ETR</a:t>
            </a:r>
          </a:p>
          <a:p>
            <a:pPr marL="0" indent="0">
              <a:buNone/>
            </a:pPr>
            <a:endParaRPr lang="de-DE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3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E5364B-E32D-6C86-1570-F30F97B3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794" y="365125"/>
            <a:ext cx="9466005" cy="917985"/>
          </a:xfrm>
        </p:spPr>
        <p:txBody>
          <a:bodyPr>
            <a:normAutofit/>
          </a:bodyPr>
          <a:lstStyle/>
          <a:p>
            <a:r>
              <a:rPr lang="en-HR" sz="3600" b="1" dirty="0"/>
              <a:t>Framework and Challenges 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B7B373-C1AD-73BE-BD3E-DA2780595608}"/>
              </a:ext>
            </a:extLst>
          </p:cNvPr>
          <p:cNvSpPr txBox="1"/>
          <p:nvPr/>
        </p:nvSpPr>
        <p:spPr>
          <a:xfrm>
            <a:off x="2109019" y="3908323"/>
            <a:ext cx="9881419" cy="270843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Lancet Commission document: Health professionals for a new century: transforming   education to strengthen health systems in an interdependent world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https://www.thelancet.com/article/S0140-6736(10)61854-5/fulltext</a:t>
            </a:r>
            <a:r>
              <a:rPr lang="en-H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14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WFME Global Standards for Quality Improvement: Postgraduate Medical Education,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WHO Global strategy on human resources for health: workforce 2030, WHO 2016</a:t>
            </a:r>
            <a:endParaRPr lang="en-GB" sz="20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Policy options …. cooperation on health workforce education,….. education policies….</a:t>
            </a:r>
            <a:endParaRPr lang="en-HR" dirty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HR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Global milestones (by 2020): </a:t>
            </a:r>
            <a:r>
              <a:rPr lang="en-GB" dirty="0">
                <a:solidFill>
                  <a:srgbClr val="02231E"/>
                </a:solidFill>
              </a:rPr>
              <a:t>All countries have established accreditation of health training institutions. </a:t>
            </a:r>
            <a:endParaRPr lang="en-GB" dirty="0">
              <a:solidFill>
                <a:srgbClr val="00143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ACGME Common Program Requirements (Residency), 2023  		etc…….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5113B-BC4F-21BE-1E73-399A68DC1066}"/>
              </a:ext>
            </a:extLst>
          </p:cNvPr>
          <p:cNvSpPr txBox="1"/>
          <p:nvPr/>
        </p:nvSpPr>
        <p:spPr>
          <a:xfrm>
            <a:off x="811162" y="1350971"/>
            <a:ext cx="7152968" cy="211788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Study on the ETR Implementation in the UEMS </a:t>
            </a:r>
            <a:r>
              <a:rPr lang="hr-HR" sz="2000" dirty="0" err="1"/>
              <a:t>countries</a:t>
            </a:r>
            <a:endParaRPr lang="en-HR" sz="2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600" dirty="0"/>
              <a:t>Survey sent to the National medical associations (NMAs) (2022 and 2023)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dirty="0"/>
              <a:t>	Data analysis</a:t>
            </a:r>
            <a:endParaRPr lang="en-HR" sz="16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1</a:t>
            </a:r>
            <a:r>
              <a:rPr lang="en-GB" sz="2000" baseline="30000" dirty="0">
                <a:cs typeface="Arial" panose="020B0604020202020204" pitchFamily="34" charset="0"/>
              </a:rPr>
              <a:t>st</a:t>
            </a:r>
            <a:r>
              <a:rPr lang="en-GB" sz="2000" dirty="0">
                <a:cs typeface="Arial" panose="020B0604020202020204" pitchFamily="34" charset="0"/>
              </a:rPr>
              <a:t> UEMS Conference on Medical Specialists’ Training in Europe:</a:t>
            </a:r>
            <a:r>
              <a:rPr lang="en-HR" sz="2000" dirty="0">
                <a:cs typeface="Arial" panose="020B0604020202020204" pitchFamily="34" charset="0"/>
              </a:rPr>
              <a:t>                  </a:t>
            </a:r>
            <a:r>
              <a:rPr lang="en-GB" sz="2000" dirty="0">
                <a:cs typeface="Arial" panose="020B0604020202020204" pitchFamily="34" charset="0"/>
              </a:rPr>
              <a:t>ETRs guiding towards a new era</a:t>
            </a:r>
            <a:r>
              <a:rPr lang="en-HR" sz="2000" dirty="0">
                <a:cs typeface="Arial" panose="020B0604020202020204" pitchFamily="34" charset="0"/>
              </a:rPr>
              <a:t> (</a:t>
            </a:r>
            <a:r>
              <a:rPr lang="en-GB" sz="2000" dirty="0">
                <a:cs typeface="Arial" panose="020B0604020202020204" pitchFamily="34" charset="0"/>
              </a:rPr>
              <a:t>Brussels 20 April 2023)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	Panel discussions on Competency Based Medical Education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/>
              <a:t>		</a:t>
            </a:r>
            <a:endParaRPr lang="en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701A82-91C2-86DC-C372-8E87F90BC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8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E505-5163-CC48-9D90-A7285A07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144" y="365125"/>
            <a:ext cx="9462655" cy="1325563"/>
          </a:xfrm>
        </p:spPr>
        <p:txBody>
          <a:bodyPr>
            <a:normAutofit/>
          </a:bodyPr>
          <a:lstStyle/>
          <a:p>
            <a:r>
              <a:rPr lang="en-HR" sz="3600" dirty="0">
                <a:latin typeface="+mn-lt"/>
                <a:cs typeface="Arial" panose="020B0604020202020204" pitchFamily="34" charset="0"/>
              </a:rPr>
              <a:t>Framework and Challenges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8DAE3-636A-5541-BCCD-C555CF020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7379" y="2306857"/>
            <a:ext cx="4188135" cy="15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AD412-3586-CB46-9412-7DC85AA6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7B9242-6E21-1244-9861-C90A1521F3DD}"/>
              </a:ext>
            </a:extLst>
          </p:cNvPr>
          <p:cNvSpPr txBox="1"/>
          <p:nvPr/>
        </p:nvSpPr>
        <p:spPr>
          <a:xfrm>
            <a:off x="431801" y="1660526"/>
            <a:ext cx="80748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HR" sz="20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of Competency-Based Medical Education</a:t>
            </a:r>
          </a:p>
          <a:p>
            <a:endParaRPr lang="en-H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CC4EDA-981B-3641-BF97-8230B693DCFE}"/>
              </a:ext>
            </a:extLst>
          </p:cNvPr>
          <p:cNvSpPr txBox="1"/>
          <p:nvPr/>
        </p:nvSpPr>
        <p:spPr>
          <a:xfrm>
            <a:off x="4253502" y="5930943"/>
            <a:ext cx="54944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200" baseline="30000" dirty="0"/>
              <a:t>2</a:t>
            </a:r>
            <a:r>
              <a:rPr lang="en-US" sz="1200" dirty="0"/>
              <a:t>http//</a:t>
            </a:r>
            <a:r>
              <a:rPr lang="en-US" sz="1200" dirty="0" err="1"/>
              <a:t>canmeds.royalcollege.ca</a:t>
            </a:r>
            <a:r>
              <a:rPr lang="en-US" sz="1200" dirty="0"/>
              <a:t>/</a:t>
            </a:r>
            <a:endParaRPr lang="en-HR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FDD03-EA49-027C-23D1-B9B5DC3EA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19" b="35291"/>
          <a:stretch/>
        </p:blipFill>
        <p:spPr>
          <a:xfrm>
            <a:off x="601579" y="2210606"/>
            <a:ext cx="5494422" cy="19660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26095D-611C-A07F-633E-442F34439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188" y="1896036"/>
            <a:ext cx="2442411" cy="24162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BEB9AA-D076-3AE8-7BD4-520DC9111439}"/>
              </a:ext>
            </a:extLst>
          </p:cNvPr>
          <p:cNvSpPr txBox="1"/>
          <p:nvPr/>
        </p:nvSpPr>
        <p:spPr>
          <a:xfrm>
            <a:off x="6466502" y="4791554"/>
            <a:ext cx="5494423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R" sz="2000" b="1" dirty="0"/>
              <a:t>Methods of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R" sz="2200" b="1" dirty="0">
                <a:solidFill>
                  <a:srgbClr val="FF0000"/>
                </a:solidFill>
              </a:rPr>
              <a:t>EPA – Entrustable Professional Activities</a:t>
            </a:r>
          </a:p>
          <a:p>
            <a:r>
              <a:rPr lang="en-HR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F74A0-C14F-225B-782C-F137205763C7}"/>
              </a:ext>
            </a:extLst>
          </p:cNvPr>
          <p:cNvSpPr txBox="1"/>
          <p:nvPr/>
        </p:nvSpPr>
        <p:spPr>
          <a:xfrm>
            <a:off x="938462" y="4312302"/>
            <a:ext cx="4880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200" dirty="0"/>
              <a:t>“….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As a new paradigm, CBME will result in a dramatic shift in the way physicians are trained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 must ensure……… that medical education and postgraduate training systems continue to meet the needs of our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Patients…</a:t>
            </a: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HR" baseline="30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D20FAF-2499-F37A-2F2C-70621443A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67" t="87029"/>
          <a:stretch/>
        </p:blipFill>
        <p:spPr>
          <a:xfrm>
            <a:off x="842211" y="6080788"/>
            <a:ext cx="3501189" cy="4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7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06B51A3F-C086-4020-9BA9-CBE004F2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151460"/>
            <a:ext cx="1334136" cy="13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7DC3D6-A062-4F75-B368-7F789B750900}"/>
              </a:ext>
            </a:extLst>
          </p:cNvPr>
          <p:cNvSpPr/>
          <p:nvPr/>
        </p:nvSpPr>
        <p:spPr>
          <a:xfrm>
            <a:off x="2455545" y="699183"/>
            <a:ext cx="5511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420745" algn="ctr"/>
                <a:tab pos="5941060" algn="r"/>
              </a:tabLs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BEE251-1AA1-DC81-03D0-04290F77B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321" y="365125"/>
            <a:ext cx="9274478" cy="918833"/>
          </a:xfrm>
        </p:spPr>
        <p:txBody>
          <a:bodyPr>
            <a:normAutofit/>
          </a:bodyPr>
          <a:lstStyle/>
          <a:p>
            <a:r>
              <a:rPr lang="en-HR" sz="3600" dirty="0"/>
              <a:t>ETR Template Structure – procedure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12370CF-4758-98A8-6D8B-143FCFA8F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140" y="1485596"/>
            <a:ext cx="10564660" cy="496917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Review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preamble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→ </a:t>
            </a:r>
            <a:r>
              <a:rPr lang="de-DE" sz="2400" b="1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unchanged</a:t>
            </a:r>
            <a:endParaRPr lang="de-DE" sz="2400" b="1" dirty="0">
              <a:solidFill>
                <a:srgbClr val="66666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Review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Template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structure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→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expansion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while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b="1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maintaining</a:t>
            </a:r>
            <a:r>
              <a:rPr lang="de-DE" sz="2400" b="1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3-part </a:t>
            </a:r>
            <a:r>
              <a:rPr lang="de-DE" sz="2400" b="1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structure</a:t>
            </a:r>
            <a:r>
              <a:rPr lang="de-DE" sz="2400" b="1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	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Requirements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trainees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					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Requirements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trainers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Requirements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institutions</a:t>
            </a:r>
            <a:endParaRPr lang="de-DE" sz="2400" dirty="0">
              <a:solidFill>
                <a:srgbClr val="66666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Review,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completion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reinsertion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definitions</a:t>
            </a:r>
            <a:endParaRPr lang="de-DE" sz="2400" dirty="0">
              <a:solidFill>
                <a:srgbClr val="66666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Link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Competency-Based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Medical Education (CBME)                                                   	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integrate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CanMEDS-competencies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                 	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include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Entrustable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Professional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(EPAs)</a:t>
            </a:r>
          </a:p>
          <a:p>
            <a:pPr>
              <a:spcBef>
                <a:spcPts val="1200"/>
              </a:spcBef>
            </a:pP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Extension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explanations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in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particular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trainers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‘ and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centres</a:t>
            </a:r>
            <a:r>
              <a:rPr lang="de-DE" sz="24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‘ </a:t>
            </a:r>
            <a:r>
              <a:rPr lang="de-DE" sz="2400" dirty="0" err="1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parts</a:t>
            </a:r>
            <a:endParaRPr lang="de-DE" sz="2400" dirty="0">
              <a:solidFill>
                <a:srgbClr val="66666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de-DE" sz="2000" dirty="0">
                <a:solidFill>
                  <a:srgbClr val="66666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→ </a:t>
            </a:r>
            <a:r>
              <a:rPr lang="de-DE" sz="2000" b="1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Goal: Clinical Learning Environment</a:t>
            </a:r>
          </a:p>
          <a:p>
            <a:pPr>
              <a:spcBef>
                <a:spcPts val="1200"/>
              </a:spcBef>
            </a:pPr>
            <a:endParaRPr lang="de-DE" sz="2000" b="1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de-DE" sz="2000" b="1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fik 2" descr="Grinsende Gesichtskontur mit einfarbiger Füllung">
            <a:extLst>
              <a:ext uri="{FF2B5EF4-FFF2-40B4-BE49-F238E27FC236}">
                <a16:creationId xmlns:a16="http://schemas.microsoft.com/office/drawing/2014/main" id="{F5597FEC-0DA8-5C41-1EBB-A11C57475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5336" y="53617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9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06B51A3F-C086-4020-9BA9-CBE004F2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3225"/>
            <a:ext cx="1334136" cy="13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6888858-E918-5A76-15F8-5D652CC0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36" y="878890"/>
            <a:ext cx="10515600" cy="1334136"/>
          </a:xfrm>
        </p:spPr>
        <p:txBody>
          <a:bodyPr>
            <a:normAutofit/>
          </a:bodyPr>
          <a:lstStyle/>
          <a:p>
            <a:pPr algn="ctr"/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ETR Review and Approval Process Timeline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C7145775-68D4-8E1F-4D34-51E7F27E2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15701" b="14902"/>
          <a:stretch/>
        </p:blipFill>
        <p:spPr>
          <a:xfrm>
            <a:off x="681916" y="2632996"/>
            <a:ext cx="10267053" cy="2635192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C019FEE-89E2-C135-306E-D1D86A668306}"/>
              </a:ext>
            </a:extLst>
          </p:cNvPr>
          <p:cNvSpPr txBox="1"/>
          <p:nvPr/>
        </p:nvSpPr>
        <p:spPr>
          <a:xfrm>
            <a:off x="11149445" y="3948545"/>
            <a:ext cx="602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...</a:t>
            </a:r>
          </a:p>
        </p:txBody>
      </p:sp>
      <p:sp>
        <p:nvSpPr>
          <p:cNvPr id="5" name="Inhaltsplatzhalter 8">
            <a:extLst>
              <a:ext uri="{FF2B5EF4-FFF2-40B4-BE49-F238E27FC236}">
                <a16:creationId xmlns:a16="http://schemas.microsoft.com/office/drawing/2014/main" id="{258E1131-1557-2922-D9E8-02511247AC41}"/>
              </a:ext>
            </a:extLst>
          </p:cNvPr>
          <p:cNvSpPr txBox="1">
            <a:spLocks/>
          </p:cNvSpPr>
          <p:nvPr/>
        </p:nvSpPr>
        <p:spPr>
          <a:xfrm>
            <a:off x="1117052" y="5510112"/>
            <a:ext cx="10515600" cy="94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rgbClr val="666666"/>
                </a:solidFill>
              </a:rPr>
              <a:t>Whole review </a:t>
            </a:r>
            <a:r>
              <a:rPr lang="de-DE" sz="2000" dirty="0" err="1">
                <a:solidFill>
                  <a:srgbClr val="666666"/>
                </a:solidFill>
              </a:rPr>
              <a:t>process</a:t>
            </a:r>
            <a:r>
              <a:rPr lang="de-DE" sz="2000" dirty="0">
                <a:solidFill>
                  <a:srgbClr val="666666"/>
                </a:solidFill>
              </a:rPr>
              <a:t>, i.e. </a:t>
            </a:r>
            <a:r>
              <a:rPr lang="de-DE" sz="2000" dirty="0" err="1">
                <a:solidFill>
                  <a:srgbClr val="666666"/>
                </a:solidFill>
              </a:rPr>
              <a:t>latest</a:t>
            </a:r>
            <a:r>
              <a:rPr lang="de-DE" sz="2000" dirty="0">
                <a:solidFill>
                  <a:srgbClr val="666666"/>
                </a:solidFill>
              </a:rPr>
              <a:t> date </a:t>
            </a:r>
            <a:r>
              <a:rPr lang="de-DE" sz="2000" dirty="0" err="1">
                <a:solidFill>
                  <a:srgbClr val="666666"/>
                </a:solidFill>
              </a:rPr>
              <a:t>submission</a:t>
            </a:r>
            <a:r>
              <a:rPr lang="de-DE" sz="2000" dirty="0">
                <a:solidFill>
                  <a:srgbClr val="666666"/>
                </a:solidFill>
              </a:rPr>
              <a:t> draft ETR to UEMS Council </a:t>
            </a:r>
            <a:r>
              <a:rPr lang="de-DE" sz="2000" b="1" dirty="0">
                <a:solidFill>
                  <a:srgbClr val="666666"/>
                </a:solidFill>
              </a:rPr>
              <a:t>4 </a:t>
            </a:r>
            <a:r>
              <a:rPr lang="de-DE" sz="2000" b="1" dirty="0" err="1">
                <a:solidFill>
                  <a:srgbClr val="666666"/>
                </a:solidFill>
              </a:rPr>
              <a:t>months</a:t>
            </a:r>
            <a:endParaRPr lang="de-DE" sz="2000" b="1" dirty="0">
              <a:solidFill>
                <a:srgbClr val="666666"/>
              </a:solidFill>
            </a:endParaRPr>
          </a:p>
          <a:p>
            <a:r>
              <a:rPr lang="de-DE" sz="2000" dirty="0">
                <a:solidFill>
                  <a:srgbClr val="666666"/>
                </a:solidFill>
              </a:rPr>
              <a:t>1st </a:t>
            </a:r>
            <a:r>
              <a:rPr lang="de-DE" sz="2000" dirty="0" err="1">
                <a:solidFill>
                  <a:srgbClr val="666666"/>
                </a:solidFill>
              </a:rPr>
              <a:t>obligatory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meeting</a:t>
            </a:r>
            <a:r>
              <a:rPr lang="de-DE" sz="2000" dirty="0">
                <a:solidFill>
                  <a:srgbClr val="666666"/>
                </a:solidFill>
              </a:rPr>
              <a:t> ETR Review Committee (RC) in </a:t>
            </a:r>
            <a:r>
              <a:rPr lang="de-DE" sz="2000" dirty="0" err="1">
                <a:solidFill>
                  <a:srgbClr val="666666"/>
                </a:solidFill>
              </a:rPr>
              <a:t>the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month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following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submission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of</a:t>
            </a:r>
            <a:r>
              <a:rPr lang="de-DE" sz="2000" dirty="0">
                <a:solidFill>
                  <a:srgbClr val="666666"/>
                </a:solidFill>
              </a:rPr>
              <a:t> ETRs</a:t>
            </a:r>
          </a:p>
        </p:txBody>
      </p:sp>
    </p:spTree>
    <p:extLst>
      <p:ext uri="{BB962C8B-B14F-4D97-AF65-F5344CB8AC3E}">
        <p14:creationId xmlns:p14="http://schemas.microsoft.com/office/powerpoint/2010/main" val="303968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06B51A3F-C086-4020-9BA9-CBE004F2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3225"/>
            <a:ext cx="1334136" cy="13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6888858-E918-5A76-15F8-5D652CC0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36" y="1046293"/>
            <a:ext cx="10515600" cy="944663"/>
          </a:xfrm>
        </p:spPr>
        <p:txBody>
          <a:bodyPr>
            <a:normAutofit/>
          </a:bodyPr>
          <a:lstStyle/>
          <a:p>
            <a:pPr algn="ctr"/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ETR Review and Approval Process Timeline</a:t>
            </a:r>
            <a:endParaRPr lang="de-DE" sz="2800" dirty="0">
              <a:latin typeface="+mn-lt"/>
            </a:endParaRP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77607D99-8114-47D9-48EC-24F432222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9222" b="14902"/>
          <a:stretch/>
        </p:blipFill>
        <p:spPr>
          <a:xfrm>
            <a:off x="1878680" y="2470044"/>
            <a:ext cx="7998217" cy="2881273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6B8047D-DB92-D2E1-7607-0E83215DF323}"/>
              </a:ext>
            </a:extLst>
          </p:cNvPr>
          <p:cNvSpPr txBox="1"/>
          <p:nvPr/>
        </p:nvSpPr>
        <p:spPr>
          <a:xfrm>
            <a:off x="1127443" y="3892798"/>
            <a:ext cx="602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...</a:t>
            </a:r>
          </a:p>
        </p:txBody>
      </p:sp>
      <p:sp>
        <p:nvSpPr>
          <p:cNvPr id="5" name="Inhaltsplatzhalter 8">
            <a:extLst>
              <a:ext uri="{FF2B5EF4-FFF2-40B4-BE49-F238E27FC236}">
                <a16:creationId xmlns:a16="http://schemas.microsoft.com/office/drawing/2014/main" id="{C71CF1CC-488D-41FC-2EEA-844D945E1F9E}"/>
              </a:ext>
            </a:extLst>
          </p:cNvPr>
          <p:cNvSpPr txBox="1">
            <a:spLocks/>
          </p:cNvSpPr>
          <p:nvPr/>
        </p:nvSpPr>
        <p:spPr>
          <a:xfrm>
            <a:off x="1117052" y="5510112"/>
            <a:ext cx="10515600" cy="94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rgbClr val="666666"/>
                </a:solidFill>
              </a:rPr>
              <a:t>2nd </a:t>
            </a:r>
            <a:r>
              <a:rPr lang="de-DE" sz="2000" dirty="0" err="1">
                <a:solidFill>
                  <a:srgbClr val="666666"/>
                </a:solidFill>
              </a:rPr>
              <a:t>obligatory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meeting</a:t>
            </a:r>
            <a:r>
              <a:rPr lang="de-DE" sz="2000" dirty="0">
                <a:solidFill>
                  <a:srgbClr val="666666"/>
                </a:solidFill>
              </a:rPr>
              <a:t> ETR RC in </a:t>
            </a:r>
            <a:r>
              <a:rPr lang="de-DE" sz="2000" dirty="0" err="1">
                <a:solidFill>
                  <a:srgbClr val="666666"/>
                </a:solidFill>
              </a:rPr>
              <a:t>the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month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following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submission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of</a:t>
            </a:r>
            <a:r>
              <a:rPr lang="de-DE" sz="2000" dirty="0">
                <a:solidFill>
                  <a:srgbClr val="666666"/>
                </a:solidFill>
              </a:rPr>
              <a:t> </a:t>
            </a:r>
            <a:r>
              <a:rPr lang="de-DE" sz="2000" dirty="0" err="1">
                <a:solidFill>
                  <a:srgbClr val="666666"/>
                </a:solidFill>
              </a:rPr>
              <a:t>amended</a:t>
            </a:r>
            <a:r>
              <a:rPr lang="de-DE" sz="2000" dirty="0">
                <a:solidFill>
                  <a:srgbClr val="666666"/>
                </a:solidFill>
              </a:rPr>
              <a:t> ETRs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666666"/>
                </a:solidFill>
              </a:rPr>
              <a:t>* </a:t>
            </a:r>
            <a:r>
              <a:rPr lang="en-US" sz="2000" dirty="0">
                <a:solidFill>
                  <a:srgbClr val="666666"/>
                </a:solidFill>
              </a:rPr>
              <a:t>not in scheme, but has to follow: decision by UEMS EE on presentation at Council meeting</a:t>
            </a:r>
            <a:endParaRPr lang="de-DE" sz="2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00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B35C6CEA-FDBD-4775-8FAA-48D607AADA66}"/>
</file>

<file path=customXml/itemProps2.xml><?xml version="1.0" encoding="utf-8"?>
<ds:datastoreItem xmlns:ds="http://schemas.openxmlformats.org/officeDocument/2006/customXml" ds:itemID="{AC2A1C16-8AC8-4C61-BD5B-02C84FD6DCAD}"/>
</file>

<file path=customXml/itemProps3.xml><?xml version="1.0" encoding="utf-8"?>
<ds:datastoreItem xmlns:ds="http://schemas.openxmlformats.org/officeDocument/2006/customXml" ds:itemID="{969F6A6A-951C-42EF-9122-2DB6CA29646F}"/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1175</Words>
  <Application>Microsoft Macintosh PowerPoint</Application>
  <PresentationFormat>Widescreen</PresentationFormat>
  <Paragraphs>150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wf_segoe-ui_normal</vt:lpstr>
      <vt:lpstr>Office Theme</vt:lpstr>
      <vt:lpstr>New UEMS ETR Terms of Reference,  Template and Timeline Documents </vt:lpstr>
      <vt:lpstr>Tasks of ETR RC from UEMS announced at the Council meetings in April and October 2024</vt:lpstr>
      <vt:lpstr>  Work of the ETR template and Timeline Working group - report  </vt:lpstr>
      <vt:lpstr>UEMS ETR Review Committee (RC) - Terms of Reference</vt:lpstr>
      <vt:lpstr>Framework and Challenges I</vt:lpstr>
      <vt:lpstr>Framework and Challenges II</vt:lpstr>
      <vt:lpstr>ETR Template Structure – procedure</vt:lpstr>
      <vt:lpstr>ETR Review and Approval Process Timeline</vt:lpstr>
      <vt:lpstr>ETR Review and Approval Process Timeline</vt:lpstr>
      <vt:lpstr>ETR Timeline - Explanatory Notes for Authors</vt:lpstr>
      <vt:lpstr>Managing Overlapping Competencies and Knowledge within ETRs</vt:lpstr>
      <vt:lpstr>Future steps towards UEMS S&amp;Bs and UEMS Members (NMAs)</vt:lpstr>
      <vt:lpstr>Review of ETR Template and Timeline</vt:lpstr>
      <vt:lpstr>ETR documents proposed for the UEMS Council meeting, April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TURNPENNY, Peter (ROYAL DEVON UNIVERSITY HEALTHCARE NHS FOUNDATION TRUST)</dc:creator>
  <cp:lastModifiedBy>Nada Čikeš</cp:lastModifiedBy>
  <cp:revision>58</cp:revision>
  <cp:lastPrinted>2024-10-07T11:10:21Z</cp:lastPrinted>
  <dcterms:created xsi:type="dcterms:W3CDTF">2023-05-08T21:18:04Z</dcterms:created>
  <dcterms:modified xsi:type="dcterms:W3CDTF">2025-04-25T12:17:21Z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