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1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57B1-34ED-9B75-A9F5-83B28F8E4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DED34-EF82-2A1F-9645-9B2544C45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CAA0A-AAE6-6CD6-C2DE-44E54DEE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3DC4F-6A28-C767-AB16-AE0AB437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EF1F9-1381-7818-13AC-C8AEA2BC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6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4BF4E-9127-6B51-1313-2A50B3DB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E2E92-532D-1B32-D661-B07BEB761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0E657-2CE7-03F0-AAF2-3BB0F484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AD36D-83D3-25F9-9CAF-A794A817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A688A-CBC5-0EE0-E83F-527CCC2C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2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6FD10B-7C4D-B3CD-13F0-017140020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E6547-5728-FC52-5D64-893F20452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6F547-F2A8-D88D-0341-0DE50D53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41BAD-0BEC-BE4A-8F4F-B1D685C4F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27C29-D751-7739-3852-F3170030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54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B20D7-EC04-2BC2-7B75-64D130DA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72997-9789-952F-7CB5-148B74D36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A6E3-8CD1-7EEF-698E-977334E9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8AD70-E0E6-668E-77E4-83B57B84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2DF3B-067F-1579-27C1-32B6745D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07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30E0-659E-5558-82B4-6F08A53F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AC2E9-F88D-94A3-84F3-F902F7D0B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5CF75-E750-EF4A-B13B-C3D04EFA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2479C-D238-8EAA-3E1A-363FB951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BC75E-2034-2FA4-0140-C585AAE1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08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5CD9-72FD-4B3F-88F0-CBB1C845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BC7FF-493F-6149-6A75-12EB452CC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E15-E525-C9D6-97F8-EEF7D4E36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4A230-804E-4006-11B8-A8965675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79EA1-4F66-9CE6-B2B4-0DE16F22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D7016-946C-0BA5-2AA3-12A1EC18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4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E82F-4BBB-671A-799F-2F6909D7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3327D-81C5-ECF8-7C3E-F4030BA71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31B6FB-1D9A-B18E-B681-8AF06DC45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2C11A8-B9D1-3DD3-50B1-0AD801D73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0B79A-43BE-14F5-8460-18538D77C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F2697C-0103-384C-DA43-8F4C2177B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196A4B-2B15-3858-F3F7-DBAAF75B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EE127C-67EF-8607-C2A8-0C13929CB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85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D20A7-3668-B7F4-0E02-CCAB8935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DD11E-0C78-EC65-CC86-33262D2C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46313-05D2-B592-007F-DAA44378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F55E9-B2FC-9362-071F-913BC63E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7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5B01A8-48BD-673B-0F45-4E9E2770F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C7903-821A-55E0-2CA3-D937F429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DC3CD-31FC-FAD1-E919-71554E05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C5FCE-78BC-B9F6-CC4F-C662E592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958DB-E382-DB67-D183-078284D65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07F9E-602F-EF8B-A267-5EB32CB78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F47AC-E2E1-F85C-AC76-1D76C0FE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323FA-E550-593B-2BAA-2550E444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92AF4-4A78-DD29-2544-24347106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53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F78C-AE56-41F6-E437-A32DFE6F3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3C78D-6CEB-0F84-562E-355670CAEE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902F7-27E0-588C-6D0B-061A4BB14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965B5-DF93-977D-C980-CFC0F120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818DB-8B68-74EF-1F5F-E99E2303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DEB08-B0A1-0CC1-7AC9-BFA08FEF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06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D53351-F03D-5ECA-9EC4-D9F76D43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B86CD-FA61-82C3-F2FB-3DB8F50AD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2B2BD-FA2D-C287-BA51-D511C5F89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11900-D457-47F2-B46E-FF2D5233191A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95519-D278-C056-E615-2F9F75131C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7945D-2FE9-58EA-D29B-0F1D8E0C5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09AC9E-ECED-4907-9741-D9A021521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80CF-1143-4C0A-FDA6-AB5E673C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UEMS Advisory Board Meeting (25/04/25)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ADE09-9567-8E72-3E51-3CAD2DCD4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35 Sections Present (of total of 44)</a:t>
            </a:r>
          </a:p>
          <a:p>
            <a:pPr lvl="1"/>
            <a:r>
              <a:rPr lang="en-GB" dirty="0"/>
              <a:t>Quorum = Two thirds of all Sections must be present for meeting to proceed = 29</a:t>
            </a:r>
          </a:p>
          <a:p>
            <a:pPr lvl="1"/>
            <a:r>
              <a:rPr lang="en-GB" dirty="0"/>
              <a:t>Majority = 2/3 of those present plus 1 = 24 (if there are no abstentions)</a:t>
            </a:r>
          </a:p>
          <a:p>
            <a:r>
              <a:rPr lang="en-GB" dirty="0"/>
              <a:t>Grouping Meeting Reports</a:t>
            </a:r>
          </a:p>
          <a:p>
            <a:pPr lvl="1"/>
            <a:r>
              <a:rPr lang="en-GB" dirty="0"/>
              <a:t>Grouping 1 - Summary from Lampros Michalis</a:t>
            </a:r>
          </a:p>
          <a:p>
            <a:pPr lvl="1"/>
            <a:r>
              <a:rPr lang="en-GB" dirty="0"/>
              <a:t>Grouping 2 - Summary from Patrick Magennis</a:t>
            </a:r>
          </a:p>
          <a:p>
            <a:pPr lvl="1"/>
            <a:r>
              <a:rPr lang="en-GB" dirty="0"/>
              <a:t>Grouping 3 – Summary from Thomas Griesbacher</a:t>
            </a:r>
          </a:p>
          <a:p>
            <a:r>
              <a:rPr lang="en-GB" dirty="0"/>
              <a:t>Broad support for following</a:t>
            </a:r>
          </a:p>
          <a:p>
            <a:pPr lvl="1"/>
            <a:r>
              <a:rPr lang="en-US" dirty="0"/>
              <a:t>MJC Palliative Care</a:t>
            </a:r>
          </a:p>
          <a:p>
            <a:pPr lvl="1"/>
            <a:r>
              <a:rPr lang="en-US" dirty="0"/>
              <a:t>MJC in MJC for Perinatal and Infant Mental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48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22D8-4D0B-56BC-6633-EB03772D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Presented ETRs were supported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43101-4D14-5743-EFF9-A9C14F1D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4.1.2.  PD Module for Anaesthesiology in Geriatric Patients </a:t>
            </a:r>
          </a:p>
          <a:p>
            <a:pPr lvl="1"/>
            <a:r>
              <a:rPr lang="en-GB" dirty="0"/>
              <a:t>Voting – Unanimous support</a:t>
            </a:r>
          </a:p>
          <a:p>
            <a:r>
              <a:rPr lang="en-GB" dirty="0"/>
              <a:t>4.1.3.  ETR for Child and Adolescent Psychiatry </a:t>
            </a:r>
          </a:p>
          <a:p>
            <a:pPr lvl="1"/>
            <a:r>
              <a:rPr lang="en-GB" dirty="0"/>
              <a:t>Voting – Unanimous support</a:t>
            </a:r>
          </a:p>
          <a:p>
            <a:r>
              <a:rPr lang="en-GB" dirty="0"/>
              <a:t>4.1.4.  ETR for Competency of Gynaecological Oncology</a:t>
            </a:r>
          </a:p>
          <a:p>
            <a:pPr lvl="1"/>
            <a:r>
              <a:rPr lang="en-GB" dirty="0"/>
              <a:t>Voting – Unanimous support</a:t>
            </a:r>
          </a:p>
          <a:p>
            <a:r>
              <a:rPr lang="en-GB" dirty="0"/>
              <a:t>4.1.5.  ETR for the Specialty of Laboratory Medicine/ Medical Biopathology</a:t>
            </a:r>
          </a:p>
          <a:p>
            <a:pPr lvl="1"/>
            <a:r>
              <a:rPr lang="en-GB" dirty="0"/>
              <a:t>Voting 33 for, 2 abstentions, 0 against – concern around the specialty/</a:t>
            </a:r>
            <a:r>
              <a:rPr lang="en-GB" dirty="0" err="1"/>
              <a:t>specialtie’s</a:t>
            </a:r>
            <a:r>
              <a:rPr lang="en-GB" dirty="0"/>
              <a:t> names</a:t>
            </a:r>
          </a:p>
          <a:p>
            <a:r>
              <a:rPr lang="en-GB" dirty="0"/>
              <a:t>4.1.6.  ETR for training in Paediatric Haematology and Oncology</a:t>
            </a:r>
          </a:p>
          <a:p>
            <a:pPr lvl="1"/>
            <a:r>
              <a:rPr lang="en-GB" dirty="0"/>
              <a:t>Voting – Unanimous support</a:t>
            </a:r>
          </a:p>
          <a:p>
            <a:r>
              <a:rPr lang="en-GB" dirty="0"/>
              <a:t>4.1.8.  ETR for Wound Healing</a:t>
            </a:r>
          </a:p>
          <a:p>
            <a:pPr lvl="1"/>
            <a:r>
              <a:rPr lang="en-GB" dirty="0"/>
              <a:t>Voting - Unanimous support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086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FF0270A9-5539-473F-AD17-327B389280E5}"/>
</file>

<file path=customXml/itemProps2.xml><?xml version="1.0" encoding="utf-8"?>
<ds:datastoreItem xmlns:ds="http://schemas.openxmlformats.org/officeDocument/2006/customXml" ds:itemID="{6545ED44-784C-415B-9DBD-9F35D0F29336}"/>
</file>

<file path=customXml/itemProps3.xml><?xml version="1.0" encoding="utf-8"?>
<ds:datastoreItem xmlns:ds="http://schemas.openxmlformats.org/officeDocument/2006/customXml" ds:itemID="{6465B43B-DB59-428F-A30B-4967551AB82A}"/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184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UEMS Advisory Board Meeting (25/04/25)</vt:lpstr>
      <vt:lpstr>All Presented ETRs were supported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Magennis</dc:creator>
  <cp:lastModifiedBy>Patrick Magennis</cp:lastModifiedBy>
  <cp:revision>7</cp:revision>
  <dcterms:created xsi:type="dcterms:W3CDTF">2024-10-03T16:26:20Z</dcterms:created>
  <dcterms:modified xsi:type="dcterms:W3CDTF">2025-04-26T06:48:37Z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