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5" r:id="rId6"/>
    <p:sldId id="309" r:id="rId7"/>
    <p:sldId id="290" r:id="rId8"/>
    <p:sldId id="311" r:id="rId9"/>
    <p:sldId id="323" r:id="rId10"/>
    <p:sldId id="269" r:id="rId11"/>
    <p:sldId id="334" r:id="rId12"/>
    <p:sldId id="267" r:id="rId13"/>
    <p:sldId id="259" r:id="rId14"/>
    <p:sldId id="257" r:id="rId15"/>
    <p:sldId id="327" r:id="rId16"/>
    <p:sldId id="330" r:id="rId17"/>
    <p:sldId id="329" r:id="rId18"/>
    <p:sldId id="312" r:id="rId19"/>
    <p:sldId id="316" r:id="rId20"/>
    <p:sldId id="314" r:id="rId21"/>
    <p:sldId id="315" r:id="rId22"/>
    <p:sldId id="319" r:id="rId23"/>
    <p:sldId id="321" r:id="rId24"/>
    <p:sldId id="322" r:id="rId25"/>
    <p:sldId id="320" r:id="rId26"/>
    <p:sldId id="318" r:id="rId27"/>
    <p:sldId id="277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3892D06C-3735-43AB-9D2A-5C2535AD8D24}">
          <p14:sldIdLst>
            <p14:sldId id="256"/>
            <p14:sldId id="265"/>
            <p14:sldId id="309"/>
            <p14:sldId id="290"/>
            <p14:sldId id="311"/>
            <p14:sldId id="323"/>
            <p14:sldId id="269"/>
            <p14:sldId id="334"/>
            <p14:sldId id="267"/>
            <p14:sldId id="259"/>
            <p14:sldId id="257"/>
            <p14:sldId id="327"/>
            <p14:sldId id="330"/>
            <p14:sldId id="329"/>
            <p14:sldId id="312"/>
            <p14:sldId id="316"/>
            <p14:sldId id="314"/>
            <p14:sldId id="315"/>
            <p14:sldId id="319"/>
            <p14:sldId id="321"/>
            <p14:sldId id="322"/>
            <p14:sldId id="320"/>
            <p14:sldId id="318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3B6"/>
    <a:srgbClr val="FEED19"/>
    <a:srgbClr val="FFFFFF"/>
    <a:srgbClr val="19356F"/>
    <a:srgbClr val="198793"/>
    <a:srgbClr val="0065B0"/>
    <a:srgbClr val="B3BFD7"/>
    <a:srgbClr val="196DAC"/>
    <a:srgbClr val="7793C3"/>
    <a:srgbClr val="195F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A4E17-9BF9-4F5E-8A12-9CD6FB9FEC66}" v="48" dt="2025-04-25T09:00:57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31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wid3968.sharepoint.com/sites/INTERNATIONAL_AND_EU_AFFAIRS/Shared%20Documents/Partner%20to%20EU%20Projects/KeepCaring/KeepCaring_Time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979629601696211E-2"/>
          <c:y val="0.11846769253455626"/>
          <c:w val="0.96944444444444444"/>
          <c:h val="0.7323486355434726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3C8-482E-B41D-1D11C723E7F5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3C8-482E-B41D-1D11C723E7F5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3C8-482E-B41D-1D11C723E7F5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3C8-482E-B41D-1D11C723E7F5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2200" b="0" i="0" u="none" strike="noStrike" kern="1200" baseline="0">
                      <a:solidFill>
                        <a:schemeClr val="tx1"/>
                      </a:solidFill>
                      <a:effectLst/>
                      <a:latin typeface="Noto Serif" panose="02020600060500020200" pitchFamily="18" charset="0"/>
                      <a:ea typeface="Noto Serif" panose="02020600060500020200" pitchFamily="18" charset="0"/>
                      <a:cs typeface="Noto Serif" panose="02020600060500020200" pitchFamily="18" charset="0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3C8-482E-B41D-1D11C723E7F5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2200" b="0" i="0" u="none" strike="noStrike" kern="1200" baseline="0">
                      <a:solidFill>
                        <a:schemeClr val="tx1"/>
                      </a:solidFill>
                      <a:effectLst/>
                      <a:latin typeface="Noto Serif" panose="02020600060500020200" pitchFamily="18" charset="0"/>
                      <a:ea typeface="Noto Serif" panose="02020600060500020200" pitchFamily="18" charset="0"/>
                      <a:cs typeface="Noto Serif" panose="02020600060500020200" pitchFamily="18" charset="0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3C8-482E-B41D-1D11C723E7F5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2200" b="0" i="0" u="none" strike="noStrike" kern="1200" baseline="0">
                      <a:solidFill>
                        <a:schemeClr val="tx1"/>
                      </a:solidFill>
                      <a:effectLst/>
                      <a:latin typeface="Noto Serif" panose="02020600060500020200" pitchFamily="18" charset="0"/>
                      <a:ea typeface="Noto Serif" panose="02020600060500020200" pitchFamily="18" charset="0"/>
                      <a:cs typeface="Noto Serif" panose="02020600060500020200" pitchFamily="18" charset="0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3C8-482E-B41D-1D11C723E7F5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2200" b="0" i="0" u="none" strike="noStrike" kern="1200" baseline="0">
                      <a:solidFill>
                        <a:schemeClr val="tx1"/>
                      </a:solidFill>
                      <a:effectLst/>
                      <a:latin typeface="Noto Serif" panose="02020600060500020200" pitchFamily="18" charset="0"/>
                      <a:ea typeface="Noto Serif" panose="02020600060500020200" pitchFamily="18" charset="0"/>
                      <a:cs typeface="Noto Serif" panose="02020600060500020200" pitchFamily="18" charset="0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3C8-482E-B41D-1D11C723E7F5}"/>
                </c:ext>
              </c:extLst>
            </c:dLbl>
            <c:spPr>
              <a:solidFill>
                <a:srgbClr val="FFFFFF">
                  <a:alpha val="90000"/>
                </a:srgbClr>
              </a:solidFill>
              <a:ln w="12700" cap="flat" cmpd="sng" algn="ctr">
                <a:solidFill>
                  <a:srgbClr val="0065B1"/>
                </a:solidFill>
                <a:round/>
              </a:ln>
              <a:effectLst>
                <a:outerShdw blurRad="50800" dist="38100" dir="2700000" algn="tl" rotWithShape="0">
                  <a:srgbClr val="0065B1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2200" b="0" i="0" u="none" strike="noStrike" kern="1200" baseline="0">
                    <a:solidFill>
                      <a:schemeClr val="tx1"/>
                    </a:solidFill>
                    <a:effectLst/>
                    <a:latin typeface="Noto Serif" panose="02020600060500020200" pitchFamily="18" charset="0"/>
                    <a:ea typeface="Noto Serif" panose="02020600060500020200" pitchFamily="18" charset="0"/>
                    <a:cs typeface="Noto Serif" panose="02020600060500020200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Sheet1!$G$18:$G$21</c:f>
              <c:strCache>
                <c:ptCount val="4"/>
                <c:pt idx="0">
                  <c:v>WP3</c:v>
                </c:pt>
                <c:pt idx="1">
                  <c:v>WP4</c:v>
                </c:pt>
                <c:pt idx="2">
                  <c:v>WP5</c:v>
                </c:pt>
                <c:pt idx="3">
                  <c:v>WP6</c:v>
                </c:pt>
              </c:strCache>
            </c:strRef>
          </c:cat>
          <c:val>
            <c:numRef>
              <c:f>Sheet1!$H$18:$H$21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1.5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C8-482E-B41D-1D11C723E7F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3C0B7-57DC-4546-934E-CAAC0CE3A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A94FF5-DA98-4E97-93B5-8A125D6D2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604BE-B1A8-4B0D-ABE9-EDC17591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E59C0-2798-4462-97D8-FE39319E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078B4-A24F-42B6-9400-AD1C0E59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22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D9CB9-1380-48FA-9B12-C1A7D06B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DC0EC-581F-4E5A-9D1B-1D8D3DBB0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75BAB-3BD1-45DA-BC72-D7E11EE6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DB206-0E22-4510-B810-A0A3F91B5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7481A-2F1E-4779-9A10-1C2A8159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22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7D328F-3B40-4C72-8EE9-3ABECC52F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D12B3-C6F3-4258-8B16-714B2CBF2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07BE6-E8DE-4753-B3BA-930CF5C1E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0337-758A-4D36-83A0-1019E4CA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08FD1-9816-42FE-850C-65DB3EE3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2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0A49A-A541-489F-943C-F992B8079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3BD46-9F78-4F04-B546-A5BC27A95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F8B48-B85F-4720-BEA7-3A7FE250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EC270-2D3A-4B51-8436-7D217FF11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7E07F-A719-47D6-B1A4-ED96DEE0D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75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6FF24-4EEA-4CE1-BA9E-90ADA5734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CFC92-21C0-47B6-ACBC-6C4B2C1E3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2029-E2B5-455F-BCCD-83162ACF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63B80-2756-4DAF-8960-0D14C09C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F0875-F1AC-4469-8F30-5F028D52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50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111E-642E-499B-85C0-297D18909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E0C20-00BB-40E9-8F5E-B48FF394D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C2768-291E-4D38-AD7A-984163EF4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FBF75-CC33-4EAF-9188-8797561A5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D90D0-C5BE-4C8E-B726-0B23567F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D8AF5-3F9D-479E-8336-04466B639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24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6144B-C7AE-4369-A4C6-45856872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0FDB4-74A8-46F2-BF75-936702E9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8827B-2855-4F57-8E59-9EDD0A459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B7E22-023F-431A-AD33-6E32176E45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DCE64-0C98-4013-B91D-F1CC72A67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014846-3554-4093-A075-B9FA832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B0E070-4FEB-47D7-AF02-32C0AE15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E6E613-C18A-484F-99B9-63A5E0871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37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05D1-3D7C-427E-9270-730B1DB5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B5FB1-4BE9-4405-AECF-8C2765F9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6439A7-AC59-4F43-BC67-F74E14359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D2B55-E56E-4C9B-B044-0E6C3CF2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00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B0DA07-1FCA-4EDA-8C73-E9CB9C75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D41C0-3154-423C-86A6-EA8507CB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4470E-F5AD-4554-9D41-2AED818DA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96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8EE5D-23E6-4252-817A-B8174BEF8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9070B-2F9D-4157-AB93-DF74B38CF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EC9063-D54F-4755-98E3-6EC85B16D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D1EA6-40AF-4143-A53F-F21ABF4E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A81EF-CD6F-415E-B77C-A09C802FF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7B1C7-BD74-446C-8ACF-91374CD26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35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61202-EE64-4420-9117-4B508B1FD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0E6A57-B242-4160-AAB5-CC1D2D98B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9CCC0-CF5F-4063-A2E8-9A5BADF1D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9BE18-D3E4-4F04-9906-BA2EDBE32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98B3A-E304-465B-9A5B-B14A63DFA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40E9A-E4F2-4DE8-A7D4-2259BD127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83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253763-E843-41A6-B425-B822F681B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57B2C-66DD-4C71-8E1D-AEDDC1B46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469C3-F3BE-4BE3-9A67-CDAE46912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A81D6-3E64-4659-9874-F0C6CC5A7EA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D7A6A-0AF6-414E-9E47-7F2416F9D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4255C-18EA-43B6-8E8C-EEE044843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A2F4-3DBE-47D9-9436-CF78074E75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1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7" Type="http://schemas.openxmlformats.org/officeDocument/2006/relationships/image" Target="../media/image16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gip-global.org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7815-AB85-41B6-A51E-4AA8F159B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3224" y="4629305"/>
            <a:ext cx="8138459" cy="1226551"/>
          </a:xfrm>
        </p:spPr>
        <p:txBody>
          <a:bodyPr>
            <a:noAutofit/>
          </a:bodyPr>
          <a:lstStyle/>
          <a:p>
            <a:pPr algn="l"/>
            <a:b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68E44EB-5C5D-7F09-31D9-243CC0880D1C}"/>
              </a:ext>
            </a:extLst>
          </p:cNvPr>
          <p:cNvSpPr txBox="1"/>
          <p:nvPr/>
        </p:nvSpPr>
        <p:spPr>
          <a:xfrm>
            <a:off x="1745595" y="2638232"/>
            <a:ext cx="10206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Office for EU &amp; International </a:t>
            </a:r>
            <a:r>
              <a:rPr lang="nl-BE" sz="36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Affairs</a:t>
            </a:r>
            <a:endParaRPr lang="nl-BE" sz="2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2EC0C42-CD1C-0E8A-4CB9-6AC9C4C3E005}"/>
              </a:ext>
            </a:extLst>
          </p:cNvPr>
          <p:cNvSpPr txBox="1"/>
          <p:nvPr/>
        </p:nvSpPr>
        <p:spPr>
          <a:xfrm>
            <a:off x="1787197" y="5039380"/>
            <a:ext cx="101230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Brussels 26</a:t>
            </a:r>
            <a:r>
              <a:rPr lang="nl-BE" sz="2800" baseline="30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nl-B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2025</a:t>
            </a:r>
            <a:endParaRPr lang="nl-BE" sz="1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1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nl-BE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 of the International </a:t>
            </a:r>
            <a:r>
              <a:rPr lang="nl-BE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Associations</a:t>
            </a:r>
            <a:r>
              <a:rPr lang="nl-BE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39491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F79E4-FED9-449A-88F9-1168F7809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7897" y="1210853"/>
            <a:ext cx="9144000" cy="2387600"/>
          </a:xfrm>
        </p:spPr>
        <p:txBody>
          <a:bodyPr/>
          <a:lstStyle/>
          <a:p>
            <a:pPr algn="l"/>
            <a:r>
              <a:rPr lang="en-GB" cap="all" dirty="0" err="1">
                <a:solidFill>
                  <a:schemeClr val="bg1"/>
                </a:solidFill>
                <a:latin typeface="Asap" pitchFamily="2" charset="0"/>
              </a:rPr>
              <a:t>Keepcaring</a:t>
            </a:r>
            <a:endParaRPr lang="en-GB" cap="all" dirty="0">
              <a:solidFill>
                <a:schemeClr val="bg1"/>
              </a:solidFill>
              <a:latin typeface="Asap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D3143-3130-0613-97E5-4141E9E84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8569" y="4211042"/>
            <a:ext cx="8429931" cy="1655762"/>
          </a:xfrm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Development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of 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tools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&amp; 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resources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to support mental 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wellbeing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of doctors and nurses in 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hospitals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(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surgery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)</a:t>
            </a:r>
            <a:endParaRPr lang="en-GB" dirty="0">
              <a:solidFill>
                <a:schemeClr val="bg1"/>
              </a:solidFill>
              <a:latin typeface="As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703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115D-2ECD-4F99-8B3D-F8A5DBAF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328" y="197978"/>
            <a:ext cx="9790471" cy="1129378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solidFill>
                  <a:schemeClr val="bg1"/>
                </a:solidFill>
                <a:latin typeface="Alegreya Sans" panose="00000500000000000000" pitchFamily="2" charset="0"/>
              </a:rPr>
              <a:t>KeepCaring</a:t>
            </a:r>
            <a:r>
              <a:rPr lang="en-GB" dirty="0">
                <a:solidFill>
                  <a:schemeClr val="bg1"/>
                </a:solidFill>
                <a:latin typeface="Alegreya Sans" panose="00000500000000000000" pitchFamily="2" charset="0"/>
              </a:rPr>
              <a:t> (Horizon Europe, Budget grant)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0AF4E38-11D0-92E3-CC0F-4EF00EEEB80C}"/>
              </a:ext>
            </a:extLst>
          </p:cNvPr>
          <p:cNvSpPr txBox="1">
            <a:spLocks/>
          </p:cNvSpPr>
          <p:nvPr/>
        </p:nvSpPr>
        <p:spPr>
          <a:xfrm>
            <a:off x="748334" y="2095479"/>
            <a:ext cx="4506088" cy="22326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July 2024 – June 2028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en-GB" sz="2000" dirty="0">
              <a:latin typeface="Asap" pitchFamily="2" charset="0"/>
              <a:ea typeface="Noto Serif" panose="02020600060500020200" pitchFamily="18" charset="0"/>
              <a:cs typeface="Noto Serif" panose="02020600060500020200" pitchFamily="18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Coordinator: University of Amsterdam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20 partners, incl. 3 European organisations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6B8885-E5D4-A748-2FE7-479EE7BFAAB2}"/>
              </a:ext>
            </a:extLst>
          </p:cNvPr>
          <p:cNvSpPr txBox="1"/>
          <p:nvPr/>
        </p:nvSpPr>
        <p:spPr>
          <a:xfrm>
            <a:off x="6096000" y="1880036"/>
            <a:ext cx="43148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/>
              <a:t>Work Packages</a:t>
            </a:r>
            <a:endParaRPr lang="en-GB" sz="2200" dirty="0"/>
          </a:p>
        </p:txBody>
      </p:sp>
      <p:pic>
        <p:nvPicPr>
          <p:cNvPr id="9" name="Image 384">
            <a:extLst>
              <a:ext uri="{FF2B5EF4-FFF2-40B4-BE49-F238E27FC236}">
                <a16:creationId xmlns:a16="http://schemas.microsoft.com/office/drawing/2014/main" id="{4E4E2F7B-777C-EAF3-99C8-92FE65AC719B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56452" y="2310923"/>
            <a:ext cx="5695950" cy="3958432"/>
          </a:xfrm>
          <a:prstGeom prst="rect">
            <a:avLst/>
          </a:prstGeom>
        </p:spPr>
      </p:pic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25F9005-F94D-1727-457F-B72F83BDEDA8}"/>
              </a:ext>
            </a:extLst>
          </p:cNvPr>
          <p:cNvSpPr txBox="1">
            <a:spLocks/>
          </p:cNvSpPr>
          <p:nvPr/>
        </p:nvSpPr>
        <p:spPr>
          <a:xfrm>
            <a:off x="939598" y="4950006"/>
            <a:ext cx="3403677" cy="944444"/>
          </a:xfrm>
          <a:prstGeom prst="roundRect">
            <a:avLst/>
          </a:prstGeom>
          <a:solidFill>
            <a:srgbClr val="BCCFE7"/>
          </a:solidFill>
          <a:ln>
            <a:noFill/>
          </a:ln>
          <a:effectLst>
            <a:softEdge rad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       Grant = € 5,687,784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UEMS share = €      </a:t>
            </a:r>
            <a:r>
              <a:rPr lang="en-GB" sz="2000" b="0" i="0" u="none" strike="noStrike" baseline="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47,575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                                 i.e. 0,8%      </a:t>
            </a:r>
          </a:p>
        </p:txBody>
      </p:sp>
    </p:spTree>
    <p:extLst>
      <p:ext uri="{BB962C8B-B14F-4D97-AF65-F5344CB8AC3E}">
        <p14:creationId xmlns:p14="http://schemas.microsoft.com/office/powerpoint/2010/main" val="1385010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76CD4-ED30-F049-09B3-653856F80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AC5B28-08E6-4FCF-EC8A-E867C5183B45}"/>
              </a:ext>
            </a:extLst>
          </p:cNvPr>
          <p:cNvSpPr txBox="1">
            <a:spLocks/>
          </p:cNvSpPr>
          <p:nvPr/>
        </p:nvSpPr>
        <p:spPr>
          <a:xfrm>
            <a:off x="1563328" y="197978"/>
            <a:ext cx="9790471" cy="1129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chemeClr val="bg1"/>
                </a:solidFill>
                <a:latin typeface="Alegreya Sans" panose="00000500000000000000" pitchFamily="2" charset="0"/>
              </a:rPr>
              <a:t>UEMS Activities in KeepCaring</a:t>
            </a:r>
            <a:endParaRPr lang="en-GB" dirty="0">
              <a:solidFill>
                <a:schemeClr val="bg1"/>
              </a:solidFill>
              <a:latin typeface="Alegreya Sans" panose="00000500000000000000" pitchFamily="2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CD9B8F0-89B9-063A-5C1F-FEC576402E3B}"/>
              </a:ext>
            </a:extLst>
          </p:cNvPr>
          <p:cNvGraphicFramePr>
            <a:graphicFrameLocks/>
          </p:cNvGraphicFramePr>
          <p:nvPr/>
        </p:nvGraphicFramePr>
        <p:xfrm>
          <a:off x="1298069" y="1530270"/>
          <a:ext cx="8431572" cy="512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E1F9136-9D29-CC00-2DE3-EC468847E8AA}"/>
              </a:ext>
            </a:extLst>
          </p:cNvPr>
          <p:cNvCxnSpPr>
            <a:cxnSpLocks/>
          </p:cNvCxnSpPr>
          <p:nvPr/>
        </p:nvCxnSpPr>
        <p:spPr>
          <a:xfrm flipH="1">
            <a:off x="1931841" y="3996220"/>
            <a:ext cx="1590674" cy="961150"/>
          </a:xfrm>
          <a:prstGeom prst="straightConnector1">
            <a:avLst/>
          </a:prstGeom>
          <a:ln w="76200">
            <a:solidFill>
              <a:srgbClr val="1987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7A52DD8-1EB6-6E27-0C27-34645E1D2FC7}"/>
              </a:ext>
            </a:extLst>
          </p:cNvPr>
          <p:cNvSpPr txBox="1"/>
          <p:nvPr/>
        </p:nvSpPr>
        <p:spPr>
          <a:xfrm>
            <a:off x="514650" y="4974440"/>
            <a:ext cx="2653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sap" pitchFamily="2" charset="0"/>
              </a:rPr>
              <a:t>UEMS Office for coordination &amp; </a:t>
            </a:r>
            <a:r>
              <a:rPr lang="fr-FR" sz="2200" dirty="0" err="1">
                <a:latin typeface="Asap" pitchFamily="2" charset="0"/>
              </a:rPr>
              <a:t>execution</a:t>
            </a:r>
            <a:endParaRPr lang="en-GB" sz="2200" dirty="0">
              <a:latin typeface="Asap" pitchFamily="2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5F24D61-99DA-4325-B022-5E04BDBE7D7C}"/>
              </a:ext>
            </a:extLst>
          </p:cNvPr>
          <p:cNvCxnSpPr>
            <a:cxnSpLocks/>
          </p:cNvCxnSpPr>
          <p:nvPr/>
        </p:nvCxnSpPr>
        <p:spPr>
          <a:xfrm flipV="1">
            <a:off x="7590528" y="3894304"/>
            <a:ext cx="1401072" cy="225760"/>
          </a:xfrm>
          <a:prstGeom prst="straightConnector1">
            <a:avLst/>
          </a:prstGeom>
          <a:ln w="76200">
            <a:solidFill>
              <a:srgbClr val="FEED1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A9292F-CCEC-B1A5-DC6F-BAC943051935}"/>
              </a:ext>
            </a:extLst>
          </p:cNvPr>
          <p:cNvCxnSpPr>
            <a:cxnSpLocks/>
          </p:cNvCxnSpPr>
          <p:nvPr/>
        </p:nvCxnSpPr>
        <p:spPr>
          <a:xfrm flipV="1">
            <a:off x="7577650" y="3134957"/>
            <a:ext cx="1289554" cy="97463"/>
          </a:xfrm>
          <a:prstGeom prst="straightConnector1">
            <a:avLst/>
          </a:prstGeom>
          <a:ln w="76200">
            <a:solidFill>
              <a:srgbClr val="19356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B5EDA10-7C2D-56FA-7A83-04212EBABE9E}"/>
              </a:ext>
            </a:extLst>
          </p:cNvPr>
          <p:cNvCxnSpPr>
            <a:cxnSpLocks/>
          </p:cNvCxnSpPr>
          <p:nvPr/>
        </p:nvCxnSpPr>
        <p:spPr>
          <a:xfrm flipV="1">
            <a:off x="6771167" y="2410758"/>
            <a:ext cx="2220433" cy="62315"/>
          </a:xfrm>
          <a:prstGeom prst="straightConnector1">
            <a:avLst/>
          </a:prstGeom>
          <a:ln w="76200">
            <a:solidFill>
              <a:srgbClr val="1973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D7A5420-D7C5-61DB-EAAC-8B01C108B684}"/>
              </a:ext>
            </a:extLst>
          </p:cNvPr>
          <p:cNvSpPr txBox="1"/>
          <p:nvPr/>
        </p:nvSpPr>
        <p:spPr>
          <a:xfrm>
            <a:off x="8594728" y="2410758"/>
            <a:ext cx="3317873" cy="1678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2200" dirty="0">
                <a:latin typeface="Asap" pitchFamily="2" charset="0"/>
              </a:rPr>
              <a:t>UEMS Office for coordination </a:t>
            </a:r>
          </a:p>
          <a:p>
            <a:pPr algn="ctr">
              <a:lnSpc>
                <a:spcPct val="120000"/>
              </a:lnSpc>
            </a:pPr>
            <a:r>
              <a:rPr lang="fr-FR" sz="2200" dirty="0">
                <a:latin typeface="Asap" pitchFamily="2" charset="0"/>
              </a:rPr>
              <a:t>Office and Experts for </a:t>
            </a:r>
            <a:r>
              <a:rPr lang="fr-FR" sz="2200" dirty="0" err="1">
                <a:latin typeface="Asap" pitchFamily="2" charset="0"/>
              </a:rPr>
              <a:t>execution</a:t>
            </a:r>
            <a:endParaRPr lang="en-GB" sz="2200" dirty="0">
              <a:latin typeface="As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30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1CEE9A4-6EDB-193B-1279-7487133CCCD6}"/>
              </a:ext>
            </a:extLst>
          </p:cNvPr>
          <p:cNvSpPr txBox="1">
            <a:spLocks/>
          </p:cNvSpPr>
          <p:nvPr/>
        </p:nvSpPr>
        <p:spPr>
          <a:xfrm>
            <a:off x="2428569" y="14778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GB" sz="5000">
                <a:solidFill>
                  <a:schemeClr val="bg1"/>
                </a:solidFill>
                <a:latin typeface="Asap" pitchFamily="2" charset="0"/>
              </a:rPr>
              <a:t>Training on budget </a:t>
            </a:r>
            <a:br>
              <a:rPr lang="en-GB" sz="5000">
                <a:solidFill>
                  <a:schemeClr val="bg1"/>
                </a:solidFill>
                <a:latin typeface="Asap" pitchFamily="2" charset="0"/>
              </a:rPr>
            </a:br>
            <a:r>
              <a:rPr lang="en-GB" sz="5000">
                <a:solidFill>
                  <a:schemeClr val="bg1"/>
                </a:solidFill>
                <a:latin typeface="Asap" pitchFamily="2" charset="0"/>
              </a:rPr>
              <a:t>for EU-funded projects</a:t>
            </a:r>
            <a:endParaRPr lang="en-GB" sz="5000" dirty="0">
              <a:solidFill>
                <a:schemeClr val="bg1"/>
              </a:solidFill>
              <a:latin typeface="Asap" pitchFamily="2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04E6150-F0D3-A7BA-A861-74F3969FB938}"/>
              </a:ext>
            </a:extLst>
          </p:cNvPr>
          <p:cNvSpPr txBox="1">
            <a:spLocks/>
          </p:cNvSpPr>
          <p:nvPr/>
        </p:nvSpPr>
        <p:spPr>
          <a:xfrm>
            <a:off x="2428569" y="421104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3000" dirty="0">
                <a:solidFill>
                  <a:schemeClr val="bg1"/>
                </a:solidFill>
                <a:latin typeface="Asap" pitchFamily="2" charset="0"/>
              </a:rPr>
              <a:t>Practical outcomes for project coordination, and for finance management</a:t>
            </a:r>
          </a:p>
        </p:txBody>
      </p:sp>
    </p:spTree>
    <p:extLst>
      <p:ext uri="{BB962C8B-B14F-4D97-AF65-F5344CB8AC3E}">
        <p14:creationId xmlns:p14="http://schemas.microsoft.com/office/powerpoint/2010/main" val="2624435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FE3440-5AF9-E6E5-035B-7B922B52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328" y="197978"/>
            <a:ext cx="9790471" cy="112937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legreya Sans" panose="00000500000000000000" pitchFamily="2" charset="0"/>
              </a:rPr>
              <a:t>Management of current EU projects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A305FA-7797-F067-9A85-B0C018EA7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116" y="2017767"/>
            <a:ext cx="4356176" cy="20051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22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2 different programmes</a:t>
            </a: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26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Horizon Europe  Erasmus +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5CCCC59-3989-8AE8-409A-57572A62BF87}"/>
              </a:ext>
            </a:extLst>
          </p:cNvPr>
          <p:cNvSpPr txBox="1">
            <a:spLocks/>
          </p:cNvSpPr>
          <p:nvPr/>
        </p:nvSpPr>
        <p:spPr>
          <a:xfrm>
            <a:off x="935116" y="4251683"/>
            <a:ext cx="4356177" cy="200519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0065B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2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2 different grants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6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Estimated budget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6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Lump sum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7AFDFD-214C-9C70-3FC4-70B62FF3DADA}"/>
              </a:ext>
            </a:extLst>
          </p:cNvPr>
          <p:cNvSpPr txBox="1">
            <a:spLocks/>
          </p:cNvSpPr>
          <p:nvPr/>
        </p:nvSpPr>
        <p:spPr>
          <a:xfrm>
            <a:off x="7393799" y="2170543"/>
            <a:ext cx="3960000" cy="3960000"/>
          </a:xfrm>
          <a:prstGeom prst="ellipse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Adapt reporting &amp; finance approach in each consortium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FB76A1F-C570-1496-5F42-B478A792863F}"/>
              </a:ext>
            </a:extLst>
          </p:cNvPr>
          <p:cNvSpPr/>
          <p:nvPr/>
        </p:nvSpPr>
        <p:spPr>
          <a:xfrm rot="775918">
            <a:off x="5691339" y="2931383"/>
            <a:ext cx="1262645" cy="657225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65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B178793-C16F-7706-B0B7-8AC080416B9B}"/>
              </a:ext>
            </a:extLst>
          </p:cNvPr>
          <p:cNvSpPr/>
          <p:nvPr/>
        </p:nvSpPr>
        <p:spPr>
          <a:xfrm rot="21033388">
            <a:off x="5718941" y="4713552"/>
            <a:ext cx="1262645" cy="657225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65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65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BFA71-01BE-E788-5EF7-8D3620900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76891C8-596C-E58C-2467-9E0F4008DA70}"/>
              </a:ext>
            </a:extLst>
          </p:cNvPr>
          <p:cNvSpPr txBox="1"/>
          <p:nvPr/>
        </p:nvSpPr>
        <p:spPr>
          <a:xfrm>
            <a:off x="3126277" y="2245301"/>
            <a:ext cx="6606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developing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contacts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with</a:t>
            </a:r>
            <a:r>
              <a:rPr lang="nl-BE" sz="2400" dirty="0">
                <a:solidFill>
                  <a:schemeClr val="bg1"/>
                </a:solidFill>
              </a:rPr>
              <a:t> the EU </a:t>
            </a:r>
            <a:r>
              <a:rPr lang="nl-BE" sz="2400" dirty="0" err="1">
                <a:solidFill>
                  <a:schemeClr val="bg1"/>
                </a:solidFill>
              </a:rPr>
              <a:t>parliament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07D8B69-45AF-97C3-ADE8-FF339D1CD0CA}"/>
              </a:ext>
            </a:extLst>
          </p:cNvPr>
          <p:cNvSpPr txBox="1"/>
          <p:nvPr/>
        </p:nvSpPr>
        <p:spPr>
          <a:xfrm>
            <a:off x="3162300" y="2911529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 err="1">
                <a:solidFill>
                  <a:schemeClr val="bg1"/>
                </a:solidFill>
              </a:rPr>
              <a:t>addressing</a:t>
            </a:r>
            <a:r>
              <a:rPr lang="nl-BE" sz="2400" dirty="0">
                <a:solidFill>
                  <a:schemeClr val="bg1"/>
                </a:solidFill>
              </a:rPr>
              <a:t> and meeting </a:t>
            </a:r>
            <a:r>
              <a:rPr lang="nl-BE" sz="2400" dirty="0" err="1">
                <a:solidFill>
                  <a:schemeClr val="bg1"/>
                </a:solidFill>
              </a:rPr>
              <a:t>MEPs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B7505D1-C782-B612-45BA-F6CC4E19C81E}"/>
              </a:ext>
            </a:extLst>
          </p:cNvPr>
          <p:cNvSpPr txBox="1"/>
          <p:nvPr/>
        </p:nvSpPr>
        <p:spPr>
          <a:xfrm>
            <a:off x="3162300" y="3640050"/>
            <a:ext cx="3717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dirty="0">
                <a:solidFill>
                  <a:schemeClr val="bg1"/>
                </a:solidFill>
              </a:rPr>
              <a:t>	</a:t>
            </a:r>
            <a:r>
              <a:rPr lang="nl-BE" sz="2000" dirty="0" err="1">
                <a:solidFill>
                  <a:schemeClr val="bg1"/>
                </a:solidFill>
              </a:rPr>
              <a:t>providing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documents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17EC2574-9449-5473-CEC0-0763B47AEE53}"/>
              </a:ext>
            </a:extLst>
          </p:cNvPr>
          <p:cNvSpPr txBox="1"/>
          <p:nvPr/>
        </p:nvSpPr>
        <p:spPr>
          <a:xfrm>
            <a:off x="3181350" y="4409886"/>
            <a:ext cx="4604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000" dirty="0" err="1">
                <a:solidFill>
                  <a:schemeClr val="bg1"/>
                </a:solidFill>
              </a:rPr>
              <a:t>how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can</a:t>
            </a:r>
            <a:r>
              <a:rPr lang="nl-BE" sz="2000" dirty="0">
                <a:solidFill>
                  <a:schemeClr val="bg1"/>
                </a:solidFill>
              </a:rPr>
              <a:t> UEMS support </a:t>
            </a:r>
            <a:r>
              <a:rPr lang="nl-BE" sz="2000" dirty="0" err="1">
                <a:solidFill>
                  <a:schemeClr val="bg1"/>
                </a:solidFill>
              </a:rPr>
              <a:t>you</a:t>
            </a:r>
            <a:r>
              <a:rPr lang="nl-BE" sz="2000" dirty="0">
                <a:solidFill>
                  <a:schemeClr val="bg1"/>
                </a:solidFill>
              </a:rPr>
              <a:t>?</a:t>
            </a:r>
            <a:endParaRPr lang="nl-BE" sz="2000" i="1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2C87112-38C2-09D0-7F50-F92592B5A3C1}"/>
              </a:ext>
            </a:extLst>
          </p:cNvPr>
          <p:cNvSpPr txBox="1"/>
          <p:nvPr/>
        </p:nvSpPr>
        <p:spPr>
          <a:xfrm>
            <a:off x="3181350" y="5084117"/>
            <a:ext cx="5089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000" dirty="0">
                <a:solidFill>
                  <a:schemeClr val="bg1"/>
                </a:solidFill>
              </a:rPr>
              <a:t>the </a:t>
            </a:r>
            <a:r>
              <a:rPr lang="nl-BE" sz="2000" dirty="0" err="1">
                <a:solidFill>
                  <a:schemeClr val="bg1"/>
                </a:solidFill>
              </a:rPr>
              <a:t>actual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geopolitical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situation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53EAAC-3F95-6465-66B4-C55BC6A8CBA6}"/>
              </a:ext>
            </a:extLst>
          </p:cNvPr>
          <p:cNvSpPr txBox="1"/>
          <p:nvPr/>
        </p:nvSpPr>
        <p:spPr>
          <a:xfrm>
            <a:off x="3183427" y="5809558"/>
            <a:ext cx="7048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000" dirty="0" err="1">
                <a:solidFill>
                  <a:schemeClr val="bg1"/>
                </a:solidFill>
              </a:rPr>
              <a:t>sharing</a:t>
            </a:r>
            <a:r>
              <a:rPr lang="nl-BE" sz="2000" dirty="0">
                <a:solidFill>
                  <a:schemeClr val="bg1"/>
                </a:solidFill>
              </a:rPr>
              <a:t> relevant </a:t>
            </a:r>
            <a:r>
              <a:rPr lang="nl-BE" sz="2000" dirty="0" err="1">
                <a:solidFill>
                  <a:schemeClr val="bg1"/>
                </a:solidFill>
              </a:rPr>
              <a:t>philosophical-political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insights</a:t>
            </a:r>
            <a:endParaRPr lang="nl-BE" sz="20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C3FAA06A-5D88-F207-59A8-6710A5AEC24E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32DB6A1-7408-0985-9631-73B11E9B7D79}"/>
              </a:ext>
            </a:extLst>
          </p:cNvPr>
          <p:cNvSpPr txBox="1"/>
          <p:nvPr/>
        </p:nvSpPr>
        <p:spPr>
          <a:xfrm>
            <a:off x="2228850" y="140167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politically oriented initiative </a:t>
            </a:r>
          </a:p>
        </p:txBody>
      </p:sp>
    </p:spTree>
    <p:extLst>
      <p:ext uri="{BB962C8B-B14F-4D97-AF65-F5344CB8AC3E}">
        <p14:creationId xmlns:p14="http://schemas.microsoft.com/office/powerpoint/2010/main" val="56794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8CB01-A00C-60E8-6BA0-852517817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3023B71-7B0A-B145-C8CA-60C898EE9343}"/>
              </a:ext>
            </a:extLst>
          </p:cNvPr>
          <p:cNvSpPr txBox="1"/>
          <p:nvPr/>
        </p:nvSpPr>
        <p:spPr>
          <a:xfrm>
            <a:off x="3126277" y="2245301"/>
            <a:ext cx="6606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developing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contacts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with</a:t>
            </a:r>
            <a:r>
              <a:rPr lang="nl-BE" sz="2400" dirty="0">
                <a:solidFill>
                  <a:schemeClr val="bg1"/>
                </a:solidFill>
              </a:rPr>
              <a:t> the EU </a:t>
            </a:r>
            <a:r>
              <a:rPr lang="nl-BE" sz="2400" dirty="0" err="1">
                <a:solidFill>
                  <a:schemeClr val="bg1"/>
                </a:solidFill>
              </a:rPr>
              <a:t>parliament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E18A60A-B8E6-6A78-8DEB-BE8DA74FEABE}"/>
              </a:ext>
            </a:extLst>
          </p:cNvPr>
          <p:cNvSpPr txBox="1"/>
          <p:nvPr/>
        </p:nvSpPr>
        <p:spPr>
          <a:xfrm>
            <a:off x="3162300" y="2911529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 err="1">
                <a:solidFill>
                  <a:schemeClr val="bg1"/>
                </a:solidFill>
              </a:rPr>
              <a:t>addressing</a:t>
            </a:r>
            <a:r>
              <a:rPr lang="nl-BE" sz="2400" dirty="0">
                <a:solidFill>
                  <a:schemeClr val="bg1"/>
                </a:solidFill>
              </a:rPr>
              <a:t> and meeting </a:t>
            </a:r>
            <a:r>
              <a:rPr lang="nl-BE" sz="2400" dirty="0" err="1">
                <a:solidFill>
                  <a:schemeClr val="bg1"/>
                </a:solidFill>
              </a:rPr>
              <a:t>MEPs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7F48BD6-EF2B-9B1F-DD27-8E037FCDBFF4}"/>
              </a:ext>
            </a:extLst>
          </p:cNvPr>
          <p:cNvSpPr txBox="1"/>
          <p:nvPr/>
        </p:nvSpPr>
        <p:spPr>
          <a:xfrm>
            <a:off x="3162300" y="3640050"/>
            <a:ext cx="2068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up </a:t>
            </a:r>
            <a:r>
              <a:rPr lang="nl-BE" sz="2400" dirty="0" err="1">
                <a:solidFill>
                  <a:schemeClr val="bg1"/>
                </a:solidFill>
              </a:rPr>
              <a:t>until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now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3136E73-7BE5-01CE-0460-CCF84E47C987}"/>
              </a:ext>
            </a:extLst>
          </p:cNvPr>
          <p:cNvSpPr txBox="1"/>
          <p:nvPr/>
        </p:nvSpPr>
        <p:spPr>
          <a:xfrm>
            <a:off x="3181350" y="4409886"/>
            <a:ext cx="5224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i="1" dirty="0">
                <a:solidFill>
                  <a:schemeClr val="bg1"/>
                </a:solidFill>
              </a:rPr>
              <a:t>Dr. </a:t>
            </a:r>
            <a:r>
              <a:rPr lang="nl-BE" sz="2400" i="1" dirty="0" err="1">
                <a:solidFill>
                  <a:schemeClr val="bg1"/>
                </a:solidFill>
              </a:rPr>
              <a:t>Vitenis</a:t>
            </a:r>
            <a:r>
              <a:rPr lang="nl-BE" sz="2400" i="1" dirty="0">
                <a:solidFill>
                  <a:schemeClr val="bg1"/>
                </a:solidFill>
              </a:rPr>
              <a:t> ANDRIUKAITIS (LT)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AFAF6F1-2D68-DF5E-717E-2F0512B687B6}"/>
              </a:ext>
            </a:extLst>
          </p:cNvPr>
          <p:cNvSpPr txBox="1"/>
          <p:nvPr/>
        </p:nvSpPr>
        <p:spPr>
          <a:xfrm>
            <a:off x="3181350" y="5084117"/>
            <a:ext cx="51764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000" dirty="0" err="1">
                <a:solidFill>
                  <a:schemeClr val="bg1"/>
                </a:solidFill>
              </a:rPr>
              <a:t>stresses</a:t>
            </a:r>
            <a:r>
              <a:rPr lang="nl-BE" sz="2000" dirty="0">
                <a:solidFill>
                  <a:schemeClr val="bg1"/>
                </a:solidFill>
              </a:rPr>
              <a:t> first </a:t>
            </a:r>
            <a:r>
              <a:rPr lang="nl-BE" sz="2000" dirty="0" err="1">
                <a:solidFill>
                  <a:schemeClr val="bg1"/>
                </a:solidFill>
              </a:rPr>
              <a:t>aid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education</a:t>
            </a:r>
            <a:endParaRPr lang="nl-BE" sz="2000" dirty="0">
              <a:solidFill>
                <a:schemeClr val="bg1"/>
              </a:solidFill>
            </a:endParaRPr>
          </a:p>
          <a:p>
            <a:pPr lvl="2"/>
            <a:r>
              <a:rPr lang="nl-BE" sz="2000" dirty="0">
                <a:solidFill>
                  <a:schemeClr val="bg1"/>
                </a:solidFill>
              </a:rPr>
              <a:t>disaster </a:t>
            </a:r>
            <a:r>
              <a:rPr lang="nl-BE" sz="2000" dirty="0" err="1">
                <a:solidFill>
                  <a:schemeClr val="bg1"/>
                </a:solidFill>
              </a:rPr>
              <a:t>preparedness</a:t>
            </a:r>
            <a:endParaRPr lang="nl-BE" sz="2000" dirty="0">
              <a:solidFill>
                <a:schemeClr val="bg1"/>
              </a:solidFill>
            </a:endParaRPr>
          </a:p>
          <a:p>
            <a:pPr lvl="2"/>
            <a:r>
              <a:rPr lang="nl-BE" sz="2000" dirty="0">
                <a:solidFill>
                  <a:schemeClr val="bg1"/>
                </a:solidFill>
              </a:rPr>
              <a:t>supports a </a:t>
            </a:r>
            <a:r>
              <a:rPr lang="nl-BE" sz="2000" dirty="0" err="1">
                <a:solidFill>
                  <a:schemeClr val="bg1"/>
                </a:solidFill>
              </a:rPr>
              <a:t>MEPs</a:t>
            </a:r>
            <a:r>
              <a:rPr lang="nl-BE" sz="2000" dirty="0">
                <a:solidFill>
                  <a:schemeClr val="bg1"/>
                </a:solidFill>
              </a:rPr>
              <a:t>/</a:t>
            </a:r>
            <a:r>
              <a:rPr lang="nl-BE" sz="2000" dirty="0" err="1">
                <a:solidFill>
                  <a:schemeClr val="bg1"/>
                </a:solidFill>
              </a:rPr>
              <a:t>EMOs</a:t>
            </a:r>
            <a:r>
              <a:rPr lang="nl-BE" sz="2000" dirty="0">
                <a:solidFill>
                  <a:schemeClr val="bg1"/>
                </a:solidFill>
              </a:rPr>
              <a:t> platform?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C3C0F81E-902E-26A0-69EE-F457A517096E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AA5BBAA-0419-1560-5ED8-B80CF876FD25}"/>
              </a:ext>
            </a:extLst>
          </p:cNvPr>
          <p:cNvSpPr txBox="1"/>
          <p:nvPr/>
        </p:nvSpPr>
        <p:spPr>
          <a:xfrm>
            <a:off x="2228850" y="140167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politically oriented initiative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8748C82-870B-2596-E57E-576972811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295" y="3373194"/>
            <a:ext cx="2546229" cy="318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381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37AE6-EBD7-0503-7C3E-D3DDBA14A5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E102048-98A4-56A8-349B-D630547D39F2}"/>
              </a:ext>
            </a:extLst>
          </p:cNvPr>
          <p:cNvSpPr txBox="1"/>
          <p:nvPr/>
        </p:nvSpPr>
        <p:spPr>
          <a:xfrm>
            <a:off x="3126277" y="2245301"/>
            <a:ext cx="6606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developing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contacts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with</a:t>
            </a:r>
            <a:r>
              <a:rPr lang="nl-BE" sz="2400" dirty="0">
                <a:solidFill>
                  <a:schemeClr val="bg1"/>
                </a:solidFill>
              </a:rPr>
              <a:t> the EU </a:t>
            </a:r>
            <a:r>
              <a:rPr lang="nl-BE" sz="2400" dirty="0" err="1">
                <a:solidFill>
                  <a:schemeClr val="bg1"/>
                </a:solidFill>
              </a:rPr>
              <a:t>parliament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C186540-1802-EEF7-189A-FAA2922EC084}"/>
              </a:ext>
            </a:extLst>
          </p:cNvPr>
          <p:cNvSpPr txBox="1"/>
          <p:nvPr/>
        </p:nvSpPr>
        <p:spPr>
          <a:xfrm>
            <a:off x="3162300" y="2911529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 err="1">
                <a:solidFill>
                  <a:schemeClr val="bg1"/>
                </a:solidFill>
              </a:rPr>
              <a:t>addressing</a:t>
            </a:r>
            <a:r>
              <a:rPr lang="nl-BE" sz="2400" dirty="0">
                <a:solidFill>
                  <a:schemeClr val="bg1"/>
                </a:solidFill>
              </a:rPr>
              <a:t> and meeting </a:t>
            </a:r>
            <a:r>
              <a:rPr lang="nl-BE" sz="2400" dirty="0" err="1">
                <a:solidFill>
                  <a:schemeClr val="bg1"/>
                </a:solidFill>
              </a:rPr>
              <a:t>MEPs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ABE581E-2DC1-68C8-38AD-49B8C2E56C81}"/>
              </a:ext>
            </a:extLst>
          </p:cNvPr>
          <p:cNvSpPr txBox="1"/>
          <p:nvPr/>
        </p:nvSpPr>
        <p:spPr>
          <a:xfrm>
            <a:off x="3162300" y="3640050"/>
            <a:ext cx="2068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up </a:t>
            </a:r>
            <a:r>
              <a:rPr lang="nl-BE" sz="2400" dirty="0" err="1">
                <a:solidFill>
                  <a:schemeClr val="bg1"/>
                </a:solidFill>
              </a:rPr>
              <a:t>until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now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2A8A78B-1BCB-105E-5A7B-11A5BD1E3E9B}"/>
              </a:ext>
            </a:extLst>
          </p:cNvPr>
          <p:cNvSpPr txBox="1"/>
          <p:nvPr/>
        </p:nvSpPr>
        <p:spPr>
          <a:xfrm>
            <a:off x="3181350" y="4409886"/>
            <a:ext cx="4180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i="1" dirty="0">
                <a:solidFill>
                  <a:schemeClr val="bg1"/>
                </a:solidFill>
              </a:rPr>
              <a:t>Mr. </a:t>
            </a:r>
            <a:r>
              <a:rPr lang="nl-BE" sz="2400" i="1" dirty="0" err="1">
                <a:solidFill>
                  <a:schemeClr val="bg1"/>
                </a:solidFill>
              </a:rPr>
              <a:t>Ondřej</a:t>
            </a:r>
            <a:r>
              <a:rPr lang="nl-BE" sz="2400" i="1" dirty="0">
                <a:solidFill>
                  <a:schemeClr val="bg1"/>
                </a:solidFill>
              </a:rPr>
              <a:t> DOSTÁL (CZ)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35F1987-4E4C-33D5-98D9-EED9D84723D0}"/>
              </a:ext>
            </a:extLst>
          </p:cNvPr>
          <p:cNvSpPr txBox="1"/>
          <p:nvPr/>
        </p:nvSpPr>
        <p:spPr>
          <a:xfrm>
            <a:off x="3181350" y="5084117"/>
            <a:ext cx="5012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400" dirty="0" err="1">
                <a:solidFill>
                  <a:schemeClr val="bg1"/>
                </a:solidFill>
              </a:rPr>
              <a:t>stresses</a:t>
            </a:r>
            <a:r>
              <a:rPr lang="nl-BE" sz="2400" dirty="0">
                <a:solidFill>
                  <a:schemeClr val="bg1"/>
                </a:solidFill>
              </a:rPr>
              <a:t> first </a:t>
            </a:r>
            <a:r>
              <a:rPr lang="nl-BE" sz="2400" dirty="0" err="1">
                <a:solidFill>
                  <a:schemeClr val="bg1"/>
                </a:solidFill>
              </a:rPr>
              <a:t>aid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education</a:t>
            </a:r>
            <a:endParaRPr lang="nl-BE" sz="2400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34BDBDB-DE1E-5783-5ABA-6BED96BE3B1B}"/>
              </a:ext>
            </a:extLst>
          </p:cNvPr>
          <p:cNvSpPr txBox="1"/>
          <p:nvPr/>
        </p:nvSpPr>
        <p:spPr>
          <a:xfrm>
            <a:off x="3183427" y="5899498"/>
            <a:ext cx="5687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400" dirty="0" err="1">
                <a:solidFill>
                  <a:schemeClr val="bg1"/>
                </a:solidFill>
              </a:rPr>
              <a:t>seems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to</a:t>
            </a:r>
            <a:r>
              <a:rPr lang="nl-BE" sz="2400" dirty="0">
                <a:solidFill>
                  <a:schemeClr val="bg1"/>
                </a:solidFill>
              </a:rPr>
              <a:t> support the platform</a:t>
            </a:r>
            <a:endParaRPr lang="nl-BE" sz="32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87D3E0C3-20E3-1444-CDEC-2E47BD1941D5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7F1FDE7-4811-E4A8-8C65-A97679C99EEB}"/>
              </a:ext>
            </a:extLst>
          </p:cNvPr>
          <p:cNvSpPr txBox="1"/>
          <p:nvPr/>
        </p:nvSpPr>
        <p:spPr>
          <a:xfrm>
            <a:off x="2228850" y="140167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politically oriented initiative 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36D1DAA-08A7-BBB7-D155-4DDB50DD8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138" y="3285805"/>
            <a:ext cx="2414591" cy="301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549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C5A94-88DF-E464-3D7A-566C1E4DF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66C5CE4-4BFE-4AA5-9B08-547315484E4D}"/>
              </a:ext>
            </a:extLst>
          </p:cNvPr>
          <p:cNvSpPr txBox="1"/>
          <p:nvPr/>
        </p:nvSpPr>
        <p:spPr>
          <a:xfrm>
            <a:off x="3126277" y="2245301"/>
            <a:ext cx="6606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developing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contacts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with</a:t>
            </a:r>
            <a:r>
              <a:rPr lang="nl-BE" sz="2400" dirty="0">
                <a:solidFill>
                  <a:schemeClr val="bg1"/>
                </a:solidFill>
              </a:rPr>
              <a:t> the EU </a:t>
            </a:r>
            <a:r>
              <a:rPr lang="nl-BE" sz="2400" dirty="0" err="1">
                <a:solidFill>
                  <a:schemeClr val="bg1"/>
                </a:solidFill>
              </a:rPr>
              <a:t>parliament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ED746B5-7EAB-6D1A-48E2-7DD91C666868}"/>
              </a:ext>
            </a:extLst>
          </p:cNvPr>
          <p:cNvSpPr txBox="1"/>
          <p:nvPr/>
        </p:nvSpPr>
        <p:spPr>
          <a:xfrm>
            <a:off x="3162300" y="2911529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 err="1">
                <a:solidFill>
                  <a:schemeClr val="bg1"/>
                </a:solidFill>
              </a:rPr>
              <a:t>addressing</a:t>
            </a:r>
            <a:r>
              <a:rPr lang="nl-BE" sz="2400" dirty="0">
                <a:solidFill>
                  <a:schemeClr val="bg1"/>
                </a:solidFill>
              </a:rPr>
              <a:t> and meeting </a:t>
            </a:r>
            <a:r>
              <a:rPr lang="nl-BE" sz="2400" dirty="0" err="1">
                <a:solidFill>
                  <a:schemeClr val="bg1"/>
                </a:solidFill>
              </a:rPr>
              <a:t>MEPs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68312F2-6406-7E1C-B75D-1BC7729251EE}"/>
              </a:ext>
            </a:extLst>
          </p:cNvPr>
          <p:cNvSpPr txBox="1"/>
          <p:nvPr/>
        </p:nvSpPr>
        <p:spPr>
          <a:xfrm>
            <a:off x="3162300" y="3640050"/>
            <a:ext cx="2313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       next </a:t>
            </a:r>
            <a:r>
              <a:rPr lang="nl-BE" sz="2400" dirty="0" err="1">
                <a:solidFill>
                  <a:schemeClr val="bg1"/>
                </a:solidFill>
              </a:rPr>
              <a:t>Monday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B25776B-9E7B-372B-4D5C-7DCE9C5591F1}"/>
              </a:ext>
            </a:extLst>
          </p:cNvPr>
          <p:cNvSpPr txBox="1"/>
          <p:nvPr/>
        </p:nvSpPr>
        <p:spPr>
          <a:xfrm>
            <a:off x="3181350" y="4409886"/>
            <a:ext cx="4180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i="1" dirty="0">
                <a:solidFill>
                  <a:schemeClr val="bg1"/>
                </a:solidFill>
              </a:rPr>
              <a:t>Mr. Adam JARUBAS (PL)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6CE5762-646C-B28B-6018-CDB0041AD5C9}"/>
              </a:ext>
            </a:extLst>
          </p:cNvPr>
          <p:cNvSpPr txBox="1"/>
          <p:nvPr/>
        </p:nvSpPr>
        <p:spPr>
          <a:xfrm>
            <a:off x="3181350" y="5084117"/>
            <a:ext cx="521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400" dirty="0">
                <a:solidFill>
                  <a:schemeClr val="bg1"/>
                </a:solidFill>
              </a:rPr>
              <a:t>Committee on Public Health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7750608-88A5-8165-0A9F-6E6662BBA6BB}"/>
              </a:ext>
            </a:extLst>
          </p:cNvPr>
          <p:cNvSpPr txBox="1"/>
          <p:nvPr/>
        </p:nvSpPr>
        <p:spPr>
          <a:xfrm>
            <a:off x="3183427" y="5899498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	</a:t>
            </a:r>
            <a:endParaRPr lang="nl-BE" sz="32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8127E3AA-0DEC-E434-5759-D377B7B82957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F7452D8-08BA-1CAB-3B61-488046DC4FE0}"/>
              </a:ext>
            </a:extLst>
          </p:cNvPr>
          <p:cNvSpPr txBox="1"/>
          <p:nvPr/>
        </p:nvSpPr>
        <p:spPr>
          <a:xfrm>
            <a:off x="2228850" y="140167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politically oriented initiative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EC02B50-0B27-968F-82E8-0B462A2D40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726" y="3343315"/>
            <a:ext cx="2386205" cy="301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8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E6819-BA94-217A-6623-DE746946C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B712DC6-E4BF-D505-EC3E-978406AC9A48}"/>
              </a:ext>
            </a:extLst>
          </p:cNvPr>
          <p:cNvSpPr txBox="1"/>
          <p:nvPr/>
        </p:nvSpPr>
        <p:spPr>
          <a:xfrm>
            <a:off x="3126277" y="2245301"/>
            <a:ext cx="3379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interesting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litterature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B616560-F664-FDB1-A11E-A71B951D2408}"/>
              </a:ext>
            </a:extLst>
          </p:cNvPr>
          <p:cNvSpPr txBox="1"/>
          <p:nvPr/>
        </p:nvSpPr>
        <p:spPr>
          <a:xfrm>
            <a:off x="3162300" y="2911529"/>
            <a:ext cx="6493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>
                <a:solidFill>
                  <a:schemeClr val="bg1"/>
                </a:solidFill>
              </a:rPr>
              <a:t>Michael SANDEL		</a:t>
            </a:r>
            <a:r>
              <a:rPr lang="nl-BE" sz="2400" dirty="0" err="1">
                <a:solidFill>
                  <a:schemeClr val="bg1"/>
                </a:solidFill>
              </a:rPr>
              <a:t>political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philosopher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0A50D55-075A-6676-60A2-6EB7FB885008}"/>
              </a:ext>
            </a:extLst>
          </p:cNvPr>
          <p:cNvSpPr txBox="1"/>
          <p:nvPr/>
        </p:nvSpPr>
        <p:spPr>
          <a:xfrm>
            <a:off x="3162300" y="3640050"/>
            <a:ext cx="497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       Timothy SNIDER		</a:t>
            </a:r>
            <a:r>
              <a:rPr lang="nl-BE" sz="2400" dirty="0" err="1">
                <a:solidFill>
                  <a:schemeClr val="bg1"/>
                </a:solidFill>
              </a:rPr>
              <a:t>historian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033EBF3-610B-657E-06AE-071BFBB319AB}"/>
              </a:ext>
            </a:extLst>
          </p:cNvPr>
          <p:cNvSpPr txBox="1"/>
          <p:nvPr/>
        </p:nvSpPr>
        <p:spPr>
          <a:xfrm>
            <a:off x="3181350" y="4409886"/>
            <a:ext cx="8532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 err="1">
                <a:solidFill>
                  <a:schemeClr val="bg1"/>
                </a:solidFill>
              </a:rPr>
              <a:t>Kishore</a:t>
            </a:r>
            <a:r>
              <a:rPr lang="nl-BE" sz="2400" dirty="0">
                <a:solidFill>
                  <a:schemeClr val="bg1"/>
                </a:solidFill>
              </a:rPr>
              <a:t> MAHBUBANI	</a:t>
            </a:r>
            <a:r>
              <a:rPr lang="nl-BE" sz="2400" dirty="0" err="1">
                <a:solidFill>
                  <a:schemeClr val="bg1"/>
                </a:solidFill>
              </a:rPr>
              <a:t>former</a:t>
            </a:r>
            <a:r>
              <a:rPr lang="nl-BE" sz="2400" dirty="0">
                <a:solidFill>
                  <a:schemeClr val="bg1"/>
                </a:solidFill>
              </a:rPr>
              <a:t> UN </a:t>
            </a:r>
            <a:r>
              <a:rPr lang="nl-BE" sz="2400" dirty="0" err="1">
                <a:solidFill>
                  <a:schemeClr val="bg1"/>
                </a:solidFill>
              </a:rPr>
              <a:t>ambassador</a:t>
            </a:r>
            <a:r>
              <a:rPr lang="nl-BE" sz="2400" dirty="0">
                <a:solidFill>
                  <a:schemeClr val="bg1"/>
                </a:solidFill>
              </a:rPr>
              <a:t> for Singapore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71C545-3C50-94B2-2E25-6E391F385F57}"/>
              </a:ext>
            </a:extLst>
          </p:cNvPr>
          <p:cNvSpPr txBox="1"/>
          <p:nvPr/>
        </p:nvSpPr>
        <p:spPr>
          <a:xfrm>
            <a:off x="3181350" y="5084117"/>
            <a:ext cx="7060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nl-BE" sz="2400" dirty="0">
                <a:solidFill>
                  <a:schemeClr val="bg1"/>
                </a:solidFill>
              </a:rPr>
              <a:t>       Ray DALIO			</a:t>
            </a:r>
            <a:r>
              <a:rPr lang="nl-BE" sz="2400" dirty="0" err="1">
                <a:solidFill>
                  <a:schemeClr val="bg1"/>
                </a:solidFill>
              </a:rPr>
              <a:t>hedge</a:t>
            </a:r>
            <a:r>
              <a:rPr lang="nl-BE" sz="2400" dirty="0">
                <a:solidFill>
                  <a:schemeClr val="bg1"/>
                </a:solidFill>
              </a:rPr>
              <a:t> fund administrator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063C4F4-09B4-D99A-8C6D-3281DC8B6096}"/>
              </a:ext>
            </a:extLst>
          </p:cNvPr>
          <p:cNvSpPr txBox="1"/>
          <p:nvPr/>
        </p:nvSpPr>
        <p:spPr>
          <a:xfrm>
            <a:off x="3183427" y="5899498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	</a:t>
            </a:r>
            <a:endParaRPr lang="nl-BE" sz="32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34F85EDF-0710-6556-CE52-9BCD0F61DEBE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C781B6B-0E4A-2755-7F64-39B8046413C2}"/>
              </a:ext>
            </a:extLst>
          </p:cNvPr>
          <p:cNvSpPr txBox="1"/>
          <p:nvPr/>
        </p:nvSpPr>
        <p:spPr>
          <a:xfrm>
            <a:off x="2228850" y="140167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politically oriented initiative </a:t>
            </a:r>
          </a:p>
        </p:txBody>
      </p:sp>
    </p:spTree>
    <p:extLst>
      <p:ext uri="{BB962C8B-B14F-4D97-AF65-F5344CB8AC3E}">
        <p14:creationId xmlns:p14="http://schemas.microsoft.com/office/powerpoint/2010/main" val="365305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2ACB7-F62E-97BC-0CC3-0F0CDACB7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43A6F3B-D2F4-E1E2-8008-8E47786241D2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E2851BE-DA06-4043-B2AE-1CBBABFEB595}"/>
              </a:ext>
            </a:extLst>
          </p:cNvPr>
          <p:cNvSpPr txBox="1"/>
          <p:nvPr/>
        </p:nvSpPr>
        <p:spPr>
          <a:xfrm>
            <a:off x="2228850" y="1401675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200" i="1" dirty="0">
                <a:solidFill>
                  <a:schemeClr val="bg1"/>
                </a:solidFill>
              </a:rPr>
              <a:t>a word of </a:t>
            </a:r>
            <a:r>
              <a:rPr lang="nl-BE" sz="3200" i="1" dirty="0" err="1">
                <a:solidFill>
                  <a:schemeClr val="bg1"/>
                </a:solidFill>
              </a:rPr>
              <a:t>thanks</a:t>
            </a:r>
            <a:r>
              <a:rPr lang="nl-BE" sz="3200" i="1" dirty="0">
                <a:solidFill>
                  <a:schemeClr val="bg1"/>
                </a:solidFill>
              </a:rPr>
              <a:t> </a:t>
            </a:r>
            <a:r>
              <a:rPr lang="nl-BE" sz="3200" i="1" dirty="0" err="1">
                <a:solidFill>
                  <a:schemeClr val="bg1"/>
                </a:solidFill>
              </a:rPr>
              <a:t>to</a:t>
            </a:r>
            <a:r>
              <a:rPr lang="nl-BE" sz="3200" i="1" dirty="0">
                <a:solidFill>
                  <a:schemeClr val="bg1"/>
                </a:solidFill>
              </a:rPr>
              <a:t> </a:t>
            </a:r>
            <a:r>
              <a:rPr lang="nl-BE" sz="3200" i="1" dirty="0" err="1">
                <a:solidFill>
                  <a:schemeClr val="bg1"/>
                </a:solidFill>
              </a:rPr>
              <a:t>its</a:t>
            </a:r>
            <a:r>
              <a:rPr lang="nl-BE" sz="3200" i="1" dirty="0">
                <a:solidFill>
                  <a:schemeClr val="bg1"/>
                </a:solidFill>
              </a:rPr>
              <a:t> members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27790E5-C71C-CFBB-667F-AB4F5BB75C7E}"/>
              </a:ext>
            </a:extLst>
          </p:cNvPr>
          <p:cNvSpPr txBox="1"/>
          <p:nvPr/>
        </p:nvSpPr>
        <p:spPr>
          <a:xfrm>
            <a:off x="2228850" y="3999888"/>
            <a:ext cx="2416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suggestions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AE5E76D-11B7-A342-3440-5583FA6D3FA5}"/>
              </a:ext>
            </a:extLst>
          </p:cNvPr>
          <p:cNvSpPr txBox="1"/>
          <p:nvPr/>
        </p:nvSpPr>
        <p:spPr>
          <a:xfrm>
            <a:off x="2644430" y="2208339"/>
            <a:ext cx="9197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>
                <a:solidFill>
                  <a:schemeClr val="bg2"/>
                </a:solidFill>
                <a:effectLst/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Prof. Umut Akyol			Prof. Hannu Halila</a:t>
            </a:r>
            <a:endParaRPr lang="nl-BE" sz="2400" b="0" dirty="0">
              <a:solidFill>
                <a:schemeClr val="bg2"/>
              </a:solidFill>
              <a:effectLst/>
              <a:latin typeface="Noto Serif" panose="02020600060500020200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2400" b="0" dirty="0">
                <a:solidFill>
                  <a:schemeClr val="bg2"/>
                </a:solidFill>
                <a:effectLst/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Dr. Andrew Brittlebank		Dr. Marc Hermans</a:t>
            </a:r>
          </a:p>
          <a:p>
            <a:r>
              <a:rPr lang="en-GB" sz="2400" b="0" dirty="0">
                <a:solidFill>
                  <a:schemeClr val="bg2"/>
                </a:solidFill>
                <a:effectLst/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Prof. Nada Cikes			Prof. Romuald Krajewski</a:t>
            </a:r>
            <a:endParaRPr lang="nl-BE" sz="2400" b="0" dirty="0">
              <a:solidFill>
                <a:schemeClr val="bg2"/>
              </a:solidFill>
              <a:effectLst/>
              <a:latin typeface="Noto Serif" panose="02020600060500020200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b="0" dirty="0">
                <a:solidFill>
                  <a:schemeClr val="bg2"/>
                </a:solidFill>
                <a:effectLst/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Ms Isabelle Dumaine		Dr. Naishadh Patil</a:t>
            </a:r>
            <a:endParaRPr lang="nl-BE" sz="2400" b="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B2379D1-ECCD-A821-7195-3AA1171B0ED3}"/>
              </a:ext>
            </a:extLst>
          </p:cNvPr>
          <p:cNvSpPr txBox="1"/>
          <p:nvPr/>
        </p:nvSpPr>
        <p:spPr>
          <a:xfrm>
            <a:off x="2644429" y="4671495"/>
            <a:ext cx="9547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noProof="0" dirty="0">
                <a:solidFill>
                  <a:schemeClr val="bg2"/>
                </a:solidFill>
                <a:effectLst/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spreading ETRs externally =&gt; internationally represented</a:t>
            </a:r>
          </a:p>
          <a:p>
            <a:r>
              <a:rPr lang="en-GB" sz="2400" dirty="0">
                <a:solidFill>
                  <a:schemeClr val="bg2"/>
                </a:solidFill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GB" sz="2400" b="0" dirty="0">
                <a:solidFill>
                  <a:schemeClr val="bg2"/>
                </a:solidFill>
                <a:effectLst/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dedicated page on th</a:t>
            </a:r>
            <a:r>
              <a:rPr lang="en-GB" sz="2400" dirty="0">
                <a:solidFill>
                  <a:schemeClr val="bg2"/>
                </a:solidFill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 UEMS website</a:t>
            </a:r>
            <a:endParaRPr lang="en-GB" sz="2400" b="0" dirty="0">
              <a:solidFill>
                <a:schemeClr val="bg2"/>
              </a:solidFill>
              <a:effectLst/>
              <a:latin typeface="Noto Serif" panose="02020600060500020200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2400" b="0" noProof="0" dirty="0">
                <a:solidFill>
                  <a:schemeClr val="bg2"/>
                </a:solidFill>
                <a:effectLst/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 newsletter</a:t>
            </a:r>
          </a:p>
          <a:p>
            <a:r>
              <a:rPr lang="en-GB" sz="2400" dirty="0">
                <a:solidFill>
                  <a:schemeClr val="bg2"/>
                </a:solidFill>
                <a:latin typeface="Noto Serif" panose="02020600060500020200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non-EU colleagues who passed the exams: UEMS ambassadors?</a:t>
            </a:r>
            <a:endParaRPr lang="en-GB" sz="2400" b="0" noProof="0" dirty="0">
              <a:solidFill>
                <a:schemeClr val="bg2"/>
              </a:solidFill>
              <a:effectLst/>
              <a:latin typeface="Noto Serif" panose="02020600060500020200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415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ECFBA-0C73-998C-BBE8-E0DF7A92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89890F6-9D81-476D-FCCF-EF0622B24A2C}"/>
              </a:ext>
            </a:extLst>
          </p:cNvPr>
          <p:cNvSpPr txBox="1"/>
          <p:nvPr/>
        </p:nvSpPr>
        <p:spPr>
          <a:xfrm>
            <a:off x="3126277" y="2245301"/>
            <a:ext cx="815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nl-BE" sz="2400" dirty="0">
                <a:solidFill>
                  <a:schemeClr val="bg1"/>
                </a:solidFill>
              </a:rPr>
              <a:t>the </a:t>
            </a:r>
            <a:r>
              <a:rPr lang="nl-BE" sz="2400" dirty="0" err="1">
                <a:solidFill>
                  <a:schemeClr val="bg1"/>
                </a:solidFill>
              </a:rPr>
              <a:t>four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elements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according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to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Empedocles</a:t>
            </a:r>
            <a:r>
              <a:rPr lang="nl-BE" sz="2400" dirty="0">
                <a:solidFill>
                  <a:schemeClr val="bg1"/>
                </a:solidFill>
              </a:rPr>
              <a:t> &amp; </a:t>
            </a:r>
            <a:r>
              <a:rPr lang="nl-BE" sz="2400" dirty="0" err="1">
                <a:solidFill>
                  <a:schemeClr val="bg1"/>
                </a:solidFill>
              </a:rPr>
              <a:t>Aristotle</a:t>
            </a:r>
            <a:endParaRPr lang="nl-BE" sz="2400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C6BBDD7E-B7A5-A8EC-5D40-F34787F33110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66EE9F5-2259-F525-AF33-22C56E0D1C41}"/>
              </a:ext>
            </a:extLst>
          </p:cNvPr>
          <p:cNvSpPr txBox="1"/>
          <p:nvPr/>
        </p:nvSpPr>
        <p:spPr>
          <a:xfrm>
            <a:off x="2228850" y="1401675"/>
            <a:ext cx="7754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future oriented initiative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D89206A-C256-F25A-0E10-0B2DAE29EAE7}"/>
              </a:ext>
            </a:extLst>
          </p:cNvPr>
          <p:cNvSpPr txBox="1"/>
          <p:nvPr/>
        </p:nvSpPr>
        <p:spPr>
          <a:xfrm>
            <a:off x="7671523" y="3390879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>
                <a:solidFill>
                  <a:schemeClr val="bg2"/>
                </a:solidFill>
              </a:rPr>
              <a:t>fire</a:t>
            </a:r>
            <a:endParaRPr lang="nl-BE" dirty="0">
              <a:solidFill>
                <a:schemeClr val="bg2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9AB7514-611C-57FF-A5FB-38BCB5E9B8F8}"/>
              </a:ext>
            </a:extLst>
          </p:cNvPr>
          <p:cNvSpPr txBox="1"/>
          <p:nvPr/>
        </p:nvSpPr>
        <p:spPr>
          <a:xfrm>
            <a:off x="7545688" y="533403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>
                <a:solidFill>
                  <a:schemeClr val="bg2"/>
                </a:solidFill>
              </a:rPr>
              <a:t>water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193EB46B-40CA-0CA5-7F38-EC88AFC6A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667" y="4131751"/>
            <a:ext cx="2006822" cy="1503179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35277B41-3BA7-95D2-9F5C-7D5C2FB81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371" y="2956788"/>
            <a:ext cx="2776824" cy="184785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878663E-2787-19C8-DE5E-C2FAC4106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371" y="4818792"/>
            <a:ext cx="2803295" cy="1743074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BA7E449-53DA-A8AD-97E0-2935FF2DB3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19" y="3204815"/>
            <a:ext cx="2744258" cy="1826179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721A15EE-96B9-8393-9863-B873389133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328" y="5038692"/>
            <a:ext cx="2762250" cy="1657350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7A244593-99BE-0ECD-1D21-2ABDD9D1F2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579" y="3575545"/>
            <a:ext cx="2798960" cy="2793649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1981CE2F-4B42-26D4-CA4C-1687E43EEEFB}"/>
              </a:ext>
            </a:extLst>
          </p:cNvPr>
          <p:cNvSpPr txBox="1"/>
          <p:nvPr/>
        </p:nvSpPr>
        <p:spPr>
          <a:xfrm>
            <a:off x="9917573" y="2973982"/>
            <a:ext cx="1628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2"/>
                </a:solidFill>
              </a:rPr>
              <a:t>joined</a:t>
            </a:r>
            <a:r>
              <a:rPr lang="nl-BE" sz="2400" dirty="0">
                <a:solidFill>
                  <a:schemeClr val="bg2"/>
                </a:solidFill>
              </a:rPr>
              <a:t> </a:t>
            </a:r>
            <a:r>
              <a:rPr lang="nl-BE" sz="2400" dirty="0" err="1">
                <a:solidFill>
                  <a:schemeClr val="bg2"/>
                </a:solidFill>
              </a:rPr>
              <a:t>by</a:t>
            </a:r>
            <a:r>
              <a:rPr lang="nl-BE" sz="2400" dirty="0">
                <a:solidFill>
                  <a:schemeClr val="bg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5188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890E5-C5B5-CD3E-1BDF-D267579E5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22F3170-6CAD-CEF9-B511-6FE97DC14D4C}"/>
              </a:ext>
            </a:extLst>
          </p:cNvPr>
          <p:cNvSpPr txBox="1"/>
          <p:nvPr/>
        </p:nvSpPr>
        <p:spPr>
          <a:xfrm>
            <a:off x="3126277" y="2245301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nl-BE" sz="2400" i="1" dirty="0">
                <a:solidFill>
                  <a:schemeClr val="bg1"/>
                </a:solidFill>
              </a:rPr>
              <a:t>disaster </a:t>
            </a:r>
            <a:r>
              <a:rPr lang="nl-BE" sz="2400" i="1" dirty="0" err="1">
                <a:solidFill>
                  <a:schemeClr val="bg1"/>
                </a:solidFill>
              </a:rPr>
              <a:t>preparedness</a:t>
            </a:r>
            <a:endParaRPr lang="nl-BE" sz="24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DA21396C-099E-5A85-F010-138D1E7BAA91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E098D37-FBF6-795C-9F35-25B3C611CD64}"/>
              </a:ext>
            </a:extLst>
          </p:cNvPr>
          <p:cNvSpPr txBox="1"/>
          <p:nvPr/>
        </p:nvSpPr>
        <p:spPr>
          <a:xfrm>
            <a:off x="2228850" y="1401675"/>
            <a:ext cx="7754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future oriented initiative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72D3B44-CF3C-9EA6-7F90-35627D70C8F2}"/>
              </a:ext>
            </a:extLst>
          </p:cNvPr>
          <p:cNvSpPr txBox="1"/>
          <p:nvPr/>
        </p:nvSpPr>
        <p:spPr>
          <a:xfrm>
            <a:off x="3162300" y="2911529"/>
            <a:ext cx="4083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>
                <a:solidFill>
                  <a:schemeClr val="bg1"/>
                </a:solidFill>
              </a:rPr>
              <a:t>promotion of </a:t>
            </a:r>
            <a:r>
              <a:rPr lang="nl-BE" sz="2400" dirty="0" err="1">
                <a:solidFill>
                  <a:schemeClr val="bg1"/>
                </a:solidFill>
              </a:rPr>
              <a:t>resilience</a:t>
            </a:r>
            <a:endParaRPr lang="nl-BE" sz="2400" dirty="0">
              <a:solidFill>
                <a:schemeClr val="bg1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91C92E6-8876-58BE-66BB-607C2E62E39A}"/>
              </a:ext>
            </a:extLst>
          </p:cNvPr>
          <p:cNvSpPr txBox="1"/>
          <p:nvPr/>
        </p:nvSpPr>
        <p:spPr>
          <a:xfrm>
            <a:off x="3162300" y="3640050"/>
            <a:ext cx="6128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>
                <a:solidFill>
                  <a:schemeClr val="bg1"/>
                </a:solidFill>
              </a:rPr>
              <a:t>	 </a:t>
            </a:r>
            <a:r>
              <a:rPr lang="nl-BE" sz="2400" dirty="0" err="1">
                <a:solidFill>
                  <a:schemeClr val="bg1"/>
                </a:solidFill>
              </a:rPr>
              <a:t>by</a:t>
            </a:r>
            <a:r>
              <a:rPr lang="nl-BE" sz="2400" dirty="0">
                <a:solidFill>
                  <a:schemeClr val="bg1"/>
                </a:solidFill>
              </a:rPr>
              <a:t> first </a:t>
            </a:r>
            <a:r>
              <a:rPr lang="nl-BE" sz="2400" dirty="0" err="1">
                <a:solidFill>
                  <a:schemeClr val="bg1"/>
                </a:solidFill>
              </a:rPr>
              <a:t>aid</a:t>
            </a:r>
            <a:r>
              <a:rPr lang="nl-BE" sz="2400" dirty="0">
                <a:solidFill>
                  <a:schemeClr val="bg1"/>
                </a:solidFill>
              </a:rPr>
              <a:t> courses for </a:t>
            </a:r>
            <a:r>
              <a:rPr lang="nl-BE" sz="2400" dirty="0" err="1">
                <a:solidFill>
                  <a:schemeClr val="bg1"/>
                </a:solidFill>
              </a:rPr>
              <a:t>all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citizens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AA44BA5-76D1-0D39-AA83-F67B950DA54C}"/>
              </a:ext>
            </a:extLst>
          </p:cNvPr>
          <p:cNvSpPr txBox="1"/>
          <p:nvPr/>
        </p:nvSpPr>
        <p:spPr>
          <a:xfrm>
            <a:off x="3181350" y="4409886"/>
            <a:ext cx="874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400" dirty="0" err="1">
                <a:solidFill>
                  <a:schemeClr val="bg1"/>
                </a:solidFill>
              </a:rPr>
              <a:t>safey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measures</a:t>
            </a:r>
            <a:r>
              <a:rPr lang="nl-BE" sz="2400" dirty="0">
                <a:solidFill>
                  <a:schemeClr val="bg1"/>
                </a:solidFill>
              </a:rPr>
              <a:t>, e.g. for IT </a:t>
            </a:r>
            <a:r>
              <a:rPr lang="nl-BE" sz="2400" dirty="0" err="1">
                <a:solidFill>
                  <a:schemeClr val="bg1"/>
                </a:solidFill>
              </a:rPr>
              <a:t>infrastructure</a:t>
            </a:r>
            <a:r>
              <a:rPr lang="nl-BE" sz="2400" dirty="0">
                <a:solidFill>
                  <a:schemeClr val="bg1"/>
                </a:solidFill>
              </a:rPr>
              <a:t> &amp; software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422D67C-79E3-EE9B-71CA-653BD15576CF}"/>
              </a:ext>
            </a:extLst>
          </p:cNvPr>
          <p:cNvSpPr txBox="1"/>
          <p:nvPr/>
        </p:nvSpPr>
        <p:spPr>
          <a:xfrm>
            <a:off x="3181350" y="5084117"/>
            <a:ext cx="4733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400" dirty="0" err="1">
                <a:solidFill>
                  <a:schemeClr val="bg1"/>
                </a:solidFill>
              </a:rPr>
              <a:t>regular</a:t>
            </a:r>
            <a:r>
              <a:rPr lang="nl-BE" sz="2400" dirty="0">
                <a:solidFill>
                  <a:schemeClr val="bg1"/>
                </a:solidFill>
              </a:rPr>
              <a:t> training </a:t>
            </a:r>
            <a:r>
              <a:rPr lang="nl-BE" sz="2400" dirty="0" err="1">
                <a:solidFill>
                  <a:schemeClr val="bg1"/>
                </a:solidFill>
              </a:rPr>
              <a:t>sessions</a:t>
            </a:r>
            <a:endParaRPr lang="nl-BE" sz="24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CEF18D0-1649-DF33-ED85-EACDFDF422BC}"/>
              </a:ext>
            </a:extLst>
          </p:cNvPr>
          <p:cNvSpPr txBox="1"/>
          <p:nvPr/>
        </p:nvSpPr>
        <p:spPr>
          <a:xfrm>
            <a:off x="3183427" y="5899498"/>
            <a:ext cx="9038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nl-BE" sz="2400" i="1" dirty="0">
                <a:solidFill>
                  <a:schemeClr val="bg1"/>
                </a:solidFill>
              </a:rPr>
              <a:t>war </a:t>
            </a:r>
            <a:r>
              <a:rPr lang="nl-BE" sz="2400" i="1" dirty="0" err="1">
                <a:solidFill>
                  <a:schemeClr val="bg1"/>
                </a:solidFill>
              </a:rPr>
              <a:t>preparedness</a:t>
            </a:r>
            <a:r>
              <a:rPr lang="nl-BE" sz="2400" i="1" dirty="0">
                <a:solidFill>
                  <a:schemeClr val="bg1"/>
                </a:solidFill>
              </a:rPr>
              <a:t> </a:t>
            </a:r>
            <a:r>
              <a:rPr lang="nl-BE" sz="2400" dirty="0">
                <a:solidFill>
                  <a:schemeClr val="bg1"/>
                </a:solidFill>
              </a:rPr>
              <a:t>for public services &amp; Health </a:t>
            </a:r>
            <a:r>
              <a:rPr lang="nl-BE" sz="2400" dirty="0" err="1">
                <a:solidFill>
                  <a:schemeClr val="bg1"/>
                </a:solidFill>
              </a:rPr>
              <a:t>Work</a:t>
            </a:r>
            <a:r>
              <a:rPr lang="nl-BE" sz="2400" dirty="0">
                <a:solidFill>
                  <a:schemeClr val="bg1"/>
                </a:solidFill>
              </a:rPr>
              <a:t> Force</a:t>
            </a:r>
          </a:p>
        </p:txBody>
      </p:sp>
    </p:spTree>
    <p:extLst>
      <p:ext uri="{BB962C8B-B14F-4D97-AF65-F5344CB8AC3E}">
        <p14:creationId xmlns:p14="http://schemas.microsoft.com/office/powerpoint/2010/main" val="2825466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E237D-BA27-A2A0-9134-E8A33624B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D5EC42A-671C-7B78-23EE-51D807A80445}"/>
              </a:ext>
            </a:extLst>
          </p:cNvPr>
          <p:cNvSpPr txBox="1"/>
          <p:nvPr/>
        </p:nvSpPr>
        <p:spPr>
          <a:xfrm>
            <a:off x="3126277" y="2245301"/>
            <a:ext cx="6067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medical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litterature</a:t>
            </a:r>
            <a:r>
              <a:rPr lang="nl-BE" sz="2400" dirty="0">
                <a:solidFill>
                  <a:schemeClr val="bg1"/>
                </a:solidFill>
              </a:rPr>
              <a:t> on disaster </a:t>
            </a:r>
            <a:r>
              <a:rPr lang="nl-BE" sz="2400" dirty="0" err="1">
                <a:solidFill>
                  <a:schemeClr val="bg1"/>
                </a:solidFill>
              </a:rPr>
              <a:t>medicine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28D0D58-3FF0-7340-6934-048BC65DFF81}"/>
              </a:ext>
            </a:extLst>
          </p:cNvPr>
          <p:cNvSpPr txBox="1"/>
          <p:nvPr/>
        </p:nvSpPr>
        <p:spPr>
          <a:xfrm>
            <a:off x="3162300" y="2911529"/>
            <a:ext cx="5806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nl-BE" sz="2400" dirty="0">
                <a:solidFill>
                  <a:schemeClr val="bg1"/>
                </a:solidFill>
              </a:rPr>
              <a:t>training courses &amp; </a:t>
            </a:r>
            <a:r>
              <a:rPr lang="nl-BE" sz="2400" dirty="0" err="1">
                <a:solidFill>
                  <a:schemeClr val="bg1"/>
                </a:solidFill>
              </a:rPr>
              <a:t>simulation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sessions</a:t>
            </a:r>
            <a:endParaRPr lang="nl-BE" sz="2400" dirty="0">
              <a:solidFill>
                <a:schemeClr val="bg1"/>
              </a:solidFill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43D78E4-E0F6-2CBE-0298-2E1A048EDFDA}"/>
              </a:ext>
            </a:extLst>
          </p:cNvPr>
          <p:cNvSpPr txBox="1"/>
          <p:nvPr/>
        </p:nvSpPr>
        <p:spPr>
          <a:xfrm>
            <a:off x="3162300" y="3640050"/>
            <a:ext cx="8696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>
                <a:solidFill>
                  <a:schemeClr val="bg1"/>
                </a:solidFill>
              </a:rPr>
              <a:t>e.g. Dr. Aivars </a:t>
            </a:r>
            <a:r>
              <a:rPr lang="nl-BE" sz="2400" dirty="0" err="1">
                <a:solidFill>
                  <a:schemeClr val="bg1"/>
                </a:solidFill>
              </a:rPr>
              <a:t>VETRA’s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proposal</a:t>
            </a:r>
            <a:r>
              <a:rPr lang="nl-BE" sz="2400" dirty="0">
                <a:solidFill>
                  <a:schemeClr val="bg1"/>
                </a:solidFill>
              </a:rPr>
              <a:t> from </a:t>
            </a:r>
            <a:r>
              <a:rPr lang="nl-BE" sz="2400" dirty="0" err="1">
                <a:solidFill>
                  <a:schemeClr val="bg1"/>
                </a:solidFill>
              </a:rPr>
              <a:t>Lithuanian</a:t>
            </a:r>
            <a:r>
              <a:rPr lang="nl-BE" sz="2400" dirty="0">
                <a:solidFill>
                  <a:schemeClr val="bg1"/>
                </a:solidFill>
              </a:rPr>
              <a:t> NMA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0C34F4E6-A09E-728C-7694-B70809331DC1}"/>
              </a:ext>
            </a:extLst>
          </p:cNvPr>
          <p:cNvSpPr txBox="1"/>
          <p:nvPr/>
        </p:nvSpPr>
        <p:spPr>
          <a:xfrm>
            <a:off x="3181350" y="4409886"/>
            <a:ext cx="6370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400" i="1" dirty="0">
                <a:solidFill>
                  <a:schemeClr val="bg1"/>
                </a:solidFill>
              </a:rPr>
              <a:t>but:</a:t>
            </a:r>
            <a:r>
              <a:rPr lang="nl-BE" sz="2400" dirty="0">
                <a:solidFill>
                  <a:schemeClr val="bg1"/>
                </a:solidFill>
              </a:rPr>
              <a:t> 	</a:t>
            </a:r>
            <a:r>
              <a:rPr lang="nl-BE" sz="2400" dirty="0" err="1">
                <a:solidFill>
                  <a:schemeClr val="bg1"/>
                </a:solidFill>
              </a:rPr>
              <a:t>too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little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experience</a:t>
            </a:r>
            <a:r>
              <a:rPr lang="nl-BE" sz="2400" dirty="0">
                <a:solidFill>
                  <a:schemeClr val="bg1"/>
                </a:solidFill>
              </a:rPr>
              <a:t> in the EU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6F11445-BBA7-7EF7-4A23-94444D7F5C0D}"/>
              </a:ext>
            </a:extLst>
          </p:cNvPr>
          <p:cNvSpPr txBox="1"/>
          <p:nvPr/>
        </p:nvSpPr>
        <p:spPr>
          <a:xfrm>
            <a:off x="3181350" y="5084117"/>
            <a:ext cx="8156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0" lvl="6"/>
            <a:r>
              <a:rPr lang="nl-BE" sz="2400" dirty="0" err="1">
                <a:solidFill>
                  <a:schemeClr val="bg1"/>
                </a:solidFill>
              </a:rPr>
              <a:t>political</a:t>
            </a:r>
            <a:r>
              <a:rPr lang="nl-BE" sz="2400" dirty="0">
                <a:solidFill>
                  <a:schemeClr val="bg1"/>
                </a:solidFill>
              </a:rPr>
              <a:t> will </a:t>
            </a:r>
            <a:r>
              <a:rPr lang="nl-BE" sz="2400" dirty="0" err="1">
                <a:solidFill>
                  <a:schemeClr val="bg1"/>
                </a:solidFill>
              </a:rPr>
              <a:t>lacking</a:t>
            </a:r>
            <a:r>
              <a:rPr lang="nl-BE" sz="2400" dirty="0">
                <a:solidFill>
                  <a:schemeClr val="bg1"/>
                </a:solidFill>
              </a:rPr>
              <a:t>: do </a:t>
            </a:r>
            <a:r>
              <a:rPr lang="nl-BE" sz="2400" dirty="0" err="1">
                <a:solidFill>
                  <a:schemeClr val="bg1"/>
                </a:solidFill>
              </a:rPr>
              <a:t>not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cause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panick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DC4BE60-DA37-1BF8-D52C-D86640C0B71E}"/>
              </a:ext>
            </a:extLst>
          </p:cNvPr>
          <p:cNvSpPr txBox="1"/>
          <p:nvPr/>
        </p:nvSpPr>
        <p:spPr>
          <a:xfrm>
            <a:off x="3183427" y="5899498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Ukrainian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colleagues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can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lear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us</a:t>
            </a:r>
            <a:r>
              <a:rPr lang="nl-BE" sz="2400" dirty="0">
                <a:solidFill>
                  <a:schemeClr val="bg1"/>
                </a:solidFill>
              </a:rPr>
              <a:t> a lot		</a:t>
            </a:r>
            <a:endParaRPr lang="nl-BE" sz="32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A8354EEF-56AD-A700-5B51-55A5465E0912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E8CEA55-166C-7E2E-3BBC-DD5D6B025980}"/>
              </a:ext>
            </a:extLst>
          </p:cNvPr>
          <p:cNvSpPr txBox="1"/>
          <p:nvPr/>
        </p:nvSpPr>
        <p:spPr>
          <a:xfrm>
            <a:off x="2228850" y="140167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politically oriented initiative </a:t>
            </a:r>
          </a:p>
        </p:txBody>
      </p:sp>
    </p:spTree>
    <p:extLst>
      <p:ext uri="{BB962C8B-B14F-4D97-AF65-F5344CB8AC3E}">
        <p14:creationId xmlns:p14="http://schemas.microsoft.com/office/powerpoint/2010/main" val="1318310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5722A-9F06-201C-ACAF-846C729995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41C628C-0CF3-70C9-1F8C-2CF21E871936}"/>
              </a:ext>
            </a:extLst>
          </p:cNvPr>
          <p:cNvSpPr txBox="1"/>
          <p:nvPr/>
        </p:nvSpPr>
        <p:spPr>
          <a:xfrm>
            <a:off x="3126277" y="2245301"/>
            <a:ext cx="8707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nl-BE" sz="2400" dirty="0" err="1">
                <a:solidFill>
                  <a:schemeClr val="bg1"/>
                </a:solidFill>
              </a:rPr>
              <a:t>should</a:t>
            </a:r>
            <a:r>
              <a:rPr lang="nl-BE" sz="2400" dirty="0">
                <a:solidFill>
                  <a:schemeClr val="bg1"/>
                </a:solidFill>
              </a:rPr>
              <a:t> UEMS </a:t>
            </a:r>
            <a:r>
              <a:rPr lang="nl-BE" sz="2400" dirty="0" err="1">
                <a:solidFill>
                  <a:schemeClr val="bg1"/>
                </a:solidFill>
              </a:rPr>
              <a:t>engage</a:t>
            </a:r>
            <a:r>
              <a:rPr lang="nl-BE" sz="2400" dirty="0">
                <a:solidFill>
                  <a:schemeClr val="bg1"/>
                </a:solidFill>
              </a:rPr>
              <a:t> in more concrete </a:t>
            </a:r>
            <a:r>
              <a:rPr lang="nl-BE" sz="2400" dirty="0" err="1">
                <a:solidFill>
                  <a:schemeClr val="bg1"/>
                </a:solidFill>
              </a:rPr>
              <a:t>ways</a:t>
            </a:r>
            <a:r>
              <a:rPr lang="nl-BE" sz="2400" dirty="0">
                <a:solidFill>
                  <a:schemeClr val="bg1"/>
                </a:solidFill>
              </a:rPr>
              <a:t> of support ???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26148C5-0354-0385-11E1-7284EEBA2B4A}"/>
              </a:ext>
            </a:extLst>
          </p:cNvPr>
          <p:cNvSpPr txBox="1"/>
          <p:nvPr/>
        </p:nvSpPr>
        <p:spPr>
          <a:xfrm>
            <a:off x="3162300" y="2911529"/>
            <a:ext cx="5482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400" dirty="0">
                <a:solidFill>
                  <a:schemeClr val="bg1"/>
                </a:solidFill>
              </a:rPr>
              <a:t>Prof. Robert VAN VOREN (NL)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664B65A-A807-A12B-4501-4D6DC42E2D7E}"/>
              </a:ext>
            </a:extLst>
          </p:cNvPr>
          <p:cNvSpPr txBox="1"/>
          <p:nvPr/>
        </p:nvSpPr>
        <p:spPr>
          <a:xfrm>
            <a:off x="3162300" y="3640050"/>
            <a:ext cx="83551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nl-BE" sz="2400" dirty="0">
                <a:solidFill>
                  <a:schemeClr val="bg1"/>
                </a:solidFill>
              </a:rPr>
              <a:t>		</a:t>
            </a:r>
            <a:r>
              <a:rPr lang="en-US" sz="2000" dirty="0">
                <a:solidFill>
                  <a:schemeClr val="bg2"/>
                </a:solidFill>
                <a:effectLst/>
              </a:rPr>
              <a:t>Federation Global Initiative on Psychiatry (FGIP)</a:t>
            </a:r>
          </a:p>
          <a:p>
            <a:pPr lvl="1"/>
            <a:r>
              <a:rPr lang="nl-BE" sz="2000" dirty="0">
                <a:solidFill>
                  <a:schemeClr val="bg2"/>
                </a:solidFill>
              </a:rPr>
              <a:t>						</a:t>
            </a:r>
            <a:r>
              <a:rPr lang="nl-BE" sz="2000" dirty="0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www.fgip-global.org</a:t>
            </a:r>
            <a:r>
              <a:rPr lang="nl-BE" sz="2000" dirty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8DDA0B6-E5C1-571E-4199-EAA5A984AAF1}"/>
              </a:ext>
            </a:extLst>
          </p:cNvPr>
          <p:cNvSpPr txBox="1"/>
          <p:nvPr/>
        </p:nvSpPr>
        <p:spPr>
          <a:xfrm>
            <a:off x="3181350" y="4409886"/>
            <a:ext cx="7340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000" dirty="0">
                <a:solidFill>
                  <a:schemeClr val="bg1"/>
                </a:solidFill>
              </a:rPr>
              <a:t>	supports </a:t>
            </a:r>
            <a:r>
              <a:rPr lang="nl-BE" sz="2000" dirty="0" err="1">
                <a:solidFill>
                  <a:schemeClr val="bg1"/>
                </a:solidFill>
              </a:rPr>
              <a:t>wounded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Ukrainian</a:t>
            </a:r>
            <a:r>
              <a:rPr lang="nl-BE" sz="2000" dirty="0">
                <a:solidFill>
                  <a:schemeClr val="bg1"/>
                </a:solidFill>
              </a:rPr>
              <a:t> </a:t>
            </a:r>
            <a:r>
              <a:rPr lang="nl-BE" sz="2000" dirty="0" err="1">
                <a:solidFill>
                  <a:schemeClr val="bg1"/>
                </a:solidFill>
              </a:rPr>
              <a:t>soldiers</a:t>
            </a:r>
            <a:r>
              <a:rPr lang="nl-BE" sz="2000" dirty="0">
                <a:solidFill>
                  <a:schemeClr val="bg1"/>
                </a:solidFill>
              </a:rPr>
              <a:t> in LT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7EF3FCE-7953-497D-8D13-08E923FC17CE}"/>
              </a:ext>
            </a:extLst>
          </p:cNvPr>
          <p:cNvSpPr txBox="1"/>
          <p:nvPr/>
        </p:nvSpPr>
        <p:spPr>
          <a:xfrm>
            <a:off x="3181350" y="5084117"/>
            <a:ext cx="3879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nl-BE" sz="2400" dirty="0">
                <a:solidFill>
                  <a:schemeClr val="bg1"/>
                </a:solidFill>
              </a:rPr>
              <a:t>Mr. Luc ROMBOUT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BBDD8E0-6B21-3AF7-F926-4FEA56430FCC}"/>
              </a:ext>
            </a:extLst>
          </p:cNvPr>
          <p:cNvSpPr txBox="1"/>
          <p:nvPr/>
        </p:nvSpPr>
        <p:spPr>
          <a:xfrm>
            <a:off x="3183427" y="5899498"/>
            <a:ext cx="8494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dirty="0">
                <a:solidFill>
                  <a:schemeClr val="bg1"/>
                </a:solidFill>
              </a:rPr>
              <a:t>		</a:t>
            </a:r>
            <a:r>
              <a:rPr lang="nl-BE" sz="2000" dirty="0" err="1">
                <a:solidFill>
                  <a:schemeClr val="bg1"/>
                </a:solidFill>
              </a:rPr>
              <a:t>international</a:t>
            </a:r>
            <a:r>
              <a:rPr lang="nl-BE" sz="2000" dirty="0">
                <a:solidFill>
                  <a:schemeClr val="bg1"/>
                </a:solidFill>
              </a:rPr>
              <a:t> support </a:t>
            </a:r>
            <a:r>
              <a:rPr lang="nl-BE" sz="2000" dirty="0" err="1">
                <a:solidFill>
                  <a:schemeClr val="bg1"/>
                </a:solidFill>
              </a:rPr>
              <a:t>coordinator</a:t>
            </a:r>
            <a:r>
              <a:rPr lang="nl-BE" sz="2000" dirty="0">
                <a:solidFill>
                  <a:schemeClr val="bg1"/>
                </a:solidFill>
              </a:rPr>
              <a:t> for Rotary Europe	</a:t>
            </a:r>
            <a:endParaRPr lang="nl-BE" sz="20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AE3E9263-AFD6-4E3F-2144-D039B45ECCB2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2752409-FCFA-2091-A181-2F0B108CE852}"/>
              </a:ext>
            </a:extLst>
          </p:cNvPr>
          <p:cNvSpPr txBox="1"/>
          <p:nvPr/>
        </p:nvSpPr>
        <p:spPr>
          <a:xfrm>
            <a:off x="2228850" y="1401675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the Office as a politically oriented initiative </a:t>
            </a:r>
          </a:p>
        </p:txBody>
      </p:sp>
    </p:spTree>
    <p:extLst>
      <p:ext uri="{BB962C8B-B14F-4D97-AF65-F5344CB8AC3E}">
        <p14:creationId xmlns:p14="http://schemas.microsoft.com/office/powerpoint/2010/main" val="1796894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7815-AB85-41B6-A51E-4AA8F159B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454" y="2251359"/>
            <a:ext cx="9633527" cy="1655762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  <a:latin typeface="Alegreya Sans" panose="00000500000000000000" pitchFamily="2" charset="0"/>
              </a:rPr>
              <a:t>Thanks for your attention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8C9FE-D648-4DA0-AAE0-F103EE928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3455" y="4230110"/>
            <a:ext cx="9771676" cy="2157627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en-GB" dirty="0">
                <a:solidFill>
                  <a:schemeClr val="bg1"/>
                </a:solidFill>
                <a:latin typeface="Asap" pitchFamily="2" charset="0"/>
              </a:rPr>
              <a:t>	</a:t>
            </a:r>
          </a:p>
          <a:p>
            <a:pPr lvl="1" algn="l"/>
            <a:endParaRPr lang="en-GB" dirty="0">
              <a:solidFill>
                <a:schemeClr val="bg1"/>
              </a:solidFill>
              <a:latin typeface="Asap" pitchFamily="2" charset="0"/>
            </a:endParaRPr>
          </a:p>
          <a:p>
            <a:pPr lvl="1" algn="l"/>
            <a:endParaRPr lang="en-GB" dirty="0">
              <a:solidFill>
                <a:schemeClr val="bg1"/>
              </a:solidFill>
              <a:latin typeface="Asap" pitchFamily="2" charset="0"/>
            </a:endParaRPr>
          </a:p>
          <a:p>
            <a:pPr lvl="1" algn="l"/>
            <a:endParaRPr lang="en-GB" dirty="0">
              <a:solidFill>
                <a:schemeClr val="bg1"/>
              </a:solidFill>
              <a:latin typeface="Asap" pitchFamily="2" charset="0"/>
            </a:endParaRPr>
          </a:p>
          <a:p>
            <a:pPr lvl="1" algn="l"/>
            <a:r>
              <a:rPr lang="en-GB" dirty="0">
                <a:solidFill>
                  <a:schemeClr val="bg1"/>
                </a:solidFill>
                <a:latin typeface="Asap" pitchFamily="2" charset="0"/>
              </a:rPr>
              <a:t>						</a:t>
            </a:r>
            <a:r>
              <a:rPr lang="en-GB" sz="3600" dirty="0">
                <a:solidFill>
                  <a:schemeClr val="bg1"/>
                </a:solidFill>
                <a:latin typeface="Asap" pitchFamily="2" charset="0"/>
              </a:rPr>
              <a:t>Marc H.M. Hermans</a:t>
            </a:r>
          </a:p>
          <a:p>
            <a:pPr lvl="1" algn="l"/>
            <a:r>
              <a:rPr lang="en-GB" sz="3600" dirty="0">
                <a:solidFill>
                  <a:schemeClr val="bg1"/>
                </a:solidFill>
                <a:latin typeface="Asap" pitchFamily="2" charset="0"/>
              </a:rPr>
              <a:t>						Officer for European &amp; Int’l Affairs</a:t>
            </a:r>
          </a:p>
          <a:p>
            <a:pPr lvl="1" algn="l"/>
            <a:r>
              <a:rPr lang="en-GB" sz="3600" dirty="0">
                <a:solidFill>
                  <a:schemeClr val="bg1"/>
                </a:solidFill>
                <a:latin typeface="Asap" pitchFamily="2" charset="0"/>
              </a:rPr>
              <a:t>	</a:t>
            </a:r>
          </a:p>
          <a:p>
            <a:pPr lvl="1" algn="l"/>
            <a:r>
              <a:rPr lang="en-GB" sz="3600" dirty="0">
                <a:solidFill>
                  <a:schemeClr val="bg1"/>
                </a:solidFill>
                <a:latin typeface="Asap" pitchFamily="2" charset="0"/>
              </a:rPr>
              <a:t>						marc.uems@telenet.be</a:t>
            </a:r>
          </a:p>
        </p:txBody>
      </p:sp>
    </p:spTree>
    <p:extLst>
      <p:ext uri="{BB962C8B-B14F-4D97-AF65-F5344CB8AC3E}">
        <p14:creationId xmlns:p14="http://schemas.microsoft.com/office/powerpoint/2010/main" val="170731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C7972-7AA3-C449-E6A3-F44AB2355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79CE8EF-6959-ADE8-811D-3ECF1EA23688}"/>
              </a:ext>
            </a:extLst>
          </p:cNvPr>
          <p:cNvSpPr txBox="1"/>
          <p:nvPr/>
        </p:nvSpPr>
        <p:spPr>
          <a:xfrm>
            <a:off x="3126277" y="2245301"/>
            <a:ext cx="4349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EJD’s</a:t>
            </a:r>
            <a:r>
              <a:rPr lang="nl-BE" sz="2400" dirty="0">
                <a:solidFill>
                  <a:schemeClr val="bg1"/>
                </a:solidFill>
              </a:rPr>
              <a:t> meeting in Prague (CZ)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825E850-A389-8620-00EC-F4A107C7DEE4}"/>
              </a:ext>
            </a:extLst>
          </p:cNvPr>
          <p:cNvSpPr txBox="1"/>
          <p:nvPr/>
        </p:nvSpPr>
        <p:spPr>
          <a:xfrm>
            <a:off x="3162300" y="2911529"/>
            <a:ext cx="5421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CPME’s</a:t>
            </a:r>
            <a:r>
              <a:rPr lang="nl-BE" sz="2400" dirty="0">
                <a:solidFill>
                  <a:schemeClr val="bg1"/>
                </a:solidFill>
              </a:rPr>
              <a:t> meeting in Amsterdam (NL)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D4AE573-38A5-054D-84E6-FD6F2DA40838}"/>
              </a:ext>
            </a:extLst>
          </p:cNvPr>
          <p:cNvSpPr txBox="1"/>
          <p:nvPr/>
        </p:nvSpPr>
        <p:spPr>
          <a:xfrm>
            <a:off x="3162300" y="3640050"/>
            <a:ext cx="4750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EBCOG’s</a:t>
            </a:r>
            <a:r>
              <a:rPr lang="nl-BE" sz="2400" dirty="0">
                <a:solidFill>
                  <a:schemeClr val="bg1"/>
                </a:solidFill>
              </a:rPr>
              <a:t> meeting in Leuven (B)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02E495D-282D-E6C4-5266-B3F88819AEBF}"/>
              </a:ext>
            </a:extLst>
          </p:cNvPr>
          <p:cNvSpPr txBox="1"/>
          <p:nvPr/>
        </p:nvSpPr>
        <p:spPr>
          <a:xfrm>
            <a:off x="3181350" y="4369376"/>
            <a:ext cx="4402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EACCME meeting in Brussels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C94D50F-B3F0-9EE6-1B73-2AF533A37C31}"/>
              </a:ext>
            </a:extLst>
          </p:cNvPr>
          <p:cNvSpPr txBox="1"/>
          <p:nvPr/>
        </p:nvSpPr>
        <p:spPr>
          <a:xfrm>
            <a:off x="3181350" y="5084117"/>
            <a:ext cx="801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Eur</a:t>
            </a:r>
            <a:r>
              <a:rPr lang="nl-BE" sz="2400" dirty="0">
                <a:solidFill>
                  <a:schemeClr val="bg1"/>
                </a:solidFill>
              </a:rPr>
              <a:t>. </a:t>
            </a:r>
            <a:r>
              <a:rPr lang="nl-BE" sz="2400" dirty="0" err="1">
                <a:solidFill>
                  <a:schemeClr val="bg1"/>
                </a:solidFill>
              </a:rPr>
              <a:t>Ass</a:t>
            </a:r>
            <a:r>
              <a:rPr lang="nl-BE" sz="2400" dirty="0">
                <a:solidFill>
                  <a:schemeClr val="bg1"/>
                </a:solidFill>
              </a:rPr>
              <a:t>. of </a:t>
            </a:r>
            <a:r>
              <a:rPr lang="nl-BE" sz="2400" dirty="0" err="1">
                <a:solidFill>
                  <a:schemeClr val="bg1"/>
                </a:solidFill>
              </a:rPr>
              <a:t>Hospital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Pharmacists</a:t>
            </a:r>
            <a:r>
              <a:rPr lang="nl-BE" sz="2400" dirty="0">
                <a:solidFill>
                  <a:schemeClr val="bg1"/>
                </a:solidFill>
              </a:rPr>
              <a:t> in Copenhagen (DK)</a:t>
            </a:r>
            <a:endParaRPr lang="nl-BE" sz="32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0853CEBA-AB30-9638-2F63-553ABD7EB737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BF262B3-FE74-A6FB-1FA1-4A381A791342}"/>
              </a:ext>
            </a:extLst>
          </p:cNvPr>
          <p:cNvSpPr txBox="1"/>
          <p:nvPr/>
        </p:nvSpPr>
        <p:spPr>
          <a:xfrm>
            <a:off x="2228850" y="1401675"/>
            <a:ext cx="84641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EMOs’ meetings participated in or attended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15CBF29-FDAC-0057-4E64-DEDCF0EEF9F7}"/>
              </a:ext>
            </a:extLst>
          </p:cNvPr>
          <p:cNvSpPr txBox="1"/>
          <p:nvPr/>
        </p:nvSpPr>
        <p:spPr>
          <a:xfrm>
            <a:off x="3183427" y="5899498"/>
            <a:ext cx="7007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UEMO co-</a:t>
            </a:r>
            <a:r>
              <a:rPr lang="nl-BE" sz="2400" dirty="0" err="1">
                <a:solidFill>
                  <a:schemeClr val="bg1"/>
                </a:solidFill>
              </a:rPr>
              <a:t>hosted</a:t>
            </a:r>
            <a:r>
              <a:rPr lang="nl-BE" sz="2400" dirty="0">
                <a:solidFill>
                  <a:schemeClr val="bg1"/>
                </a:solidFill>
              </a:rPr>
              <a:t> meeting in the EU </a:t>
            </a:r>
            <a:r>
              <a:rPr lang="nl-BE" sz="2400" dirty="0" err="1">
                <a:solidFill>
                  <a:schemeClr val="bg1"/>
                </a:solidFill>
              </a:rPr>
              <a:t>parliament</a:t>
            </a:r>
            <a:endParaRPr lang="nl-B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8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2ACB7-F62E-97BC-0CC3-0F0CDACB7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AAEDD2A-6BA0-44A0-8FA5-88BA2007C433}"/>
              </a:ext>
            </a:extLst>
          </p:cNvPr>
          <p:cNvSpPr txBox="1"/>
          <p:nvPr/>
        </p:nvSpPr>
        <p:spPr>
          <a:xfrm>
            <a:off x="3126277" y="2245301"/>
            <a:ext cx="6870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800" i="1" dirty="0">
                <a:solidFill>
                  <a:schemeClr val="bg1"/>
                </a:solidFill>
              </a:rPr>
              <a:t>WHO </a:t>
            </a:r>
            <a:r>
              <a:rPr lang="nl-BE" sz="2800" i="1" dirty="0" err="1">
                <a:solidFill>
                  <a:schemeClr val="bg1"/>
                </a:solidFill>
              </a:rPr>
              <a:t>Europe’s</a:t>
            </a:r>
            <a:r>
              <a:rPr lang="nl-BE" sz="2800" i="1" dirty="0">
                <a:solidFill>
                  <a:schemeClr val="bg1"/>
                </a:solidFill>
              </a:rPr>
              <a:t> survey on </a:t>
            </a:r>
            <a:r>
              <a:rPr lang="nl-BE" sz="2800" i="1" dirty="0" err="1">
                <a:solidFill>
                  <a:schemeClr val="bg1"/>
                </a:solidFill>
              </a:rPr>
              <a:t>mental</a:t>
            </a:r>
            <a:r>
              <a:rPr lang="nl-BE" sz="2800" i="1" dirty="0">
                <a:solidFill>
                  <a:schemeClr val="bg1"/>
                </a:solidFill>
              </a:rPr>
              <a:t> health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2F657AE-630A-756F-FEAD-4C26E7142E1D}"/>
              </a:ext>
            </a:extLst>
          </p:cNvPr>
          <p:cNvSpPr txBox="1"/>
          <p:nvPr/>
        </p:nvSpPr>
        <p:spPr>
          <a:xfrm>
            <a:off x="3162300" y="2911529"/>
            <a:ext cx="7003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400" dirty="0" err="1">
                <a:solidFill>
                  <a:schemeClr val="bg1"/>
                </a:solidFill>
              </a:rPr>
              <a:t>addressing</a:t>
            </a:r>
            <a:r>
              <a:rPr lang="nl-BE" sz="2400" dirty="0">
                <a:solidFill>
                  <a:schemeClr val="bg1"/>
                </a:solidFill>
              </a:rPr>
              <a:t> doctors and nurses in the EU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4FC0C9E-E3D4-4CEB-DFCC-357F38DF8CC0}"/>
              </a:ext>
            </a:extLst>
          </p:cNvPr>
          <p:cNvSpPr txBox="1"/>
          <p:nvPr/>
        </p:nvSpPr>
        <p:spPr>
          <a:xfrm>
            <a:off x="3162300" y="3640050"/>
            <a:ext cx="8930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400" dirty="0" err="1">
                <a:solidFill>
                  <a:schemeClr val="bg1"/>
                </a:solidFill>
              </a:rPr>
              <a:t>developing</a:t>
            </a:r>
            <a:r>
              <a:rPr lang="nl-BE" sz="2400" dirty="0">
                <a:solidFill>
                  <a:schemeClr val="bg1"/>
                </a:solidFill>
              </a:rPr>
              <a:t> the questionnaire </a:t>
            </a:r>
            <a:r>
              <a:rPr lang="nl-BE" sz="2000" dirty="0">
                <a:solidFill>
                  <a:schemeClr val="bg1"/>
                </a:solidFill>
              </a:rPr>
              <a:t>(</a:t>
            </a:r>
            <a:r>
              <a:rPr lang="nl-BE" sz="2000" dirty="0" err="1">
                <a:solidFill>
                  <a:schemeClr val="bg1"/>
                </a:solidFill>
              </a:rPr>
              <a:t>EMOs</a:t>
            </a:r>
            <a:r>
              <a:rPr lang="nl-BE" sz="2000" dirty="0">
                <a:solidFill>
                  <a:schemeClr val="bg1"/>
                </a:solidFill>
              </a:rPr>
              <a:t>, nurses’ </a:t>
            </a:r>
            <a:r>
              <a:rPr lang="nl-BE" sz="2000" dirty="0" err="1">
                <a:solidFill>
                  <a:schemeClr val="bg1"/>
                </a:solidFill>
              </a:rPr>
              <a:t>associations</a:t>
            </a:r>
            <a:r>
              <a:rPr lang="nl-BE" sz="2000" dirty="0">
                <a:solidFill>
                  <a:schemeClr val="bg1"/>
                </a:solidFill>
              </a:rPr>
              <a:t>)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366919D-D748-4C4E-F751-0C5260126AE8}"/>
              </a:ext>
            </a:extLst>
          </p:cNvPr>
          <p:cNvSpPr txBox="1"/>
          <p:nvPr/>
        </p:nvSpPr>
        <p:spPr>
          <a:xfrm>
            <a:off x="3181350" y="4369376"/>
            <a:ext cx="6301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400" dirty="0" err="1">
                <a:solidFill>
                  <a:schemeClr val="bg1"/>
                </a:solidFill>
              </a:rPr>
              <a:t>invitations</a:t>
            </a:r>
            <a:r>
              <a:rPr lang="nl-BE" sz="2400" dirty="0">
                <a:solidFill>
                  <a:schemeClr val="bg1"/>
                </a:solidFill>
              </a:rPr>
              <a:t> sent </a:t>
            </a:r>
            <a:r>
              <a:rPr lang="nl-BE" sz="2400" dirty="0" err="1">
                <a:solidFill>
                  <a:schemeClr val="bg1"/>
                </a:solidFill>
              </a:rPr>
              <a:t>to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NMAs</a:t>
            </a:r>
            <a:r>
              <a:rPr lang="nl-BE" sz="2400" dirty="0">
                <a:solidFill>
                  <a:schemeClr val="bg1"/>
                </a:solidFill>
              </a:rPr>
              <a:t> &amp; </a:t>
            </a:r>
            <a:r>
              <a:rPr lang="nl-BE" sz="2400" dirty="0" err="1">
                <a:solidFill>
                  <a:schemeClr val="bg1"/>
                </a:solidFill>
              </a:rPr>
              <a:t>Sections</a:t>
            </a:r>
            <a:endParaRPr lang="nl-BE" sz="2400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E90A785-BD7E-9192-94E6-F5BC78E0D005}"/>
              </a:ext>
            </a:extLst>
          </p:cNvPr>
          <p:cNvSpPr txBox="1"/>
          <p:nvPr/>
        </p:nvSpPr>
        <p:spPr>
          <a:xfrm>
            <a:off x="3181350" y="5084117"/>
            <a:ext cx="61093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400" dirty="0" err="1">
                <a:solidFill>
                  <a:schemeClr val="bg1"/>
                </a:solidFill>
              </a:rPr>
              <a:t>disappointing</a:t>
            </a:r>
            <a:r>
              <a:rPr lang="nl-BE" sz="2400" dirty="0">
                <a:solidFill>
                  <a:schemeClr val="bg1"/>
                </a:solidFill>
              </a:rPr>
              <a:t> level of response </a:t>
            </a:r>
            <a:r>
              <a:rPr lang="nl-BE" sz="3200" dirty="0">
                <a:solidFill>
                  <a:schemeClr val="bg1"/>
                </a:solidFill>
                <a:sym typeface="Wingdings" panose="05000000000000000000" pitchFamily="2" charset="2"/>
              </a:rPr>
              <a:t>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69F32F3-EA23-FCD5-8B6B-52D46B5B110F}"/>
              </a:ext>
            </a:extLst>
          </p:cNvPr>
          <p:cNvSpPr txBox="1"/>
          <p:nvPr/>
        </p:nvSpPr>
        <p:spPr>
          <a:xfrm>
            <a:off x="3183427" y="5899498"/>
            <a:ext cx="8082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a live contact in Copenhagen: </a:t>
            </a:r>
            <a:r>
              <a:rPr lang="nl-BE" sz="2400" dirty="0" err="1">
                <a:solidFill>
                  <a:schemeClr val="bg1"/>
                </a:solidFill>
                <a:sym typeface="Wingdings" panose="05000000000000000000" pitchFamily="2" charset="2"/>
              </a:rPr>
              <a:t>apologies</a:t>
            </a:r>
            <a:r>
              <a:rPr lang="nl-BE" sz="2400" dirty="0">
                <a:solidFill>
                  <a:schemeClr val="bg1"/>
                </a:solidFill>
                <a:sym typeface="Wingdings" panose="05000000000000000000" pitchFamily="2" charset="2"/>
              </a:rPr>
              <a:t> Tomas </a:t>
            </a:r>
            <a:r>
              <a:rPr lang="nl-BE" sz="2400" dirty="0" err="1">
                <a:solidFill>
                  <a:schemeClr val="bg1"/>
                </a:solidFill>
                <a:sym typeface="Wingdings" panose="05000000000000000000" pitchFamily="2" charset="2"/>
              </a:rPr>
              <a:t>Zapata</a:t>
            </a:r>
            <a:endParaRPr lang="nl-BE" sz="3200" i="1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DFFDE25-E7EA-2C3E-88C3-B442C7F3C3E6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C706293-0815-A256-B136-3C53340C325B}"/>
              </a:ext>
            </a:extLst>
          </p:cNvPr>
          <p:cNvSpPr txBox="1"/>
          <p:nvPr/>
        </p:nvSpPr>
        <p:spPr>
          <a:xfrm>
            <a:off x="2228850" y="1401675"/>
            <a:ext cx="7135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activities participated in or attended</a:t>
            </a:r>
          </a:p>
        </p:txBody>
      </p:sp>
    </p:spTree>
    <p:extLst>
      <p:ext uri="{BB962C8B-B14F-4D97-AF65-F5344CB8AC3E}">
        <p14:creationId xmlns:p14="http://schemas.microsoft.com/office/powerpoint/2010/main" val="4155823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652FB-B4E2-5498-C13C-CB71F3AA7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1787BA64-DF21-FA01-A09D-EFED353FC8C3}"/>
              </a:ext>
            </a:extLst>
          </p:cNvPr>
          <p:cNvSpPr txBox="1"/>
          <p:nvPr/>
        </p:nvSpPr>
        <p:spPr>
          <a:xfrm>
            <a:off x="3126277" y="2245301"/>
            <a:ext cx="5261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Mental</a:t>
            </a:r>
            <a:r>
              <a:rPr lang="nl-BE" sz="2400" dirty="0">
                <a:solidFill>
                  <a:schemeClr val="bg1"/>
                </a:solidFill>
              </a:rPr>
              <a:t> Health Europe in Brussels  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07B7254-18B7-E888-F6C0-0B07CAC7DA5F}"/>
              </a:ext>
            </a:extLst>
          </p:cNvPr>
          <p:cNvSpPr txBox="1"/>
          <p:nvPr/>
        </p:nvSpPr>
        <p:spPr>
          <a:xfrm>
            <a:off x="3162300" y="2911529"/>
            <a:ext cx="5517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International </a:t>
            </a:r>
            <a:r>
              <a:rPr lang="nl-BE" sz="2400" dirty="0" err="1">
                <a:solidFill>
                  <a:schemeClr val="bg1"/>
                </a:solidFill>
              </a:rPr>
              <a:t>Longevity</a:t>
            </a:r>
            <a:r>
              <a:rPr lang="nl-BE" sz="2400" dirty="0">
                <a:solidFill>
                  <a:schemeClr val="bg1"/>
                </a:solidFill>
              </a:rPr>
              <a:t> Association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CB7E86E-3338-58B9-71D9-53F8E4E1A9F8}"/>
              </a:ext>
            </a:extLst>
          </p:cNvPr>
          <p:cNvSpPr txBox="1"/>
          <p:nvPr/>
        </p:nvSpPr>
        <p:spPr>
          <a:xfrm>
            <a:off x="3162300" y="3640050"/>
            <a:ext cx="8151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European </a:t>
            </a:r>
            <a:r>
              <a:rPr lang="nl-BE" sz="2400" dirty="0" err="1">
                <a:solidFill>
                  <a:schemeClr val="bg1"/>
                </a:solidFill>
              </a:rPr>
              <a:t>Observatory</a:t>
            </a:r>
            <a:r>
              <a:rPr lang="nl-BE" sz="2400" dirty="0">
                <a:solidFill>
                  <a:schemeClr val="bg1"/>
                </a:solidFill>
              </a:rPr>
              <a:t> on Health Systems and </a:t>
            </a:r>
            <a:r>
              <a:rPr lang="nl-BE" sz="2400" dirty="0" err="1">
                <a:solidFill>
                  <a:schemeClr val="bg1"/>
                </a:solidFill>
              </a:rPr>
              <a:t>Policies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664A4D9-0B68-D2B3-A685-383018321479}"/>
              </a:ext>
            </a:extLst>
          </p:cNvPr>
          <p:cNvSpPr txBox="1"/>
          <p:nvPr/>
        </p:nvSpPr>
        <p:spPr>
          <a:xfrm>
            <a:off x="3181350" y="4369376"/>
            <a:ext cx="785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</a:t>
            </a:r>
            <a:r>
              <a:rPr lang="nl-BE" sz="2400" dirty="0" err="1">
                <a:solidFill>
                  <a:schemeClr val="bg1"/>
                </a:solidFill>
              </a:rPr>
              <a:t>many</a:t>
            </a:r>
            <a:r>
              <a:rPr lang="nl-BE" sz="2400" dirty="0">
                <a:solidFill>
                  <a:schemeClr val="bg1"/>
                </a:solidFill>
              </a:rPr>
              <a:t> online </a:t>
            </a:r>
            <a:r>
              <a:rPr lang="nl-BE" sz="2400" dirty="0" err="1">
                <a:solidFill>
                  <a:schemeClr val="bg1"/>
                </a:solidFill>
              </a:rPr>
              <a:t>webinars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1600" dirty="0">
                <a:solidFill>
                  <a:schemeClr val="bg1"/>
                </a:solidFill>
              </a:rPr>
              <a:t>(</a:t>
            </a:r>
            <a:r>
              <a:rPr lang="nl-BE" sz="1600" dirty="0" err="1">
                <a:solidFill>
                  <a:schemeClr val="bg1"/>
                </a:solidFill>
              </a:rPr>
              <a:t>available</a:t>
            </a:r>
            <a:r>
              <a:rPr lang="nl-BE" sz="1600" dirty="0">
                <a:solidFill>
                  <a:schemeClr val="bg1"/>
                </a:solidFill>
              </a:rPr>
              <a:t> on </a:t>
            </a:r>
            <a:r>
              <a:rPr lang="nl-BE" sz="1600" dirty="0" err="1">
                <a:solidFill>
                  <a:schemeClr val="bg1"/>
                </a:solidFill>
              </a:rPr>
              <a:t>Youtube</a:t>
            </a:r>
            <a:r>
              <a:rPr lang="nl-BE" sz="1600" baseline="30000" dirty="0">
                <a:solidFill>
                  <a:schemeClr val="bg1"/>
                </a:solidFill>
              </a:rPr>
              <a:t>© </a:t>
            </a:r>
            <a:r>
              <a:rPr lang="nl-BE" sz="1600" dirty="0" err="1">
                <a:solidFill>
                  <a:schemeClr val="bg1"/>
                </a:solidFill>
              </a:rPr>
              <a:t>aterwards</a:t>
            </a:r>
            <a:r>
              <a:rPr lang="nl-BE" sz="1600" dirty="0">
                <a:solidFill>
                  <a:schemeClr val="bg1"/>
                </a:solidFill>
              </a:rPr>
              <a:t>)</a:t>
            </a:r>
            <a:endParaRPr lang="nl-BE" sz="1600" baseline="30000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306C859-3A1A-5D20-801F-9B12D8BB89D1}"/>
              </a:ext>
            </a:extLst>
          </p:cNvPr>
          <p:cNvSpPr txBox="1"/>
          <p:nvPr/>
        </p:nvSpPr>
        <p:spPr>
          <a:xfrm>
            <a:off x="3181350" y="5084117"/>
            <a:ext cx="830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err="1">
                <a:solidFill>
                  <a:schemeClr val="bg1"/>
                </a:solidFill>
              </a:rPr>
              <a:t>planned</a:t>
            </a:r>
            <a:r>
              <a:rPr lang="nl-BE" sz="2400" dirty="0">
                <a:solidFill>
                  <a:schemeClr val="bg1"/>
                </a:solidFill>
              </a:rPr>
              <a:t>: </a:t>
            </a:r>
            <a:r>
              <a:rPr lang="nl-BE" sz="2400" dirty="0" err="1">
                <a:solidFill>
                  <a:schemeClr val="bg1"/>
                </a:solidFill>
              </a:rPr>
              <a:t>deploying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further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contacts</a:t>
            </a:r>
            <a:r>
              <a:rPr lang="nl-BE" sz="2400" dirty="0">
                <a:solidFill>
                  <a:schemeClr val="bg1"/>
                </a:solidFill>
              </a:rPr>
              <a:t> </a:t>
            </a:r>
            <a:r>
              <a:rPr lang="nl-BE" sz="2400" dirty="0" err="1">
                <a:solidFill>
                  <a:schemeClr val="bg1"/>
                </a:solidFill>
              </a:rPr>
              <a:t>with</a:t>
            </a:r>
            <a:r>
              <a:rPr lang="nl-BE" sz="2400" dirty="0">
                <a:solidFill>
                  <a:schemeClr val="bg1"/>
                </a:solidFill>
              </a:rPr>
              <a:t> WHO Europe 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E398CF9-36CD-8E79-19AB-AE5F31DD0A05}"/>
              </a:ext>
            </a:extLst>
          </p:cNvPr>
          <p:cNvSpPr txBox="1"/>
          <p:nvPr/>
        </p:nvSpPr>
        <p:spPr>
          <a:xfrm>
            <a:off x="3183427" y="5899498"/>
            <a:ext cx="5598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	      </a:t>
            </a:r>
            <a:r>
              <a:rPr lang="nl-BE" sz="2400" dirty="0" err="1">
                <a:solidFill>
                  <a:schemeClr val="bg1"/>
                </a:solidFill>
              </a:rPr>
              <a:t>participating</a:t>
            </a:r>
            <a:r>
              <a:rPr lang="nl-BE" sz="2400" dirty="0">
                <a:solidFill>
                  <a:schemeClr val="bg1"/>
                </a:solidFill>
              </a:rPr>
              <a:t> in AMEE 2025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37B4EC4C-A4BD-8C70-28A1-81391FA85665}"/>
              </a:ext>
            </a:extLst>
          </p:cNvPr>
          <p:cNvSpPr txBox="1"/>
          <p:nvPr/>
        </p:nvSpPr>
        <p:spPr>
          <a:xfrm>
            <a:off x="2212836" y="382045"/>
            <a:ext cx="8785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The </a:t>
            </a:r>
            <a:r>
              <a:rPr lang="nl-BE" sz="3200" dirty="0" err="1">
                <a:solidFill>
                  <a:schemeClr val="bg1"/>
                </a:solidFill>
              </a:rPr>
              <a:t>task</a:t>
            </a:r>
            <a:r>
              <a:rPr lang="nl-BE" sz="3200" dirty="0">
                <a:solidFill>
                  <a:schemeClr val="bg1"/>
                </a:solidFill>
              </a:rPr>
              <a:t> force on EU &amp; International </a:t>
            </a:r>
            <a:r>
              <a:rPr lang="nl-BE" sz="3200" dirty="0" err="1">
                <a:solidFill>
                  <a:schemeClr val="bg1"/>
                </a:solidFill>
              </a:rPr>
              <a:t>Affairs</a:t>
            </a:r>
            <a:endParaRPr lang="nl-BE" sz="3200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1E4BE2D-0E23-AA06-E1C6-0342E545042F}"/>
              </a:ext>
            </a:extLst>
          </p:cNvPr>
          <p:cNvSpPr txBox="1"/>
          <p:nvPr/>
        </p:nvSpPr>
        <p:spPr>
          <a:xfrm>
            <a:off x="2228850" y="1401675"/>
            <a:ext cx="9820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noProof="0" dirty="0">
                <a:solidFill>
                  <a:schemeClr val="bg1"/>
                </a:solidFill>
              </a:rPr>
              <a:t>Stakeholders’ activities participated in or attended</a:t>
            </a:r>
          </a:p>
        </p:txBody>
      </p:sp>
    </p:spTree>
    <p:extLst>
      <p:ext uri="{BB962C8B-B14F-4D97-AF65-F5344CB8AC3E}">
        <p14:creationId xmlns:p14="http://schemas.microsoft.com/office/powerpoint/2010/main" val="62568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17CD6-D7D1-6717-30D9-228F197A92C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82563"/>
            <a:ext cx="10515600" cy="1325562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  <a:latin typeface="Alegreya Sans" panose="00000500000000000000" pitchFamily="2" charset="0"/>
              </a:rPr>
              <a:t>Connections with the European Commission</a:t>
            </a:r>
            <a:endParaRPr lang="en-GB" dirty="0">
              <a:solidFill>
                <a:schemeClr val="bg1"/>
              </a:solidFill>
              <a:latin typeface="Alegreya Sans" panose="00000500000000000000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82427-7AEB-98FD-5CC6-F9856BF192C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451100" y="1381125"/>
            <a:ext cx="9740900" cy="72231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sz="2600" dirty="0">
                <a:solidFill>
                  <a:schemeClr val="bg1"/>
                </a:solidFill>
                <a:latin typeface="Asap" pitchFamily="2" charset="0"/>
              </a:rPr>
              <a:t>Directive 2005/36EC • Recognition of Professional Qualifications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C3C6EB6-DE4B-F0FA-9016-2667944B96C7}"/>
              </a:ext>
            </a:extLst>
          </p:cNvPr>
          <p:cNvSpPr txBox="1">
            <a:spLocks/>
          </p:cNvSpPr>
          <p:nvPr/>
        </p:nvSpPr>
        <p:spPr>
          <a:xfrm>
            <a:off x="3627121" y="2103120"/>
            <a:ext cx="4397417" cy="3709851"/>
          </a:xfrm>
          <a:prstGeom prst="ellipse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fr-FR" dirty="0" err="1"/>
              <a:t>Directorate</a:t>
            </a:r>
            <a:r>
              <a:rPr lang="fr-FR" dirty="0"/>
              <a:t>-General for </a:t>
            </a:r>
            <a:r>
              <a:rPr lang="en-GB" dirty="0"/>
              <a:t>Employment, Social Affairs and Inclusion </a:t>
            </a:r>
          </a:p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dirty="0"/>
              <a:t>(</a:t>
            </a:r>
            <a:r>
              <a:rPr lang="fr-FR" dirty="0"/>
              <a:t>DG EMPL)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A82236-EE13-9CC2-3714-01E5C8E350D6}"/>
              </a:ext>
            </a:extLst>
          </p:cNvPr>
          <p:cNvSpPr txBox="1"/>
          <p:nvPr/>
        </p:nvSpPr>
        <p:spPr>
          <a:xfrm>
            <a:off x="7062651" y="4587103"/>
            <a:ext cx="3884023" cy="1225868"/>
          </a:xfrm>
          <a:prstGeom prst="roundRect">
            <a:avLst>
              <a:gd name="adj" fmla="val 37979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Asap" pitchFamily="2" charset="0"/>
              </a:rPr>
              <a:t>Unit B.5 </a:t>
            </a:r>
          </a:p>
          <a:p>
            <a:r>
              <a:rPr lang="fr-FR" sz="2200" dirty="0">
                <a:latin typeface="Asap" pitchFamily="2" charset="0"/>
              </a:rPr>
              <a:t>Professional qualifications &amp; skills for </a:t>
            </a:r>
            <a:r>
              <a:rPr lang="fr-FR" sz="2200" dirty="0" err="1">
                <a:latin typeface="Asap" pitchFamily="2" charset="0"/>
              </a:rPr>
              <a:t>competitiveness</a:t>
            </a:r>
            <a:endParaRPr lang="en-GB" sz="2200" dirty="0">
              <a:latin typeface="As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7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2430C-19BA-C138-14FB-89778DCFD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2A7E-1857-13EF-351B-2AAB709E3C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8569" y="1414053"/>
            <a:ext cx="9144000" cy="2387600"/>
          </a:xfrm>
        </p:spPr>
        <p:txBody>
          <a:bodyPr/>
          <a:lstStyle/>
          <a:p>
            <a:pPr algn="l"/>
            <a:r>
              <a:rPr lang="en-GB" cap="all" dirty="0">
                <a:solidFill>
                  <a:schemeClr val="bg1"/>
                </a:solidFill>
                <a:latin typeface="Asap" pitchFamily="2" charset="0"/>
              </a:rPr>
              <a:t>DISCERN DSS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8CAE62D-B1AA-57DF-537C-C1D5FFAD2178}"/>
              </a:ext>
            </a:extLst>
          </p:cNvPr>
          <p:cNvSpPr txBox="1">
            <a:spLocks/>
          </p:cNvSpPr>
          <p:nvPr/>
        </p:nvSpPr>
        <p:spPr>
          <a:xfrm>
            <a:off x="2428569" y="4211042"/>
            <a:ext cx="8344206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Development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of training modules on digital soft skills for 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Indonesian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medical</a:t>
            </a:r>
            <a:r>
              <a:rPr lang="fr-FR" dirty="0">
                <a:solidFill>
                  <a:schemeClr val="bg1"/>
                </a:solidFill>
                <a:latin typeface="Asap" pitchFamily="2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sap" pitchFamily="2" charset="0"/>
              </a:rPr>
              <a:t>universities</a:t>
            </a:r>
            <a:endParaRPr lang="en-GB" dirty="0">
              <a:solidFill>
                <a:schemeClr val="bg1"/>
              </a:solidFill>
              <a:latin typeface="Asap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50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BB359-6D07-1562-E500-6A247E032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1AA3-DB67-FAC5-1CBF-791CD37CF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328" y="197978"/>
            <a:ext cx="9790471" cy="112937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legreya Sans" panose="00000500000000000000" pitchFamily="2" charset="0"/>
              </a:rPr>
              <a:t>DISCERN DSS (Erasmus + Lump sum)</a:t>
            </a:r>
          </a:p>
        </p:txBody>
      </p:sp>
      <p:pic>
        <p:nvPicPr>
          <p:cNvPr id="9" name="image11.png" descr="Εικόνα που περιέχει κείμενο, διάγραμμα, γραμμή, στιγμιότυπο οθόνης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D7C1A6AC-1AD2-D1D0-F391-811E4259FEC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51892" y="1626924"/>
            <a:ext cx="8865787" cy="5033098"/>
          </a:xfrm>
          <a:prstGeom prst="rect">
            <a:avLst/>
          </a:prstGeom>
          <a:ln/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6B47405-01B2-7971-E208-2EC461115823}"/>
              </a:ext>
            </a:extLst>
          </p:cNvPr>
          <p:cNvSpPr txBox="1">
            <a:spLocks/>
          </p:cNvSpPr>
          <p:nvPr/>
        </p:nvSpPr>
        <p:spPr>
          <a:xfrm>
            <a:off x="595592" y="1844484"/>
            <a:ext cx="2716568" cy="20569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GB" sz="2600" dirty="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rPr>
              <a:t>6 partners: </a:t>
            </a:r>
          </a:p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3 European (only UEMS as European </a:t>
            </a:r>
            <a:r>
              <a:rPr lang="en-GB" sz="22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organisation</a:t>
            </a:r>
            <a:r>
              <a:rPr lang="en-GB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)</a:t>
            </a:r>
          </a:p>
          <a:p>
            <a:pPr marL="0" indent="0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3 Indonesian (medical universities)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3D41DBA-DD8E-838C-387B-087E6D403895}"/>
              </a:ext>
            </a:extLst>
          </p:cNvPr>
          <p:cNvSpPr txBox="1">
            <a:spLocks/>
          </p:cNvSpPr>
          <p:nvPr/>
        </p:nvSpPr>
        <p:spPr>
          <a:xfrm>
            <a:off x="10870831" y="4727506"/>
            <a:ext cx="1321169" cy="4455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Dec. 2027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B04B3AF0-195C-22BE-F0E5-8EF40C3A7261}"/>
              </a:ext>
            </a:extLst>
          </p:cNvPr>
          <p:cNvSpPr txBox="1">
            <a:spLocks/>
          </p:cNvSpPr>
          <p:nvPr/>
        </p:nvSpPr>
        <p:spPr>
          <a:xfrm>
            <a:off x="2671711" y="4485108"/>
            <a:ext cx="1566072" cy="4455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Jan. 2025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25307991-BE13-F8D4-54E5-09FDACDC7266}"/>
              </a:ext>
            </a:extLst>
          </p:cNvPr>
          <p:cNvSpPr txBox="1">
            <a:spLocks/>
          </p:cNvSpPr>
          <p:nvPr/>
        </p:nvSpPr>
        <p:spPr>
          <a:xfrm>
            <a:off x="595592" y="5230201"/>
            <a:ext cx="3008588" cy="977180"/>
          </a:xfrm>
          <a:prstGeom prst="roundRect">
            <a:avLst>
              <a:gd name="adj" fmla="val 21866"/>
            </a:avLst>
          </a:prstGeom>
          <a:solidFill>
            <a:srgbClr val="0065B0">
              <a:alpha val="20000"/>
            </a:srgbClr>
          </a:solidFill>
          <a:ln>
            <a:noFill/>
          </a:ln>
          <a:effectLst>
            <a:softEdge rad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fr-FR"/>
            </a:defPPr>
            <a:lvl1pPr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 dirty="0"/>
              <a:t>           Grant = € 725,678 </a:t>
            </a:r>
          </a:p>
          <a:p>
            <a:pPr algn="l"/>
            <a:r>
              <a:rPr lang="en-GB" dirty="0"/>
              <a:t>UEMS share = €   85,699</a:t>
            </a:r>
          </a:p>
          <a:p>
            <a:pPr algn="r"/>
            <a:r>
              <a:rPr lang="en-GB" sz="1800" dirty="0"/>
              <a:t>  i.e. 11,8%</a:t>
            </a:r>
          </a:p>
        </p:txBody>
      </p:sp>
    </p:spTree>
    <p:extLst>
      <p:ext uri="{BB962C8B-B14F-4D97-AF65-F5344CB8AC3E}">
        <p14:creationId xmlns:p14="http://schemas.microsoft.com/office/powerpoint/2010/main" val="3712635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D043F-87F3-8D70-7749-BC3390808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95F79-9E73-250C-2F33-0AA27458B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328" y="197978"/>
            <a:ext cx="9790471" cy="112937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legreya Sans" panose="00000500000000000000" pitchFamily="2" charset="0"/>
              </a:rPr>
              <a:t>UEMS Activities in DISCERN DSS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BAF689C-FFE4-D6DB-1175-751B38A6D36B}"/>
              </a:ext>
            </a:extLst>
          </p:cNvPr>
          <p:cNvSpPr txBox="1">
            <a:spLocks/>
          </p:cNvSpPr>
          <p:nvPr/>
        </p:nvSpPr>
        <p:spPr>
          <a:xfrm>
            <a:off x="652460" y="1989266"/>
            <a:ext cx="3038473" cy="843404"/>
          </a:xfrm>
          <a:prstGeom prst="rect">
            <a:avLst/>
          </a:prstGeom>
          <a:solidFill>
            <a:srgbClr val="0065B0">
              <a:alpha val="20000"/>
            </a:srgbClr>
          </a:solidFill>
        </p:spPr>
        <p:txBody>
          <a:bodyPr wrap="square" rtlCol="0" anchor="ctr" anchorCtr="0">
            <a:noAutofit/>
          </a:bodyPr>
          <a:lstStyle>
            <a:defPPr>
              <a:defRPr lang="fr-FR"/>
            </a:defPPr>
            <a:lvl1pPr algn="ctr">
              <a:lnSpc>
                <a:spcPct val="110000"/>
              </a:lnSpc>
              <a:defRPr sz="220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Participates in all Work Package (WP)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A72AD8-574A-4605-A1F8-621F584EADF1}"/>
              </a:ext>
            </a:extLst>
          </p:cNvPr>
          <p:cNvSpPr txBox="1"/>
          <p:nvPr/>
        </p:nvSpPr>
        <p:spPr>
          <a:xfrm>
            <a:off x="370837" y="3604081"/>
            <a:ext cx="3540764" cy="1174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lnSpc>
                <a:spcPct val="120000"/>
              </a:lnSpc>
              <a:defRPr sz="190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fr-FR" sz="2000" dirty="0"/>
              <a:t>UEMS Office for Coordination in all WP</a:t>
            </a:r>
          </a:p>
          <a:p>
            <a:r>
              <a:rPr lang="fr-FR" sz="2000" dirty="0"/>
              <a:t> &amp; </a:t>
            </a:r>
            <a:r>
              <a:rPr lang="fr-FR" sz="2000" dirty="0" err="1"/>
              <a:t>Execution</a:t>
            </a:r>
            <a:r>
              <a:rPr lang="fr-FR" sz="2000" dirty="0"/>
              <a:t> of WP1 &amp; WP9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1A74E6-608A-E085-8B1A-BA75CCB65883}"/>
              </a:ext>
            </a:extLst>
          </p:cNvPr>
          <p:cNvSpPr txBox="1"/>
          <p:nvPr/>
        </p:nvSpPr>
        <p:spPr>
          <a:xfrm>
            <a:off x="4240153" y="2840807"/>
            <a:ext cx="1827246" cy="1551792"/>
          </a:xfrm>
          <a:prstGeom prst="rect">
            <a:avLst/>
          </a:prstGeom>
          <a:solidFill>
            <a:srgbClr val="0065B0">
              <a:alpha val="20000"/>
            </a:srgbClr>
          </a:solidFill>
        </p:spPr>
        <p:txBody>
          <a:bodyPr wrap="square" rtlCol="0" anchor="ctr" anchorCtr="0">
            <a:noAutofit/>
          </a:bodyPr>
          <a:lstStyle>
            <a:defPPr>
              <a:defRPr lang="fr-FR"/>
            </a:defPPr>
            <a:lvl1pPr algn="ctr">
              <a:lnSpc>
                <a:spcPct val="110000"/>
              </a:lnSpc>
              <a:defRPr sz="220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 sz="1800" dirty="0"/>
              <a:t>WP6 T6.2 Accreditation of the developed modules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54E717-D3BB-AA8E-349C-939BF1D87554}"/>
              </a:ext>
            </a:extLst>
          </p:cNvPr>
          <p:cNvSpPr txBox="1"/>
          <p:nvPr/>
        </p:nvSpPr>
        <p:spPr>
          <a:xfrm>
            <a:off x="6117567" y="2838567"/>
            <a:ext cx="1768473" cy="1551792"/>
          </a:xfrm>
          <a:prstGeom prst="rect">
            <a:avLst/>
          </a:prstGeom>
          <a:solidFill>
            <a:srgbClr val="0065B0">
              <a:alpha val="20000"/>
            </a:srgbClr>
          </a:solidFill>
        </p:spPr>
        <p:txBody>
          <a:bodyPr wrap="square" rtlCol="0" anchor="ctr" anchorCtr="0">
            <a:noAutofit/>
          </a:bodyPr>
          <a:lstStyle>
            <a:defPPr>
              <a:defRPr lang="fr-FR"/>
            </a:defPPr>
            <a:lvl1pPr algn="ctr">
              <a:lnSpc>
                <a:spcPct val="110000"/>
              </a:lnSpc>
              <a:defRPr sz="220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 sz="1800" dirty="0"/>
              <a:t>WP8 T8.1 Development of Best practices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9DE46B-A70A-3E3E-D596-7EEBD267E725}"/>
              </a:ext>
            </a:extLst>
          </p:cNvPr>
          <p:cNvSpPr txBox="1"/>
          <p:nvPr/>
        </p:nvSpPr>
        <p:spPr>
          <a:xfrm>
            <a:off x="652461" y="5174587"/>
            <a:ext cx="10653720" cy="1200329"/>
          </a:xfrm>
          <a:prstGeom prst="rect">
            <a:avLst/>
          </a:prstGeom>
          <a:solidFill>
            <a:srgbClr val="0065B0">
              <a:alpha val="20000"/>
            </a:srgbClr>
          </a:solidFill>
        </p:spPr>
        <p:txBody>
          <a:bodyPr wrap="square" rtlCol="0" anchor="ctr" anchorCtr="0">
            <a:noAutofit/>
          </a:bodyPr>
          <a:lstStyle>
            <a:defPPr>
              <a:defRPr lang="fr-FR"/>
            </a:defPPr>
            <a:lvl1pPr algn="ctr">
              <a:lnSpc>
                <a:spcPct val="110000"/>
              </a:lnSpc>
              <a:defRPr sz="220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</a:lstStyle>
          <a:p>
            <a:r>
              <a:rPr lang="fr-FR"/>
              <a:t>Support for execution </a:t>
            </a:r>
            <a:r>
              <a:rPr lang="fr-FR" dirty="0"/>
              <a:t>from experts </a:t>
            </a:r>
            <a:r>
              <a:rPr lang="fr-FR"/>
              <a:t>in UEMS</a:t>
            </a:r>
            <a:endParaRPr lang="fr-FR" dirty="0"/>
          </a:p>
          <a:p>
            <a:r>
              <a:rPr lang="fr-FR" dirty="0"/>
              <a:t>WP2 / WP3 / WP4 / WP5 / WP6 / WP7 </a:t>
            </a:r>
            <a:r>
              <a:rPr lang="fr-FR"/>
              <a:t>/ WP8</a:t>
            </a:r>
            <a:endParaRPr lang="en-GB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6CCA3BF-9E50-6A25-10A4-D5CF5B21AB6D}"/>
              </a:ext>
            </a:extLst>
          </p:cNvPr>
          <p:cNvCxnSpPr>
            <a:cxnSpLocks/>
          </p:cNvCxnSpPr>
          <p:nvPr/>
        </p:nvCxnSpPr>
        <p:spPr>
          <a:xfrm>
            <a:off x="2161536" y="2837061"/>
            <a:ext cx="0" cy="746694"/>
          </a:xfrm>
          <a:prstGeom prst="straightConnector1">
            <a:avLst/>
          </a:prstGeom>
          <a:ln w="38100">
            <a:solidFill>
              <a:srgbClr val="0065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36EBDA2A-4FA4-1861-6C9B-7AC851389DD7}"/>
              </a:ext>
            </a:extLst>
          </p:cNvPr>
          <p:cNvSpPr txBox="1">
            <a:spLocks/>
          </p:cNvSpPr>
          <p:nvPr/>
        </p:nvSpPr>
        <p:spPr>
          <a:xfrm>
            <a:off x="4576763" y="1989265"/>
            <a:ext cx="3038473" cy="828807"/>
          </a:xfrm>
          <a:prstGeom prst="rect">
            <a:avLst/>
          </a:prstGeom>
          <a:solidFill>
            <a:srgbClr val="0065B0">
              <a:alpha val="20000"/>
            </a:srgbClr>
          </a:solidFill>
        </p:spPr>
        <p:txBody>
          <a:bodyPr wrap="square" rtlCol="0" anchor="ctr" anchorCtr="0">
            <a:noAutofit/>
          </a:bodyPr>
          <a:lstStyle>
            <a:defPPr>
              <a:defRPr lang="fr-FR"/>
            </a:defPPr>
            <a:lvl1pPr algn="ctr">
              <a:lnSpc>
                <a:spcPct val="110000"/>
              </a:lnSpc>
              <a:defRPr sz="220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 dirty="0"/>
              <a:t>Leader on 2 Tasks</a:t>
            </a:r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B2C42923-C3C2-1A23-E85E-DD7E96F44EFB}"/>
              </a:ext>
            </a:extLst>
          </p:cNvPr>
          <p:cNvSpPr txBox="1">
            <a:spLocks/>
          </p:cNvSpPr>
          <p:nvPr/>
        </p:nvSpPr>
        <p:spPr>
          <a:xfrm>
            <a:off x="8582030" y="1974669"/>
            <a:ext cx="2724151" cy="843404"/>
          </a:xfrm>
          <a:prstGeom prst="rect">
            <a:avLst/>
          </a:prstGeom>
          <a:solidFill>
            <a:srgbClr val="0065B0">
              <a:alpha val="20000"/>
            </a:srgbClr>
          </a:solidFill>
        </p:spPr>
        <p:txBody>
          <a:bodyPr wrap="square" rtlCol="0" anchor="ctr" anchorCtr="0">
            <a:noAutofit/>
          </a:bodyPr>
          <a:lstStyle>
            <a:defPPr>
              <a:defRPr lang="fr-FR"/>
            </a:defPPr>
            <a:lvl1pPr algn="ctr">
              <a:lnSpc>
                <a:spcPct val="110000"/>
              </a:lnSpc>
              <a:defRPr sz="2200">
                <a:latin typeface="Asap" pitchFamily="2" charset="0"/>
                <a:ea typeface="Noto Serif" panose="02020600060500020200" pitchFamily="18" charset="0"/>
                <a:cs typeface="Noto Serif" panose="02020600060500020200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 dirty="0"/>
              <a:t>Quality reviewer on 7 Deliverables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492F5B-E1A9-A344-2C76-E785B69D887C}"/>
              </a:ext>
            </a:extLst>
          </p:cNvPr>
          <p:cNvSpPr txBox="1"/>
          <p:nvPr/>
        </p:nvSpPr>
        <p:spPr>
          <a:xfrm>
            <a:off x="8424672" y="3622994"/>
            <a:ext cx="3038865" cy="80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20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100% on UEMS Office for WP1 &amp; WP9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8678E51-E1BB-7D6C-D70D-236BE916A8DB}"/>
              </a:ext>
            </a:extLst>
          </p:cNvPr>
          <p:cNvCxnSpPr>
            <a:cxnSpLocks/>
          </p:cNvCxnSpPr>
          <p:nvPr/>
        </p:nvCxnSpPr>
        <p:spPr>
          <a:xfrm>
            <a:off x="9994769" y="2818072"/>
            <a:ext cx="0" cy="746694"/>
          </a:xfrm>
          <a:prstGeom prst="straightConnector1">
            <a:avLst/>
          </a:prstGeom>
          <a:ln w="38100">
            <a:solidFill>
              <a:srgbClr val="0065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0542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UEMS">
  <a:themeElements>
    <a:clrScheme name="UEMS">
      <a:dk1>
        <a:sysClr val="windowText" lastClr="000000"/>
      </a:dk1>
      <a:lt1>
        <a:srgbClr val="FFFFFF"/>
      </a:lt1>
      <a:dk2>
        <a:srgbClr val="0065AF"/>
      </a:dk2>
      <a:lt2>
        <a:srgbClr val="FFFFFF"/>
      </a:lt2>
      <a:accent1>
        <a:srgbClr val="0065B1"/>
      </a:accent1>
      <a:accent2>
        <a:srgbClr val="002060"/>
      </a:accent2>
      <a:accent3>
        <a:srgbClr val="FFED00"/>
      </a:accent3>
      <a:accent4>
        <a:srgbClr val="007C89"/>
      </a:accent4>
      <a:accent5>
        <a:srgbClr val="00A8A8"/>
      </a:accent5>
      <a:accent6>
        <a:srgbClr val="FFFFFF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UEMS" id="{0D38C10E-C812-4389-8AE5-7007FA15F188}" vid="{89744908-8A5F-4DE2-8BA5-2FA5CCA22A3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DB8F28-EFB2-400D-B68B-141F6FE0417A}">
  <ds:schemaRefs>
    <ds:schemaRef ds:uri="http://schemas.microsoft.com/office/2006/metadata/properties"/>
    <ds:schemaRef ds:uri="http://schemas.microsoft.com/office/infopath/2007/PartnerControls"/>
    <ds:schemaRef ds:uri="83bd27bf-f23a-4764-ba48-893866d47e01"/>
    <ds:schemaRef ds:uri="cd7455a3-4a59-4a73-9e70-409757b3c8a1"/>
  </ds:schemaRefs>
</ds:datastoreItem>
</file>

<file path=customXml/itemProps2.xml><?xml version="1.0" encoding="utf-8"?>
<ds:datastoreItem xmlns:ds="http://schemas.openxmlformats.org/officeDocument/2006/customXml" ds:itemID="{BA8B4201-AB83-48CB-89E3-7199951D5A97}"/>
</file>

<file path=customXml/itemProps3.xml><?xml version="1.0" encoding="utf-8"?>
<ds:datastoreItem xmlns:ds="http://schemas.openxmlformats.org/officeDocument/2006/customXml" ds:itemID="{6A450A03-594D-4BCF-A7AD-9A6F206ED7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ThemeUEMS</Template>
  <TotalTime>7922</TotalTime>
  <Words>1065</Words>
  <Application>Microsoft Office PowerPoint</Application>
  <PresentationFormat>Breedbeeld</PresentationFormat>
  <Paragraphs>179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32" baseType="lpstr">
      <vt:lpstr>Alegreya Sans</vt:lpstr>
      <vt:lpstr>Arial</vt:lpstr>
      <vt:lpstr>Asap</vt:lpstr>
      <vt:lpstr>Calibri</vt:lpstr>
      <vt:lpstr>Calibri Light</vt:lpstr>
      <vt:lpstr>Noto Serif</vt:lpstr>
      <vt:lpstr>Wingdings</vt:lpstr>
      <vt:lpstr>ThemeUEMS</vt:lpstr>
      <vt:lpstr> </vt:lpstr>
      <vt:lpstr>PowerPoint-presentatie</vt:lpstr>
      <vt:lpstr>PowerPoint-presentatie</vt:lpstr>
      <vt:lpstr>PowerPoint-presentatie</vt:lpstr>
      <vt:lpstr>PowerPoint-presentatie</vt:lpstr>
      <vt:lpstr>Connections with the European Commission</vt:lpstr>
      <vt:lpstr>DISCERN DSS</vt:lpstr>
      <vt:lpstr>DISCERN DSS (Erasmus + Lump sum)</vt:lpstr>
      <vt:lpstr>UEMS Activities in DISCERN DSS</vt:lpstr>
      <vt:lpstr>Keepcaring</vt:lpstr>
      <vt:lpstr>KeepCaring (Horizon Europe, Budget grant)</vt:lpstr>
      <vt:lpstr>PowerPoint-presentatie</vt:lpstr>
      <vt:lpstr>PowerPoint-presentatie</vt:lpstr>
      <vt:lpstr>Management of current EU projects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Thanks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for European &amp;  international affairs</dc:title>
  <dc:creator>Isabelle Dumaine</dc:creator>
  <cp:lastModifiedBy>Marc Hermans</cp:lastModifiedBy>
  <cp:revision>46</cp:revision>
  <dcterms:created xsi:type="dcterms:W3CDTF">2024-02-12T10:21:50Z</dcterms:created>
  <dcterms:modified xsi:type="dcterms:W3CDTF">2025-04-25T16:42:20Z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  <property fmtid="{D5CDD505-2E9C-101B-9397-08002B2CF9AE}" pid="3" name="MediaServiceImageTags">
    <vt:lpwstr/>
  </property>
</Properties>
</file>