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9" r:id="rId6"/>
    <p:sldId id="261" r:id="rId7"/>
    <p:sldId id="273" r:id="rId8"/>
    <p:sldId id="275" r:id="rId9"/>
    <p:sldId id="276" r:id="rId10"/>
    <p:sldId id="277" r:id="rId11"/>
    <p:sldId id="278" r:id="rId12"/>
    <p:sldId id="262" r:id="rId13"/>
    <p:sldId id="263" r:id="rId14"/>
    <p:sldId id="279" r:id="rId15"/>
    <p:sldId id="280" r:id="rId16"/>
    <p:sldId id="281" r:id="rId17"/>
    <p:sldId id="289" r:id="rId18"/>
    <p:sldId id="272" r:id="rId19"/>
    <p:sldId id="267" r:id="rId20"/>
    <p:sldId id="269" r:id="rId21"/>
    <p:sldId id="266" r:id="rId22"/>
    <p:sldId id="270" r:id="rId23"/>
    <p:sldId id="287" r:id="rId24"/>
    <p:sldId id="288" r:id="rId25"/>
    <p:sldId id="268" r:id="rId26"/>
    <p:sldId id="282" r:id="rId27"/>
    <p:sldId id="271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B63EF-F4DA-4F69-B8CC-7DCE4E520F93}" type="datetimeFigureOut">
              <a:rPr lang="en-BE" smtClean="0"/>
              <a:t>24/04/2025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6A563-2699-4334-BC41-A42263BEDA0A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40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6A563-2699-4334-BC41-A42263BEDA0A}" type="slidenum">
              <a:rPr lang="en-BE" smtClean="0"/>
              <a:t>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037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C0B7-57DC-4546-934E-CAAC0CE3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4FF5-DA98-4E97-93B5-8A125D6D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04BE-B1A8-4B0D-ABE9-EDC17591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59C0-2798-4462-97D8-FE39319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78B4-A24F-42B6-9400-AD1C0E59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9CB9-1380-48FA-9B12-C1A7D06B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DC0EC-581F-4E5A-9D1B-1D8D3DBB0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5BAB-3BD1-45DA-BC72-D7E11EE6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B206-0E22-4510-B810-A0A3F91B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481A-2F1E-4779-9A10-1C2A8159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D328F-3B40-4C72-8EE9-3ABECC52F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D12B3-C6F3-4258-8B16-714B2CBF2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7BE6-E8DE-4753-B3BA-930CF5C1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0337-758A-4D36-83A0-1019E4CA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8FD1-9816-42FE-850C-65DB3EE3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6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A49A-A541-489F-943C-F992B807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BD46-9F78-4F04-B546-A5BC27A95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8B48-B85F-4720-BEA7-3A7FE25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C270-2D3A-4B51-8436-7D217FF1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7E07F-A719-47D6-B1A4-ED96DEE0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6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F24-4EEA-4CE1-BA9E-90ADA573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CFC92-21C0-47B6-ACBC-6C4B2C1E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2029-E2B5-455F-BCCD-83162ACF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3B80-2756-4DAF-8960-0D14C09C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0875-F1AC-4469-8F30-5F028D5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8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111E-642E-499B-85C0-297D1890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C20-00BB-40E9-8F5E-B48FF394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C2768-291E-4D38-AD7A-984163EF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FBF75-CC33-4EAF-9188-8797561A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90D0-C5BE-4C8E-B726-0B23567F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D8AF5-3F9D-479E-8336-04466B63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144B-C7AE-4369-A4C6-45856872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0FDB4-74A8-46F2-BF75-936702E9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8827B-2855-4F57-8E59-9EDD0A459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B7E22-023F-431A-AD33-6E32176E4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DCE64-0C98-4013-B91D-F1CC72A67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14846-3554-4093-A075-B9FA8322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0E070-4FEB-47D7-AF02-32C0AE15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6E613-C18A-484F-99B9-63A5E087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2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05D1-3D7C-427E-9270-730B1DB5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B5FB1-4BE9-4405-AECF-8C2765F9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439A7-AC59-4F43-BC67-F74E1435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D2B55-E56E-4C9B-B044-0E6C3CF2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DA07-1FCA-4EDA-8C73-E9CB9C75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41C0-3154-423C-86A6-EA8507CB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470E-F5AD-4554-9D41-2AED818D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EE5D-23E6-4252-817A-B8174BEF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070B-2F9D-4157-AB93-DF74B38C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C9063-D54F-4755-98E3-6EC85B16D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D1EA6-40AF-4143-A53F-F21ABF4E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A81EF-CD6F-415E-B77C-A09C802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B1C7-BD74-446C-8ACF-91374CD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8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202-EE64-4420-9117-4B508B1F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E6A57-B242-4160-AAB5-CC1D2D98B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CCC0-CF5F-4063-A2E8-9A5BADF1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BE18-D3E4-4F04-9906-BA2EDBE3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98B3A-E304-465B-9A5B-B14A63DF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0E9A-E4F2-4DE8-A7D4-2259BD1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53763-E843-41A6-B425-B822F681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57B2C-66DD-4C71-8E1D-AEDDC1B4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69C3-F3BE-4BE3-9A67-CDAE4691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7322-84AE-48A5-B695-2AFB9337F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7A6A-0AF6-414E-9E47-7F2416F9D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255C-18EA-43B6-8E8C-EEE04484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2F69-17DD-4465-8B31-8F3CFB0C9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569" y="1477816"/>
            <a:ext cx="9144000" cy="2387600"/>
          </a:xfrm>
        </p:spPr>
        <p:txBody>
          <a:bodyPr anchor="b"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Financial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D7176-5180-4426-9954-BA1D1B325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569" y="4211042"/>
            <a:ext cx="9144000" cy="165576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UEMS Council – 25.04.2025 – MAI, Brussels</a:t>
            </a:r>
          </a:p>
        </p:txBody>
      </p:sp>
    </p:spTree>
    <p:extLst>
      <p:ext uri="{BB962C8B-B14F-4D97-AF65-F5344CB8AC3E}">
        <p14:creationId xmlns:p14="http://schemas.microsoft.com/office/powerpoint/2010/main" val="352300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BCEDD8-F5CB-A886-F152-8F74F43BE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B3CB350-0FFB-F253-8877-6E528971D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415EB62-A917-DF6F-4205-1FA22ADF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4FAA37-7772-DECB-B043-9406ACE4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Figures for 2024 compared to 2023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12B440-04EE-AEFE-995F-0B3A41C55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35" y="365314"/>
            <a:ext cx="8577789" cy="6127370"/>
          </a:xfrm>
        </p:spPr>
      </p:pic>
    </p:spTree>
    <p:extLst>
      <p:ext uri="{BB962C8B-B14F-4D97-AF65-F5344CB8AC3E}">
        <p14:creationId xmlns:p14="http://schemas.microsoft.com/office/powerpoint/2010/main" val="313595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29E30-A8A0-A57A-FFB8-F0AC38DDC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F1F49D0-2638-4F0C-EC48-D929CC95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05A157C-9696-8618-8DD1-11971C06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AB97FA-A30E-7BD2-7A14-01442572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Assets (1)</a:t>
            </a:r>
          </a:p>
        </p:txBody>
      </p:sp>
      <p:pic>
        <p:nvPicPr>
          <p:cNvPr id="6" name="Content Placeholder 5" descr="A screenshot of a document&#10;&#10;AI-generated content may be incorrect.">
            <a:extLst>
              <a:ext uri="{FF2B5EF4-FFF2-40B4-BE49-F238E27FC236}">
                <a16:creationId xmlns:a16="http://schemas.microsoft.com/office/drawing/2014/main" id="{42341F3B-B1CB-9156-A391-05722F045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21" y="473746"/>
            <a:ext cx="8398712" cy="5644224"/>
          </a:xfrm>
        </p:spPr>
      </p:pic>
    </p:spTree>
    <p:extLst>
      <p:ext uri="{BB962C8B-B14F-4D97-AF65-F5344CB8AC3E}">
        <p14:creationId xmlns:p14="http://schemas.microsoft.com/office/powerpoint/2010/main" val="160597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B4E0FE-8C61-E84B-4A78-836FC7F5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887482C-B88F-437A-F43E-1263BE04B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FC849F-4FF5-7080-285F-54F2C3D65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5467C0-E65E-4217-0A92-E549FE09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Assets (2)</a:t>
            </a:r>
          </a:p>
        </p:txBody>
      </p:sp>
      <p:pic>
        <p:nvPicPr>
          <p:cNvPr id="7" name="Content Placeholder 6" descr="A table of medical data&#10;&#10;AI-generated content may be incorrect.">
            <a:extLst>
              <a:ext uri="{FF2B5EF4-FFF2-40B4-BE49-F238E27FC236}">
                <a16:creationId xmlns:a16="http://schemas.microsoft.com/office/drawing/2014/main" id="{28189982-30F0-881D-C6FB-9D5A687D9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08" y="424693"/>
            <a:ext cx="8309538" cy="6008612"/>
          </a:xfrm>
        </p:spPr>
      </p:pic>
    </p:spTree>
    <p:extLst>
      <p:ext uri="{BB962C8B-B14F-4D97-AF65-F5344CB8AC3E}">
        <p14:creationId xmlns:p14="http://schemas.microsoft.com/office/powerpoint/2010/main" val="22778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3DE891-C71D-8687-624C-03383F529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4054FA8-F83C-B790-D538-09FD96A36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0F8C50-22E8-CC0B-DD90-C1F8F061C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CAC78-8F43-A62A-469E-E895A0C0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Assets (</a:t>
            </a:r>
            <a:r>
              <a:rPr lang="en-US" sz="2600" dirty="0">
                <a:solidFill>
                  <a:srgbClr val="FFFFFF"/>
                </a:solidFill>
              </a:rPr>
              <a:t>3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6" name="Content Placeholder 5" descr="A table of medical reports&#10;&#10;AI-generated content may be incorrect.">
            <a:extLst>
              <a:ext uri="{FF2B5EF4-FFF2-40B4-BE49-F238E27FC236}">
                <a16:creationId xmlns:a16="http://schemas.microsoft.com/office/drawing/2014/main" id="{47C5CBD7-0E33-997A-22B4-909F03AD5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70" y="494060"/>
            <a:ext cx="8449987" cy="5869877"/>
          </a:xfrm>
        </p:spPr>
      </p:pic>
    </p:spTree>
    <p:extLst>
      <p:ext uri="{BB962C8B-B14F-4D97-AF65-F5344CB8AC3E}">
        <p14:creationId xmlns:p14="http://schemas.microsoft.com/office/powerpoint/2010/main" val="310643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2B2F1B-2E06-6FF9-FD00-00FF5BED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D426-C624-5B86-F24F-817F9926A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Profit and Loss - Q1 2025</a:t>
            </a:r>
          </a:p>
        </p:txBody>
      </p:sp>
    </p:spTree>
    <p:extLst>
      <p:ext uri="{BB962C8B-B14F-4D97-AF65-F5344CB8AC3E}">
        <p14:creationId xmlns:p14="http://schemas.microsoft.com/office/powerpoint/2010/main" val="403616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198A7-9045-3610-B72B-97E7C6E3E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64F5E7-CCAA-6D44-CE0B-C961282B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Figures for Q1 2025</a:t>
            </a:r>
          </a:p>
        </p:txBody>
      </p:sp>
      <p:pic>
        <p:nvPicPr>
          <p:cNvPr id="6" name="Content Placeholder 5" descr="A screenshot of a document&#10;&#10;AI-generated content may be incorrect.">
            <a:extLst>
              <a:ext uri="{FF2B5EF4-FFF2-40B4-BE49-F238E27FC236}">
                <a16:creationId xmlns:a16="http://schemas.microsoft.com/office/drawing/2014/main" id="{BF115FA3-B418-C133-6868-59C2DA6E2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61" y="796680"/>
            <a:ext cx="7999102" cy="5713628"/>
          </a:xfrm>
        </p:spPr>
      </p:pic>
    </p:spTree>
    <p:extLst>
      <p:ext uri="{BB962C8B-B14F-4D97-AF65-F5344CB8AC3E}">
        <p14:creationId xmlns:p14="http://schemas.microsoft.com/office/powerpoint/2010/main" val="371548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58D528-9ADE-B13F-280C-CB94AC415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8416-473C-F319-75D7-CCE0B302C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UEMS Loan</a:t>
            </a:r>
          </a:p>
        </p:txBody>
      </p:sp>
    </p:spTree>
    <p:extLst>
      <p:ext uri="{BB962C8B-B14F-4D97-AF65-F5344CB8AC3E}">
        <p14:creationId xmlns:p14="http://schemas.microsoft.com/office/powerpoint/2010/main" val="366237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8E8195-696D-AC17-34AC-D3334DF5C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E1A394-B005-1AFF-F82A-C4EAE677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 of April 2025, only 5 quarters remain before UEMS is debt-free!</a:t>
            </a:r>
          </a:p>
        </p:txBody>
      </p:sp>
      <p:pic>
        <p:nvPicPr>
          <p:cNvPr id="6" name="Content Placeholder 5" descr="A table of numbers with different numbers&#10;&#10;AI-generated content may be incorrect.">
            <a:extLst>
              <a:ext uri="{FF2B5EF4-FFF2-40B4-BE49-F238E27FC236}">
                <a16:creationId xmlns:a16="http://schemas.microsoft.com/office/drawing/2014/main" id="{51EE7C98-9BFE-C050-4054-39CCB49A3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75" y="377261"/>
            <a:ext cx="7046688" cy="62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0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99D862-9C82-DDE3-1EC5-258C17E38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2F44-B9AA-D9C6-0F82-FFA95D64E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UEMS Common Investment</a:t>
            </a:r>
          </a:p>
        </p:txBody>
      </p:sp>
    </p:spTree>
    <p:extLst>
      <p:ext uri="{BB962C8B-B14F-4D97-AF65-F5344CB8AC3E}">
        <p14:creationId xmlns:p14="http://schemas.microsoft.com/office/powerpoint/2010/main" val="148201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10B32A-B52E-318E-89C0-9F394FD5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DAE8146B-D8EF-A38F-3EBD-1746AB5C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A50A66-698D-2C77-68BE-480219E46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043270-B66A-22E8-A1CB-BCFAC8EA0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Our cas</a:t>
            </a:r>
            <a:r>
              <a:rPr lang="en-US" sz="2600" dirty="0">
                <a:solidFill>
                  <a:srgbClr val="FFFFFF"/>
                </a:solidFill>
              </a:rPr>
              <a:t>h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is</a:t>
            </a:r>
            <a:r>
              <a:rPr lang="en-US" sz="2600" dirty="0">
                <a:solidFill>
                  <a:srgbClr val="FFFFFF"/>
                </a:solidFill>
              </a:rPr>
              <a:t> working instead of sitting idle resulting in a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48.124,98 € bonus !</a:t>
            </a:r>
          </a:p>
        </p:txBody>
      </p:sp>
      <p:pic>
        <p:nvPicPr>
          <p:cNvPr id="7" name="Content Placeholder 6" descr="A graph of numbers and symbols&#10;&#10;AI-generated content may be incorrect.">
            <a:extLst>
              <a:ext uri="{FF2B5EF4-FFF2-40B4-BE49-F238E27FC236}">
                <a16:creationId xmlns:a16="http://schemas.microsoft.com/office/drawing/2014/main" id="{FF5024B4-2CA2-E19A-224C-E148FDCA6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42" y="1194318"/>
            <a:ext cx="8395634" cy="4341979"/>
          </a:xfrm>
        </p:spPr>
      </p:pic>
    </p:spTree>
    <p:extLst>
      <p:ext uri="{BB962C8B-B14F-4D97-AF65-F5344CB8AC3E}">
        <p14:creationId xmlns:p14="http://schemas.microsoft.com/office/powerpoint/2010/main" val="83714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79E4-FED9-449A-88F9-1168F7809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Profit and Loss account</a:t>
            </a:r>
          </a:p>
        </p:txBody>
      </p:sp>
    </p:spTree>
    <p:extLst>
      <p:ext uri="{BB962C8B-B14F-4D97-AF65-F5344CB8AC3E}">
        <p14:creationId xmlns:p14="http://schemas.microsoft.com/office/powerpoint/2010/main" val="358967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2BC97-D9D1-333A-A119-97DA55C6C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D785-6596-FE4F-2AD3-EEFB9B4B7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 2024 – Key numbers</a:t>
            </a:r>
          </a:p>
        </p:txBody>
      </p:sp>
    </p:spTree>
    <p:extLst>
      <p:ext uri="{BB962C8B-B14F-4D97-AF65-F5344CB8AC3E}">
        <p14:creationId xmlns:p14="http://schemas.microsoft.com/office/powerpoint/2010/main" val="206059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91A431-3055-6505-7B77-A807EE4FA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277081D-C566-A55A-08A2-DC46ED97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7E3E98-E064-F3CB-3EDC-576BC3CA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7FE92A-336C-0119-383B-2291F3ED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Key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numbers to remember for 2024!</a:t>
            </a:r>
          </a:p>
        </p:txBody>
      </p:sp>
      <p:pic>
        <p:nvPicPr>
          <p:cNvPr id="7" name="Content Placeholder 6" descr="A screenshot of a white sheet&#10;&#10;AI-generated content may be incorrect.">
            <a:extLst>
              <a:ext uri="{FF2B5EF4-FFF2-40B4-BE49-F238E27FC236}">
                <a16:creationId xmlns:a16="http://schemas.microsoft.com/office/drawing/2014/main" id="{8C6829BA-A9A0-8BEB-EB98-1A47E0203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75" y="787245"/>
            <a:ext cx="8155676" cy="5655853"/>
          </a:xfrm>
        </p:spPr>
      </p:pic>
    </p:spTree>
    <p:extLst>
      <p:ext uri="{BB962C8B-B14F-4D97-AF65-F5344CB8AC3E}">
        <p14:creationId xmlns:p14="http://schemas.microsoft.com/office/powerpoint/2010/main" val="1801198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D44FD5-677E-6109-DB3B-17C9AB945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6641-7F3C-8B1A-980B-E909E669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sap" pitchFamily="2" charset="0"/>
              </a:rPr>
              <a:t>Financial Goals for 2025</a:t>
            </a:r>
            <a:endParaRPr lang="en-GB" dirty="0">
              <a:solidFill>
                <a:schemeClr val="bg1"/>
              </a:solidFill>
              <a:latin typeface="As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5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2A26E-6BB0-45D4-CB66-008843FB7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B171461-61EF-3A15-B321-53407B799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9DAABC7-92CB-F280-95F1-1870ED32B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10BD0-E429-74EC-8116-43BE8B45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solidFill>
                  <a:srgbClr val="FFFFFF"/>
                </a:solidFill>
              </a:rPr>
              <a:t>Where there’s a will, there’s a way.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66B58-00C7-7D5C-CEF8-B935DF6DF647}"/>
              </a:ext>
            </a:extLst>
          </p:cNvPr>
          <p:cNvSpPr txBox="1"/>
          <p:nvPr/>
        </p:nvSpPr>
        <p:spPr>
          <a:xfrm>
            <a:off x="3657753" y="606464"/>
            <a:ext cx="8268928" cy="5645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u="sng" dirty="0">
                <a:latin typeface="Alegreya Sans" panose="00000500000000000000"/>
                <a:ea typeface="Noto Serif" panose="02020600060500020200" pitchFamily="18" charset="0"/>
                <a:cs typeface="Noto Serif" panose="02020600060500020200" pitchFamily="18" charset="0"/>
              </a:rPr>
              <a:t>Common Investment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lphaLcParenR"/>
            </a:pPr>
            <a:r>
              <a:rPr lang="en-US" sz="1400" dirty="0">
                <a:latin typeface="Alegreya Sans" panose="00000500000000000000"/>
              </a:rPr>
              <a:t>Despite the drop-in interest rates, we will continue to invest in our joint investment. 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lphaLcParenR"/>
            </a:pPr>
            <a:r>
              <a:rPr lang="en-US" sz="1400" dirty="0">
                <a:latin typeface="Alegreya Sans" panose="00000500000000000000"/>
              </a:rPr>
              <a:t>Each UEMS body is free to stop this investment or withdraw a partial amount.</a:t>
            </a:r>
            <a:endParaRPr lang="en-GB" sz="1400" dirty="0">
              <a:latin typeface="Alegreya Sans" panose="00000500000000000000"/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lphaLcParenR"/>
            </a:pPr>
            <a:r>
              <a:rPr lang="en-US" sz="1400" dirty="0">
                <a:latin typeface="Alegreya Sans" panose="00000500000000000000"/>
              </a:rPr>
              <a:t>The Interest generated will be retroactively allocated to all UEMS bodies upon request.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GB" sz="1100" dirty="0">
              <a:latin typeface="Alegreya Sans" panose="0000050000000000000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u="sng" dirty="0">
                <a:latin typeface="Alegreya Sans" panose="00000500000000000000"/>
                <a:ea typeface="Noto Serif" panose="02020600060500020200" pitchFamily="18" charset="0"/>
                <a:cs typeface="Noto Serif" panose="02020600060500020200" pitchFamily="18" charset="0"/>
              </a:rPr>
              <a:t>Brussels Office Reserve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lphaLcParenR"/>
            </a:pPr>
            <a:r>
              <a:rPr lang="en-US" sz="1400" dirty="0">
                <a:latin typeface="Alegreya Sans" panose="00000500000000000000"/>
              </a:rPr>
              <a:t>The Brussels Office will continue to set aside €100,000 annually to reimburse the 6-Year Bond by mid-2028.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GB" sz="1600" dirty="0">
              <a:latin typeface="Alegreya Sans" panose="0000050000000000000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u="sng" dirty="0">
                <a:latin typeface="Alegreya Sans" panose="00000500000000000000"/>
                <a:ea typeface="Noto Serif" panose="02020600060500020200" pitchFamily="18" charset="0"/>
                <a:cs typeface="Noto Serif" panose="02020600060500020200" pitchFamily="18" charset="0"/>
              </a:rPr>
              <a:t>Environmental Investment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lphaLcParenR"/>
            </a:pPr>
            <a:r>
              <a:rPr lang="en-US" sz="1400" dirty="0">
                <a:latin typeface="Alegreya Sans" panose="00000500000000000000"/>
              </a:rPr>
              <a:t>The Brussels Office will explore the possibility of investing in environmentally friendly projects to generate interest, as requested by several UEMS bodies.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GB" sz="1100" dirty="0">
              <a:latin typeface="Alegreya Sans" panose="0000050000000000000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b="1" u="sng" dirty="0">
                <a:latin typeface="Alegreya Sans" panose="00000500000000000000"/>
                <a:ea typeface="Noto Serif" panose="02020600060500020200" pitchFamily="18" charset="0"/>
                <a:cs typeface="Noto Serif" panose="02020600060500020200" pitchFamily="18" charset="0"/>
              </a:rPr>
              <a:t>Loan Repayment</a:t>
            </a:r>
          </a:p>
          <a:p>
            <a:pPr marL="685800" lvl="1" indent="-228600">
              <a:lnSpc>
                <a:spcPct val="150000"/>
              </a:lnSpc>
              <a:buAutoNum type="alphaLcParenR"/>
            </a:pPr>
            <a:r>
              <a:rPr lang="en-US" sz="1400" dirty="0">
                <a:latin typeface="Alegreya Sans" panose="00000500000000000000"/>
              </a:rPr>
              <a:t>As the last loan will be paid off soon, the Brussels Office will be in a better position to repay the EACCME dues to the Section. </a:t>
            </a:r>
          </a:p>
          <a:p>
            <a:pPr marL="685800" lvl="1" indent="-228600">
              <a:lnSpc>
                <a:spcPct val="150000"/>
              </a:lnSpc>
              <a:buAutoNum type="alphaLcParenR"/>
            </a:pPr>
            <a:r>
              <a:rPr lang="en-US" sz="1400" dirty="0">
                <a:latin typeface="Alegreya Sans" panose="00000500000000000000"/>
              </a:rPr>
              <a:t>A repayment plan will be sent to the Treasurers in the coming months.</a:t>
            </a:r>
          </a:p>
        </p:txBody>
      </p:sp>
    </p:spTree>
    <p:extLst>
      <p:ext uri="{BB962C8B-B14F-4D97-AF65-F5344CB8AC3E}">
        <p14:creationId xmlns:p14="http://schemas.microsoft.com/office/powerpoint/2010/main" val="109013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68FC2-96D2-5DE8-D42A-894B10AEB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D780-68CB-BC29-347D-8CEB135DE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sap" pitchFamily="2" charset="0"/>
              </a:rPr>
              <a:t>Questions and Answers</a:t>
            </a:r>
            <a:endParaRPr lang="en-GB" dirty="0">
              <a:solidFill>
                <a:schemeClr val="bg1"/>
              </a:solidFill>
              <a:latin typeface="As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4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CA7FE8-724F-417E-806E-047A479F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Figures for 2024 compared to 2023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72469D8D-9C43-74F3-158A-A898714E2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6" y="545791"/>
            <a:ext cx="8795789" cy="5766416"/>
          </a:xfrm>
        </p:spPr>
      </p:pic>
    </p:spTree>
    <p:extLst>
      <p:ext uri="{BB962C8B-B14F-4D97-AF65-F5344CB8AC3E}">
        <p14:creationId xmlns:p14="http://schemas.microsoft.com/office/powerpoint/2010/main" val="27092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88E71-0120-D13F-AB15-880AC3ACA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EAE7C89-1F86-0F5D-5EEC-140458981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807A17-0330-51C5-62DB-BF7EFC311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FBFC8-86C4-6785-B003-2F7372B5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Operating Income</a:t>
            </a:r>
          </a:p>
        </p:txBody>
      </p:sp>
      <p:pic>
        <p:nvPicPr>
          <p:cNvPr id="6" name="Content Placeholder 5" descr="A close-up of a document&#10;&#10;AI-generated content may be incorrect.">
            <a:extLst>
              <a:ext uri="{FF2B5EF4-FFF2-40B4-BE49-F238E27FC236}">
                <a16:creationId xmlns:a16="http://schemas.microsoft.com/office/drawing/2014/main" id="{F114D3F4-4EE9-3F4A-ADEC-0A5935515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00" y="557583"/>
            <a:ext cx="8407033" cy="5742833"/>
          </a:xfrm>
        </p:spPr>
      </p:pic>
    </p:spTree>
    <p:extLst>
      <p:ext uri="{BB962C8B-B14F-4D97-AF65-F5344CB8AC3E}">
        <p14:creationId xmlns:p14="http://schemas.microsoft.com/office/powerpoint/2010/main" val="282926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25326-C34A-F71D-8CD2-9E4A0DDE0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D91173C-E443-E5C9-6929-9E1170FB3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61935A-A566-288A-12D4-26EDFF5F3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EBE159-4CC9-8624-51C8-A2CEDC26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Operating </a:t>
            </a:r>
            <a:r>
              <a:rPr lang="en-US" sz="2600" dirty="0">
                <a:solidFill>
                  <a:srgbClr val="FFFFFF"/>
                </a:solidFill>
              </a:rPr>
              <a:t>Charges (1)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table of numbers with text&#10;&#10;AI-generated content may be incorrect.">
            <a:extLst>
              <a:ext uri="{FF2B5EF4-FFF2-40B4-BE49-F238E27FC236}">
                <a16:creationId xmlns:a16="http://schemas.microsoft.com/office/drawing/2014/main" id="{27B2EC9B-8B70-0E1F-63A7-FCCB5FF5A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42" y="596377"/>
            <a:ext cx="8530953" cy="5833196"/>
          </a:xfrm>
        </p:spPr>
      </p:pic>
    </p:spTree>
    <p:extLst>
      <p:ext uri="{BB962C8B-B14F-4D97-AF65-F5344CB8AC3E}">
        <p14:creationId xmlns:p14="http://schemas.microsoft.com/office/powerpoint/2010/main" val="76388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670DC-F2C1-EEB4-6AF5-E6752AAA0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02E32DC-720A-2D90-D77B-AC3B6D62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D25B8B5-C675-30A2-9F12-5B1280B1C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BA499C-65FB-ABDE-599F-130E87DC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Operating </a:t>
            </a:r>
            <a:r>
              <a:rPr lang="en-US" sz="2600" dirty="0">
                <a:solidFill>
                  <a:srgbClr val="FFFFFF"/>
                </a:solidFill>
              </a:rPr>
              <a:t>Charges (2)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screenshot of a document&#10;&#10;AI-generated content may be incorrect.">
            <a:extLst>
              <a:ext uri="{FF2B5EF4-FFF2-40B4-BE49-F238E27FC236}">
                <a16:creationId xmlns:a16="http://schemas.microsoft.com/office/drawing/2014/main" id="{0ECF4078-5547-501C-6A98-8D379C659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88" y="412319"/>
            <a:ext cx="7942544" cy="6033361"/>
          </a:xfrm>
        </p:spPr>
      </p:pic>
    </p:spTree>
    <p:extLst>
      <p:ext uri="{BB962C8B-B14F-4D97-AF65-F5344CB8AC3E}">
        <p14:creationId xmlns:p14="http://schemas.microsoft.com/office/powerpoint/2010/main" val="144252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0510F9-CA37-02D6-8245-5E115DCD4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B8CBD2BC-4C5C-8352-3537-4ECC51685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76FFB6-7547-E4FB-58D4-345D51ACF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EB6616-B017-1235-F495-EABE0219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Operating</a:t>
            </a:r>
            <a:r>
              <a:rPr lang="en-US" sz="2600" dirty="0">
                <a:solidFill>
                  <a:srgbClr val="FFFFFF"/>
                </a:solidFill>
              </a:rPr>
              <a:t> and Other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Charges</a:t>
            </a:r>
            <a:br>
              <a:rPr lang="en-US" sz="2600" dirty="0">
                <a:solidFill>
                  <a:srgbClr val="FFFFFF"/>
                </a:solidFill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2222EE2D-8D34-C74B-66D4-C499B6275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48" y="550606"/>
            <a:ext cx="8225052" cy="6081726"/>
          </a:xfrm>
        </p:spPr>
      </p:pic>
    </p:spTree>
    <p:extLst>
      <p:ext uri="{BB962C8B-B14F-4D97-AF65-F5344CB8AC3E}">
        <p14:creationId xmlns:p14="http://schemas.microsoft.com/office/powerpoint/2010/main" val="253566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B5F466-955E-3CAA-E0AE-910C5B1E3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76D12E4-019A-9E78-B35B-CEA20A6A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E0B49A-C217-490F-F524-0C23AF1F9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F1BC76-C3FC-49D9-398E-F3F5A8D2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67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Financial Income and Charges</a:t>
            </a:r>
          </a:p>
        </p:txBody>
      </p:sp>
      <p:pic>
        <p:nvPicPr>
          <p:cNvPr id="6" name="Content Placeholder 5" descr="A screenshot of a financial report&#10;&#10;AI-generated content may be incorrect.">
            <a:extLst>
              <a:ext uri="{FF2B5EF4-FFF2-40B4-BE49-F238E27FC236}">
                <a16:creationId xmlns:a16="http://schemas.microsoft.com/office/drawing/2014/main" id="{1023E05C-ED98-1ABB-35BB-944C0A868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16" y="855426"/>
            <a:ext cx="8516032" cy="5147148"/>
          </a:xfrm>
        </p:spPr>
      </p:pic>
    </p:spTree>
    <p:extLst>
      <p:ext uri="{BB962C8B-B14F-4D97-AF65-F5344CB8AC3E}">
        <p14:creationId xmlns:p14="http://schemas.microsoft.com/office/powerpoint/2010/main" val="389259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AA51D9-B21C-856F-A894-037D43CDD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EE1D-D8B7-EC04-602D-E857B1139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Balance Sheet</a:t>
            </a:r>
          </a:p>
        </p:txBody>
      </p:sp>
    </p:spTree>
    <p:extLst>
      <p:ext uri="{BB962C8B-B14F-4D97-AF65-F5344CB8AC3E}">
        <p14:creationId xmlns:p14="http://schemas.microsoft.com/office/powerpoint/2010/main" val="317909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_ UEMS COUNCIL _ 25.04.2025" id="{579330DF-59C1-4198-B336-0EDD3BDBB3FD}" vid="{E0EB20E2-E922-4178-8BFC-DC585EB5EF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12CBA5-1799-437A-AE41-DECDD9E38C12}"/>
</file>

<file path=customXml/itemProps2.xml><?xml version="1.0" encoding="utf-8"?>
<ds:datastoreItem xmlns:ds="http://schemas.openxmlformats.org/officeDocument/2006/customXml" ds:itemID="{8323A2C3-1603-40E2-A913-F6D47FF067CB}">
  <ds:schemaRefs>
    <ds:schemaRef ds:uri="http://schemas.microsoft.com/office/2006/metadata/properties"/>
    <ds:schemaRef ds:uri="http://schemas.microsoft.com/office/infopath/2007/PartnerControls"/>
    <ds:schemaRef ds:uri="83bd27bf-f23a-4764-ba48-893866d47e01"/>
    <ds:schemaRef ds:uri="cd7455a3-4a59-4a73-9e70-409757b3c8a1"/>
  </ds:schemaRefs>
</ds:datastoreItem>
</file>

<file path=customXml/itemProps3.xml><?xml version="1.0" encoding="utf-8"?>
<ds:datastoreItem xmlns:ds="http://schemas.openxmlformats.org/officeDocument/2006/customXml" ds:itemID="{18B98974-B187-4753-99EE-489CFA438A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_ UEMS COUNCIL _ 25.04.2025</Template>
  <TotalTime>257</TotalTime>
  <Words>277</Words>
  <Application>Microsoft Office PowerPoint</Application>
  <PresentationFormat>Widescreen</PresentationFormat>
  <Paragraphs>40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Alegreya Sans</vt:lpstr>
      <vt:lpstr>Aptos</vt:lpstr>
      <vt:lpstr>Arial</vt:lpstr>
      <vt:lpstr>Asap</vt:lpstr>
      <vt:lpstr>Calibri</vt:lpstr>
      <vt:lpstr>Calibri Light</vt:lpstr>
      <vt:lpstr>Office Theme</vt:lpstr>
      <vt:lpstr>Financial Report</vt:lpstr>
      <vt:lpstr>Profit and Loss account</vt:lpstr>
      <vt:lpstr>Figures for 2024 compared to 2023</vt:lpstr>
      <vt:lpstr> Operating Income</vt:lpstr>
      <vt:lpstr> Operating Charges (1)</vt:lpstr>
      <vt:lpstr> Operating Charges (2)</vt:lpstr>
      <vt:lpstr> Operating and Other Charges </vt:lpstr>
      <vt:lpstr> Financial Income and Charges</vt:lpstr>
      <vt:lpstr>Balance Sheet</vt:lpstr>
      <vt:lpstr>Figures for 2024 compared to 2023</vt:lpstr>
      <vt:lpstr>Assets (1)</vt:lpstr>
      <vt:lpstr>Assets (2)</vt:lpstr>
      <vt:lpstr>Assets (3)</vt:lpstr>
      <vt:lpstr>Profit and Loss - Q1 2025</vt:lpstr>
      <vt:lpstr>Figures for Q1 2025</vt:lpstr>
      <vt:lpstr>UEMS Loan</vt:lpstr>
      <vt:lpstr>As of April 2025, only 5 quarters remain before UEMS is debt-free!</vt:lpstr>
      <vt:lpstr>UEMS Common Investment</vt:lpstr>
      <vt:lpstr>Our cash is working instead of sitting idle resulting in a 48.124,98 € bonus !</vt:lpstr>
      <vt:lpstr> 2024 – Key numbers</vt:lpstr>
      <vt:lpstr>Key numbers to remember for 2024!</vt:lpstr>
      <vt:lpstr>Financial Goals for 2025</vt:lpstr>
      <vt:lpstr>Where there’s a will, there’s a way.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Sartori</dc:creator>
  <cp:lastModifiedBy>Marco Sartori</cp:lastModifiedBy>
  <cp:revision>21</cp:revision>
  <dcterms:created xsi:type="dcterms:W3CDTF">2025-04-23T15:06:42Z</dcterms:created>
  <dcterms:modified xsi:type="dcterms:W3CDTF">2025-04-24T14:52:49Z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  <property fmtid="{D5CDD505-2E9C-101B-9397-08002B2CF9AE}" pid="3" name="Order">
    <vt:r8>2800</vt:r8>
  </property>
</Properties>
</file>