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08" r:id="rId3"/>
    <p:sldId id="362" r:id="rId4"/>
    <p:sldId id="339" r:id="rId5"/>
    <p:sldId id="318" r:id="rId6"/>
    <p:sldId id="352" r:id="rId7"/>
    <p:sldId id="354" r:id="rId8"/>
    <p:sldId id="355" r:id="rId9"/>
    <p:sldId id="358" r:id="rId10"/>
    <p:sldId id="359" r:id="rId11"/>
    <p:sldId id="341" r:id="rId12"/>
    <p:sldId id="357" r:id="rId13"/>
    <p:sldId id="356" r:id="rId14"/>
    <p:sldId id="369" r:id="rId15"/>
    <p:sldId id="342" r:id="rId16"/>
    <p:sldId id="360" r:id="rId17"/>
    <p:sldId id="346" r:id="rId18"/>
    <p:sldId id="364" r:id="rId19"/>
    <p:sldId id="363" r:id="rId20"/>
    <p:sldId id="315" r:id="rId21"/>
    <p:sldId id="336" r:id="rId22"/>
    <p:sldId id="365" r:id="rId23"/>
    <p:sldId id="349" r:id="rId24"/>
    <p:sldId id="313" r:id="rId25"/>
    <p:sldId id="340" r:id="rId26"/>
    <p:sldId id="366" r:id="rId27"/>
    <p:sldId id="350" r:id="rId28"/>
    <p:sldId id="310" r:id="rId29"/>
    <p:sldId id="333" r:id="rId30"/>
    <p:sldId id="344" r:id="rId31"/>
    <p:sldId id="367" r:id="rId32"/>
    <p:sldId id="368" r:id="rId33"/>
    <p:sldId id="335" r:id="rId34"/>
    <p:sldId id="272" r:id="rId3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86420"/>
  </p:normalViewPr>
  <p:slideViewPr>
    <p:cSldViewPr snapToGrid="0" snapToObjects="1">
      <p:cViewPr varScale="1">
        <p:scale>
          <a:sx n="109" d="100"/>
          <a:sy n="109" d="100"/>
        </p:scale>
        <p:origin x="8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4A3E5-C78D-264F-A587-A1F50CD1CCD3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1428-164D-FD49-852D-2FE515ABF81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58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61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CEF02-44F7-2091-6F45-14D94E47F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E3CFAA7-051F-A300-AD27-443BCCF16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9F0ABEA-B5DB-0E5E-F035-170F56FD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A6AFD8-B515-C21B-00D5-D5FFB117E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90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FB73-075D-6FE8-73FF-6B26CE391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9450DDE-2452-12B1-CDB1-BB106E52A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DD5B3D7-6894-ABC9-F2EF-52F2F9F20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08C25B4-38B4-5C86-6597-3C208E64F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19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6BEA2-2CC4-8F39-FCE2-F2D481960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E73BE2B-BCB8-53FB-005C-EC6FD1E89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5ED066F-6F75-AA3D-B8FF-40EAF8262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E334CE4-7EE4-F092-E4CF-E9EAF5F6B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081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9B6A8-9882-6892-94A9-C38529F49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923C3DF-4E0A-DBDB-C019-A89120E0E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13BF11B-6660-8889-7C0F-DD7F1DCA5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DECC290-C0C5-FB3C-ABE0-3FF8A1060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161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0026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A3FB-E23D-E9D3-D8EE-CDAF01686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FAED72B-3191-874A-0846-D40171AE4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FB4CD82-B1CD-BFF6-B434-2B3D04C42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72EA71A-91CF-1A29-AB05-EF1475D2C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8116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46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293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2E94B-3609-DF4F-61F5-887430CB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C6D8D2A-CE62-5B89-1A3F-1516708A6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AC3A230-2D69-7C1E-460B-EB2191E9C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524709A-8800-12E4-F2A0-DD8004C09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34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407B0-FEA0-29F1-4AC3-73140340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C2843DB-123F-4CF9-5AA0-08642BA1A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190A55C-D91C-91A8-59E6-79344C1D6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DECDB51-54EC-B6A0-AEC2-24DABB115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43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89FC-35BC-874B-2B65-10F452DFE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B221BBE-E461-DA6A-AB47-3B2DD8A6E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7758525-7860-3A61-81D2-E3FAAF432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81305AA-9EDD-D960-C3FA-32D93B753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451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B5C9-673B-6E8D-2AE0-DFD640A0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9FAB1B3-9273-9182-ADFC-C1F40187E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C25E7AF-2BDE-1A61-59D4-81901227A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54BB9DD-270F-DFB9-422D-4304CB5C6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277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D187F-3EFA-B7DE-205C-0E700495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C31BCC7-0392-8567-6FA7-DCA2592F4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8958344-A877-1774-2FD6-825DFF31D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2356000-474E-DC7C-3CF0-30C9A010B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21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CBC99-BC91-61BA-B646-4CDD11752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A29741F-0BFA-8E4F-46EE-BC958BA22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CAF9116-8A13-7D7C-C5B3-A4D3ED79C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AEC0A9C-E552-BC9E-9150-5FCD239B4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77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8E6D5-7F96-16ED-4BA7-31CACDF8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D6A5FC5-D49C-553F-073E-182B2BB8B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F9CE5F5-3CE4-232B-92EF-AED8B6E65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1620048-0DA1-8E12-2676-B1BB1DC18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E1428-164D-FD49-852D-2FE515ABF81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409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BC27F-1823-7248-AD9C-047B956F9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0ABA2A-7616-774C-A413-B84E92632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89E77D-3476-AD48-B293-25490993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23A2A8A-A34B-5446-8DB8-77BDAE5B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64986F6-EC8C-4B45-8B2A-5D2729F6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536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27F25-8B05-B946-9162-6E2F2A37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E75CEFA-0123-1943-A48F-EEFB85E2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0D4AD26-C013-924D-A0C2-4C928F2D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7094CEC-3216-6E48-8F65-1BC9B401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CBB52A2-01B9-1046-B054-F03D0D05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8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8FD499-FD0F-AD47-93FC-ED9145D8A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31577E2-C687-F44B-9610-63AC7F078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D16E2CE-1C96-A340-8EBF-611FDE5A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2565160-8E93-5943-A704-3517498A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408E485-6A66-0F43-AEB7-1C858884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644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1AE64-49DB-A546-86F8-A5973B2F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B515E71-8D6F-2140-8AAA-21496FEB4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0E33FF-4680-FE45-BFFE-1077CDE2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A6AE80-D774-CD49-92FA-34430CC2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2C65D0-CD37-484E-95DF-3D502D18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468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DACEC-BE58-0143-BF32-4A7D607D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3A2EDD1-24C9-E140-83A2-6B73C694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C593B33-9A8D-2548-ABEF-65B413F2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1C6657-73FB-984D-9B51-CF48F23C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B2AB92-3E1B-2F4D-907D-144A5FB8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20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2274E-5BA9-AA42-91DD-A04FC788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6AF4EDF-1F87-1F44-AD5D-C6F52EA9E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4539899-7996-B849-951B-038753FD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DEE3891-1409-6B43-91A8-98B19C85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17C1F1A-6417-9F45-889D-039DAA0C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23D9C90-E92D-0B43-A0D3-1A440809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320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D85F9-B468-DA41-B80D-B5B94AD0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8EBA113-5EEB-B742-8E25-9794F2542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C386866-0944-D644-805E-F10C33191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F0FE36D-3053-7943-BD49-B76418360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110D858-226A-444F-988B-F2C479AE8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C552628-79EB-264F-9334-46C68E6A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4153BF-081B-9D4A-9EDF-565F501F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FAF2D33-73A2-514F-AA3A-B6ABCE96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50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94F59-3327-8D49-A207-740E10B8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1A8AAFD-2C7D-C94D-8B5D-4B16BDDE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95E9796-9088-F549-984F-737D0E4A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A3CE74D-FEC1-DF47-A078-9B40FAEF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81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10F64C5-60C2-4347-97C4-231EB4E0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93BF469-2085-7349-98E9-31BA09E5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28821A2-9587-3B49-822E-6EE57E16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715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51AF0-9F9F-A345-A5B6-831778DE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1A1949-DA01-E54D-9948-E4DF7957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3E0E796-26E4-0E47-BD18-707D384F2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5017959-8DDE-9541-A0E9-60D87AB2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D36C904-C87C-1B4E-932F-D16DDFE4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3D758B0-9C1F-3847-816D-13321612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042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1EFA3-F2A6-844F-AFCE-F0EB62AE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F43A0BC-EEC6-044C-A2DD-5E01B9175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9F745A3-0545-E04A-AE06-D0AD7912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88439E7-BD5C-EE42-9F4B-B9DFE8D7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F7693DC-5968-A543-90EC-FEC5B9D6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87D7B6A-70DB-DE4A-B735-67AF4D54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65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37FD252-2310-FB45-8ACC-5C965ADE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BD98036-60BA-8441-AF75-B8631FC9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D38B00-1D6B-CD4A-A6EA-5704C4037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93F2-8B1A-814B-9251-B886966BF76C}" type="datetimeFigureOut">
              <a:rPr lang="pt-PT" smtClean="0"/>
              <a:t>25/04/25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E8EE1A3-47D9-2645-82AB-3F0D11CF3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3F39DA5-D3A2-9749-8B99-C8C0E96E8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4B17-5019-9B47-9746-E97846730A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738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8B355D8C-51F9-5144-9D36-9FE386D70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336" r="5242"/>
          <a:stretch/>
        </p:blipFill>
        <p:spPr>
          <a:xfrm>
            <a:off x="21" y="304810"/>
            <a:ext cx="1218893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BC9244-7491-C049-BD06-C3E7793F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Secretary General</a:t>
            </a:r>
            <a:br>
              <a:rPr lang="en-GB" i="1" dirty="0"/>
            </a:br>
            <a:r>
              <a:rPr lang="en-GB" i="1" dirty="0"/>
              <a:t>Report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D87834-5A5D-4847-9796-C69E621D0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92500" lnSpcReduction="10000"/>
          </a:bodyPr>
          <a:lstStyle/>
          <a:p>
            <a:r>
              <a:rPr lang="pt-PT" dirty="0">
                <a:solidFill>
                  <a:srgbClr val="FFFFFF"/>
                </a:solidFill>
              </a:rPr>
              <a:t>UEMS </a:t>
            </a:r>
            <a:r>
              <a:rPr lang="pt-PT" dirty="0" err="1">
                <a:solidFill>
                  <a:srgbClr val="FFFFFF"/>
                </a:solidFill>
              </a:rPr>
              <a:t>Council</a:t>
            </a:r>
            <a:r>
              <a:rPr lang="pt-PT" dirty="0">
                <a:solidFill>
                  <a:srgbClr val="FFFFFF"/>
                </a:solidFill>
              </a:rPr>
              <a:t> meeting</a:t>
            </a:r>
          </a:p>
          <a:p>
            <a:r>
              <a:rPr lang="pt-PT" dirty="0" err="1">
                <a:solidFill>
                  <a:srgbClr val="FFFFFF"/>
                </a:solidFill>
              </a:rPr>
              <a:t>Brussels</a:t>
            </a:r>
            <a:r>
              <a:rPr lang="pt-PT" dirty="0">
                <a:solidFill>
                  <a:srgbClr val="FFFFFF"/>
                </a:solidFill>
              </a:rPr>
              <a:t>, </a:t>
            </a:r>
            <a:r>
              <a:rPr lang="pt-PT" dirty="0" err="1">
                <a:solidFill>
                  <a:srgbClr val="FFFFFF"/>
                </a:solidFill>
              </a:rPr>
              <a:t>April</a:t>
            </a:r>
            <a:r>
              <a:rPr lang="pt-PT" dirty="0">
                <a:solidFill>
                  <a:srgbClr val="FFFFFF"/>
                </a:solidFill>
              </a:rPr>
              <a:t> 26, 2025</a:t>
            </a:r>
          </a:p>
          <a:p>
            <a:r>
              <a:rPr lang="pt-PT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2EC40-1993-1B67-380A-9A49F1C40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792FF8-2C74-0A61-B7CB-95C1DCA61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9C1144-1FA6-CF4D-552F-DEDA3DA1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F548B178-A753-6471-6B57-44E45B7B8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0F889-6BD5-5E69-6AC7-2F14F282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International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Cooperation</a:t>
            </a:r>
            <a:r>
              <a:rPr lang="pt-PT" dirty="0">
                <a:solidFill>
                  <a:schemeClr val="bg1"/>
                </a:solidFill>
              </a:rPr>
              <a:t> – SEAFORMEC &amp; </a:t>
            </a:r>
            <a:r>
              <a:rPr lang="pt-PT" dirty="0" err="1">
                <a:solidFill>
                  <a:schemeClr val="bg1"/>
                </a:solidFill>
              </a:rPr>
              <a:t>PhMA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Agreements</a:t>
            </a:r>
            <a:r>
              <a:rPr lang="pt-PT" dirty="0">
                <a:solidFill>
                  <a:schemeClr val="bg1"/>
                </a:solidFill>
              </a:rPr>
              <a:t> (2024)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C339950-37EE-6619-4AC6-00580F5DB37F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🇬🇷 </a:t>
            </a:r>
            <a:r>
              <a:rPr lang="pt-PT" sz="2800" b="1" dirty="0" err="1">
                <a:solidFill>
                  <a:schemeClr val="bg1"/>
                </a:solidFill>
              </a:rPr>
              <a:t>PhMA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Agreement</a:t>
            </a:r>
            <a:r>
              <a:rPr lang="pt-PT" sz="2800" b="1" dirty="0">
                <a:solidFill>
                  <a:schemeClr val="bg1"/>
                </a:solidFill>
              </a:rPr>
              <a:t> (</a:t>
            </a:r>
            <a:r>
              <a:rPr lang="pt-PT" sz="2800" b="1" dirty="0" err="1">
                <a:solidFill>
                  <a:schemeClr val="bg1"/>
                </a:solidFill>
              </a:rPr>
              <a:t>Greece</a:t>
            </a:r>
            <a:r>
              <a:rPr lang="pt-PT" sz="2800" b="1" dirty="0">
                <a:solidFill>
                  <a:schemeClr val="bg1"/>
                </a:solidFill>
              </a:rPr>
              <a:t>)</a:t>
            </a:r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176 </a:t>
            </a:r>
            <a:r>
              <a:rPr lang="pt-PT" sz="2800" b="1" dirty="0" err="1">
                <a:solidFill>
                  <a:schemeClr val="bg1"/>
                </a:solidFill>
              </a:rPr>
              <a:t>events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accredited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under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national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collaboration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framework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Integration</a:t>
            </a:r>
            <a:r>
              <a:rPr lang="pt-PT" sz="2800" dirty="0">
                <a:solidFill>
                  <a:schemeClr val="bg1"/>
                </a:solidFill>
              </a:rPr>
              <a:t> of EACCME </a:t>
            </a:r>
            <a:r>
              <a:rPr lang="pt-PT" sz="2800" dirty="0" err="1">
                <a:solidFill>
                  <a:schemeClr val="bg1"/>
                </a:solidFill>
              </a:rPr>
              <a:t>into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Greek</a:t>
            </a:r>
            <a:r>
              <a:rPr lang="pt-PT" sz="2800" dirty="0">
                <a:solidFill>
                  <a:schemeClr val="bg1"/>
                </a:solidFill>
              </a:rPr>
              <a:t> CME </a:t>
            </a:r>
            <a:r>
              <a:rPr lang="pt-PT" sz="2800" dirty="0" err="1">
                <a:solidFill>
                  <a:schemeClr val="bg1"/>
                </a:solidFill>
              </a:rPr>
              <a:t>system</a:t>
            </a:r>
            <a:r>
              <a:rPr lang="pt-PT" sz="2800" dirty="0">
                <a:solidFill>
                  <a:schemeClr val="bg1"/>
                </a:solidFill>
              </a:rPr>
              <a:t> shows </a:t>
            </a:r>
            <a:r>
              <a:rPr lang="pt-PT" sz="2800" b="1" dirty="0" err="1">
                <a:solidFill>
                  <a:schemeClr val="bg1"/>
                </a:solidFill>
              </a:rPr>
              <a:t>growing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alignment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with</a:t>
            </a:r>
            <a:r>
              <a:rPr lang="pt-PT" sz="2800" dirty="0">
                <a:solidFill>
                  <a:schemeClr val="bg1"/>
                </a:solidFill>
              </a:rPr>
              <a:t> European standards.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PhMA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decision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b="1" dirty="0">
                <a:solidFill>
                  <a:schemeClr val="bg1"/>
                </a:solidFill>
              </a:rPr>
              <a:t>mandate EACCME </a:t>
            </a:r>
            <a:r>
              <a:rPr lang="pt-PT" sz="2800" b="1" dirty="0" err="1">
                <a:solidFill>
                  <a:schemeClr val="bg1"/>
                </a:solidFill>
              </a:rPr>
              <a:t>accreditation</a:t>
            </a:r>
            <a:r>
              <a:rPr lang="pt-PT" sz="2800" dirty="0">
                <a:solidFill>
                  <a:schemeClr val="bg1"/>
                </a:solidFill>
              </a:rPr>
              <a:t> for </a:t>
            </a:r>
            <a:r>
              <a:rPr lang="pt-PT" sz="2800" dirty="0" err="1">
                <a:solidFill>
                  <a:schemeClr val="bg1"/>
                </a:solidFill>
              </a:rPr>
              <a:t>all</a:t>
            </a:r>
            <a:r>
              <a:rPr lang="pt-PT" sz="2800" dirty="0">
                <a:solidFill>
                  <a:schemeClr val="bg1"/>
                </a:solidFill>
              </a:rPr>
              <a:t> CME </a:t>
            </a:r>
            <a:r>
              <a:rPr lang="pt-PT" sz="2800" dirty="0" err="1">
                <a:solidFill>
                  <a:schemeClr val="bg1"/>
                </a:solidFill>
              </a:rPr>
              <a:t>events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dirty="0" err="1">
                <a:solidFill>
                  <a:schemeClr val="bg1"/>
                </a:solidFill>
              </a:rPr>
              <a:t>Greece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expected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dirty="0" err="1">
                <a:solidFill>
                  <a:schemeClr val="bg1"/>
                </a:solidFill>
              </a:rPr>
              <a:t>boost</a:t>
            </a:r>
            <a:r>
              <a:rPr lang="pt-PT" sz="2800" dirty="0">
                <a:solidFill>
                  <a:schemeClr val="bg1"/>
                </a:solidFill>
              </a:rPr>
              <a:t> future volumes.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➡ </a:t>
            </a:r>
            <a:r>
              <a:rPr lang="pt-PT" sz="2800" dirty="0" err="1">
                <a:solidFill>
                  <a:schemeClr val="bg1"/>
                </a:solidFill>
              </a:rPr>
              <a:t>Reinforces</a:t>
            </a:r>
            <a:r>
              <a:rPr lang="pt-PT" sz="2800" dirty="0">
                <a:solidFill>
                  <a:schemeClr val="bg1"/>
                </a:solidFill>
              </a:rPr>
              <a:t> EACCME as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reference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framework</a:t>
            </a:r>
            <a:r>
              <a:rPr lang="pt-PT" sz="2800" b="1" dirty="0">
                <a:solidFill>
                  <a:schemeClr val="bg1"/>
                </a:solidFill>
              </a:rPr>
              <a:t> for </a:t>
            </a:r>
            <a:r>
              <a:rPr lang="pt-PT" sz="2800" b="1" dirty="0" err="1">
                <a:solidFill>
                  <a:schemeClr val="bg1"/>
                </a:solidFill>
              </a:rPr>
              <a:t>independent</a:t>
            </a:r>
            <a:r>
              <a:rPr lang="pt-PT" sz="2800" b="1" dirty="0">
                <a:solidFill>
                  <a:schemeClr val="bg1"/>
                </a:solidFill>
              </a:rPr>
              <a:t> CME-CPD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dirty="0" err="1">
                <a:solidFill>
                  <a:schemeClr val="bg1"/>
                </a:solidFill>
              </a:rPr>
              <a:t>Europe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0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2B2F6-FF06-4CE8-9569-2873C8E36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69896D-6075-128D-CC12-D91E279C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3AFD8E-3B82-8625-1AA6-5301911FB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1CDB7402-2BD1-CC95-C3C8-AB87F2F9C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BAAF75-726A-54EF-FBCA-5A7D9352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EACCME 3.0 – </a:t>
            </a:r>
            <a:r>
              <a:rPr lang="pt-PT" dirty="0" err="1">
                <a:solidFill>
                  <a:schemeClr val="bg1"/>
                </a:solidFill>
              </a:rPr>
              <a:t>Operational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Consolidation</a:t>
            </a:r>
            <a:r>
              <a:rPr lang="pt-PT" dirty="0">
                <a:solidFill>
                  <a:schemeClr val="bg1"/>
                </a:solidFill>
              </a:rPr>
              <a:t> in 2024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48AED95-AFF0-AD09-7D44-BAD20F787677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⚙️ </a:t>
            </a:r>
            <a:r>
              <a:rPr lang="pt-PT" sz="2800" b="1" dirty="0" err="1">
                <a:solidFill>
                  <a:schemeClr val="bg1"/>
                </a:solidFill>
              </a:rPr>
              <a:t>Internal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Streamlining</a:t>
            </a:r>
            <a:endParaRPr lang="pt-PT" sz="2800" b="1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Optimised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workflows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improved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coordination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across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review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appeals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Updated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guidance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materials</a:t>
            </a:r>
            <a:r>
              <a:rPr lang="pt-PT" sz="2800" dirty="0">
                <a:solidFill>
                  <a:schemeClr val="bg1"/>
                </a:solidFill>
              </a:rPr>
              <a:t> for </a:t>
            </a:r>
            <a:r>
              <a:rPr lang="pt-PT" sz="2800" dirty="0" err="1">
                <a:solidFill>
                  <a:schemeClr val="bg1"/>
                </a:solidFill>
              </a:rPr>
              <a:t>providers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dirty="0" err="1">
                <a:solidFill>
                  <a:schemeClr val="bg1"/>
                </a:solidFill>
              </a:rPr>
              <a:t>ensure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clarity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consistency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💬 </a:t>
            </a:r>
            <a:r>
              <a:rPr lang="pt-PT" sz="2800" b="1" dirty="0">
                <a:solidFill>
                  <a:schemeClr val="bg1"/>
                </a:solidFill>
              </a:rPr>
              <a:t>Provider </a:t>
            </a:r>
            <a:r>
              <a:rPr lang="pt-PT" sz="2800" b="1" dirty="0" err="1">
                <a:solidFill>
                  <a:schemeClr val="bg1"/>
                </a:solidFill>
              </a:rPr>
              <a:t>Communication</a:t>
            </a:r>
            <a:endParaRPr lang="pt-PT" sz="2800" b="1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Enhanced </a:t>
            </a:r>
            <a:r>
              <a:rPr lang="pt-PT" sz="2800" dirty="0" err="1">
                <a:solidFill>
                  <a:schemeClr val="bg1"/>
                </a:solidFill>
              </a:rPr>
              <a:t>transparency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responsiveness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dirty="0" err="1">
                <a:solidFill>
                  <a:schemeClr val="bg1"/>
                </a:solidFill>
              </a:rPr>
              <a:t>inquiries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Increased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clarity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dirty="0" err="1">
                <a:solidFill>
                  <a:schemeClr val="bg1"/>
                </a:solidFill>
              </a:rPr>
              <a:t>submission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requirements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evaluation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outcomes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2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2081D-04EB-AF96-2DE8-030BD2832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B556F1-6CE3-BD16-D7F0-E623DDB4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514130-164F-6F86-A886-72FE6A7D0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48842812-6940-40A7-BB4B-E191FDA05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53ABA9-1B38-0B6C-9DE9-812F79AA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EACCME 3.0 – </a:t>
            </a:r>
            <a:r>
              <a:rPr lang="pt-PT" dirty="0" err="1">
                <a:solidFill>
                  <a:schemeClr val="bg1"/>
                </a:solidFill>
              </a:rPr>
              <a:t>Operational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Consolidation</a:t>
            </a:r>
            <a:r>
              <a:rPr lang="pt-PT" dirty="0">
                <a:solidFill>
                  <a:schemeClr val="bg1"/>
                </a:solidFill>
              </a:rPr>
              <a:t> in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00650F-BE4C-1127-1BA3-B7209C1E7541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⚙️ </a:t>
            </a:r>
            <a:r>
              <a:rPr lang="pt-PT" sz="2800" b="1" dirty="0" err="1">
                <a:solidFill>
                  <a:schemeClr val="bg1"/>
                </a:solidFill>
              </a:rPr>
              <a:t>Systemic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Improvements</a:t>
            </a:r>
            <a:endParaRPr lang="pt-PT" sz="2800" b="1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Aligned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assessment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criteria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reinforced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consistency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across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reviewers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Strengthened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internal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mechanisms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dirty="0" err="1">
                <a:solidFill>
                  <a:schemeClr val="bg1"/>
                </a:solidFill>
              </a:rPr>
              <a:t>support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growing</a:t>
            </a:r>
            <a:r>
              <a:rPr lang="pt-PT" sz="2800" b="1" dirty="0">
                <a:solidFill>
                  <a:schemeClr val="bg1"/>
                </a:solidFill>
              </a:rPr>
              <a:t> volume and scope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dirty="0" err="1">
                <a:solidFill>
                  <a:schemeClr val="bg1"/>
                </a:solidFill>
              </a:rPr>
              <a:t>applications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7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B9C1F7-F5AB-735C-F16C-8888082E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19AA81D-491F-D906-D92F-6267DABB0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24FCBD-E7B6-A660-E278-674314D26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DCF5729F-8187-490C-163E-6CD6DBCA3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769F90-18FF-922E-D7FB-199F874A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EACCME 3.0 – </a:t>
            </a:r>
            <a:r>
              <a:rPr lang="pt-PT" dirty="0" err="1">
                <a:solidFill>
                  <a:schemeClr val="bg1"/>
                </a:solidFill>
              </a:rPr>
              <a:t>Operational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Consolidation</a:t>
            </a:r>
            <a:r>
              <a:rPr lang="pt-PT" dirty="0">
                <a:solidFill>
                  <a:schemeClr val="bg1"/>
                </a:solidFill>
              </a:rPr>
              <a:t> in 2024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09DC0DD-0BA0-09EE-DAC9-663AAF12FBA7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⚙️ </a:t>
            </a:r>
            <a:r>
              <a:rPr lang="pt-PT" sz="2800" b="1" dirty="0" err="1">
                <a:solidFill>
                  <a:schemeClr val="bg1"/>
                </a:solidFill>
              </a:rPr>
              <a:t>Revised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Fees</a:t>
            </a:r>
            <a:r>
              <a:rPr lang="pt-PT" sz="2800" b="1" dirty="0">
                <a:solidFill>
                  <a:schemeClr val="bg1"/>
                </a:solidFill>
              </a:rPr>
              <a:t> Schedule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Implemented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>
                <a:solidFill>
                  <a:schemeClr val="bg1"/>
                </a:solidFill>
              </a:rPr>
              <a:t>1 </a:t>
            </a:r>
            <a:r>
              <a:rPr lang="pt-PT" sz="2800" b="1" dirty="0" err="1">
                <a:solidFill>
                  <a:schemeClr val="bg1"/>
                </a:solidFill>
              </a:rPr>
              <a:t>January</a:t>
            </a:r>
            <a:r>
              <a:rPr lang="pt-PT" sz="2800" b="1" dirty="0">
                <a:solidFill>
                  <a:schemeClr val="bg1"/>
                </a:solidFill>
              </a:rPr>
              <a:t> 2024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reflecting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inflation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updated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timelines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Contributed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dirty="0" err="1">
                <a:solidFill>
                  <a:schemeClr val="bg1"/>
                </a:solidFill>
              </a:rPr>
              <a:t>improved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applicant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planning</a:t>
            </a:r>
            <a:r>
              <a:rPr lang="pt-PT" sz="2800" dirty="0">
                <a:solidFill>
                  <a:schemeClr val="bg1"/>
                </a:solidFill>
              </a:rPr>
              <a:t> and more </a:t>
            </a:r>
            <a:r>
              <a:rPr lang="pt-PT" sz="2800" dirty="0" err="1">
                <a:solidFill>
                  <a:schemeClr val="bg1"/>
                </a:solidFill>
              </a:rPr>
              <a:t>predictable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review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cycles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🔐 “</a:t>
            </a:r>
            <a:r>
              <a:rPr lang="pt-PT" sz="2800" b="1" dirty="0" err="1">
                <a:solidFill>
                  <a:schemeClr val="bg1"/>
                </a:solidFill>
              </a:rPr>
              <a:t>Trusted</a:t>
            </a:r>
            <a:r>
              <a:rPr lang="pt-PT" sz="2800" b="1" dirty="0">
                <a:solidFill>
                  <a:schemeClr val="bg1"/>
                </a:solidFill>
              </a:rPr>
              <a:t> Provider” Status (</a:t>
            </a:r>
            <a:r>
              <a:rPr lang="pt-PT" sz="2800" b="1" dirty="0" err="1">
                <a:solidFill>
                  <a:schemeClr val="bg1"/>
                </a:solidFill>
              </a:rPr>
              <a:t>Upcoming</a:t>
            </a:r>
            <a:r>
              <a:rPr lang="pt-PT" sz="2800" b="1" dirty="0">
                <a:solidFill>
                  <a:schemeClr val="bg1"/>
                </a:solidFill>
              </a:rPr>
              <a:t>)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Framework </a:t>
            </a:r>
            <a:r>
              <a:rPr lang="pt-PT" sz="2800" dirty="0" err="1">
                <a:solidFill>
                  <a:schemeClr val="bg1"/>
                </a:solidFill>
              </a:rPr>
              <a:t>developed</a:t>
            </a:r>
            <a:r>
              <a:rPr lang="pt-PT" sz="2800" dirty="0">
                <a:solidFill>
                  <a:schemeClr val="bg1"/>
                </a:solidFill>
              </a:rPr>
              <a:t> for </a:t>
            </a:r>
            <a:r>
              <a:rPr lang="pt-PT" sz="2800" dirty="0" err="1">
                <a:solidFill>
                  <a:schemeClr val="bg1"/>
                </a:solidFill>
              </a:rPr>
              <a:t>providers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with</a:t>
            </a:r>
            <a:r>
              <a:rPr lang="pt-PT" sz="2800" dirty="0">
                <a:solidFill>
                  <a:schemeClr val="bg1"/>
                </a:solidFill>
              </a:rPr>
              <a:t> a </a:t>
            </a:r>
            <a:r>
              <a:rPr lang="pt-PT" sz="2800" dirty="0" err="1">
                <a:solidFill>
                  <a:schemeClr val="bg1"/>
                </a:solidFill>
              </a:rPr>
              <a:t>strong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compliance</a:t>
            </a:r>
            <a:r>
              <a:rPr lang="pt-PT" sz="2800" dirty="0">
                <a:solidFill>
                  <a:schemeClr val="bg1"/>
                </a:solidFill>
              </a:rPr>
              <a:t> record.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Will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introduce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simplified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procedures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while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upholding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rigorous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quality</a:t>
            </a:r>
            <a:r>
              <a:rPr lang="pt-PT" sz="2800" dirty="0">
                <a:solidFill>
                  <a:schemeClr val="bg1"/>
                </a:solidFill>
              </a:rPr>
              <a:t> standards.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5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B29DB-ABD3-5B2D-6409-D8C5CEF43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5F5CC3B0-B3B6-E7BA-D49F-1753E2D91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24" r="68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ACAE63-4CDA-4110-55FC-AF4C6992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European Training Requirements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10D4478-268C-134A-B952-02C1CD32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6" name="Picture 2" descr="Top 5 Tips for Medical Device Training">
            <a:extLst>
              <a:ext uri="{FF2B5EF4-FFF2-40B4-BE49-F238E27FC236}">
                <a16:creationId xmlns:a16="http://schemas.microsoft.com/office/drawing/2014/main" id="{CE6D7FDC-1388-5D7F-41DD-C513A8CB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3" r="-1" b="-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6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AF6C1-6297-CF42-4DCA-3052DE04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4F4903-DCA3-F659-DF2D-50D419A7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87AA63-9DA2-2633-820F-116FF2F23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89302CF9-516E-CA11-9CE0-7BBF6A8D1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E720D-D89F-49C5-DD41-EDC32C35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European Training Requirements (</a:t>
            </a:r>
            <a:r>
              <a:rPr lang="pt-PT" dirty="0" err="1">
                <a:solidFill>
                  <a:schemeClr val="bg1"/>
                </a:solidFill>
              </a:rPr>
              <a:t>ETRs</a:t>
            </a:r>
            <a:r>
              <a:rPr lang="pt-PT" dirty="0">
                <a:solidFill>
                  <a:schemeClr val="bg1"/>
                </a:solidFill>
              </a:rPr>
              <a:t>)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85E110-6D20-EDC7-7531-D04F02E68A42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✅ </a:t>
            </a:r>
            <a:r>
              <a:rPr lang="pt-PT" sz="2400" b="1" dirty="0">
                <a:solidFill>
                  <a:schemeClr val="bg1"/>
                </a:solidFill>
              </a:rPr>
              <a:t>Framework </a:t>
            </a:r>
            <a:r>
              <a:rPr lang="pt-PT" sz="2400" b="1" dirty="0" err="1">
                <a:solidFill>
                  <a:schemeClr val="bg1"/>
                </a:solidFill>
              </a:rPr>
              <a:t>consolidated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with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active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support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from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the</a:t>
            </a:r>
            <a:r>
              <a:rPr lang="pt-PT" sz="2400" dirty="0">
                <a:solidFill>
                  <a:schemeClr val="bg1"/>
                </a:solidFill>
              </a:rPr>
              <a:t> ETR </a:t>
            </a:r>
            <a:r>
              <a:rPr lang="pt-PT" sz="2400" dirty="0" err="1">
                <a:solidFill>
                  <a:schemeClr val="bg1"/>
                </a:solidFill>
              </a:rPr>
              <a:t>Review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Committee</a:t>
            </a:r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  <a:p>
            <a:pPr marL="114300" lvl="1"/>
            <a:r>
              <a:rPr lang="pt-PT" sz="2400" dirty="0">
                <a:solidFill>
                  <a:schemeClr val="bg1"/>
                </a:solidFill>
              </a:rPr>
              <a:t>📄 </a:t>
            </a:r>
            <a:r>
              <a:rPr lang="pt-PT" sz="2800" dirty="0">
                <a:solidFill>
                  <a:schemeClr val="bg1"/>
                </a:solidFill>
              </a:rPr>
              <a:t>5 </a:t>
            </a:r>
            <a:r>
              <a:rPr lang="pt-PT" sz="2800" dirty="0" err="1">
                <a:solidFill>
                  <a:schemeClr val="bg1"/>
                </a:solidFill>
              </a:rPr>
              <a:t>ETRs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adopted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by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UEMS </a:t>
            </a:r>
            <a:r>
              <a:rPr lang="pt-PT" sz="2800" dirty="0" err="1">
                <a:solidFill>
                  <a:schemeClr val="bg1"/>
                </a:solidFill>
              </a:rPr>
              <a:t>Council</a:t>
            </a:r>
            <a:r>
              <a:rPr lang="pt-PT" sz="2800" dirty="0">
                <a:solidFill>
                  <a:schemeClr val="bg1"/>
                </a:solidFill>
              </a:rPr>
              <a:t>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Emergency</a:t>
            </a:r>
            <a:r>
              <a:rPr lang="pt-PT" sz="2800" dirty="0">
                <a:solidFill>
                  <a:schemeClr val="bg1"/>
                </a:solidFill>
              </a:rPr>
              <a:t> Medicine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Ophthalmology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Orthopaedics</a:t>
            </a:r>
            <a:r>
              <a:rPr lang="pt-PT" sz="2800" dirty="0">
                <a:solidFill>
                  <a:schemeClr val="bg1"/>
                </a:solidFill>
              </a:rPr>
              <a:t> &amp; </a:t>
            </a:r>
            <a:r>
              <a:rPr lang="pt-PT" sz="2800" dirty="0" err="1">
                <a:solidFill>
                  <a:schemeClr val="bg1"/>
                </a:solidFill>
              </a:rPr>
              <a:t>Traumatology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Plastic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Reconstructive</a:t>
            </a:r>
            <a:r>
              <a:rPr lang="pt-PT" sz="2800" dirty="0">
                <a:solidFill>
                  <a:schemeClr val="bg1"/>
                </a:solidFill>
              </a:rPr>
              <a:t> &amp; </a:t>
            </a:r>
            <a:r>
              <a:rPr lang="pt-PT" sz="2800" dirty="0" err="1">
                <a:solidFill>
                  <a:schemeClr val="bg1"/>
                </a:solidFill>
              </a:rPr>
              <a:t>Aesthetic</a:t>
            </a:r>
            <a:r>
              <a:rPr lang="pt-PT" sz="2800" dirty="0">
                <a:solidFill>
                  <a:schemeClr val="bg1"/>
                </a:solidFill>
              </a:rPr>
              <a:t> Surgery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Rare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Neurological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Diseases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3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EEB96-8846-1E62-0775-08CD903E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F2E7DDC-B006-FFBF-3B1C-58E5437E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00B16A-BCA4-816E-9C03-82DFE4BF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66B0F0B5-C692-B902-585F-AB64FFC4F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C86EBA-7592-38B0-7D64-E65C5F8D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European Training Requirements (</a:t>
            </a:r>
            <a:r>
              <a:rPr lang="pt-PT" dirty="0" err="1">
                <a:solidFill>
                  <a:schemeClr val="bg1"/>
                </a:solidFill>
              </a:rPr>
              <a:t>ETRs</a:t>
            </a:r>
            <a:r>
              <a:rPr lang="pt-PT" dirty="0">
                <a:solidFill>
                  <a:schemeClr val="bg1"/>
                </a:solidFill>
              </a:rPr>
              <a:t>)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1E52E12-77ED-57AA-B37F-9320C419D2B4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🗳️ </a:t>
            </a:r>
            <a:r>
              <a:rPr lang="pt-PT" sz="2400" b="1" dirty="0" err="1">
                <a:solidFill>
                  <a:schemeClr val="bg1"/>
                </a:solidFill>
              </a:rPr>
              <a:t>Documents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submitted</a:t>
            </a:r>
            <a:r>
              <a:rPr lang="pt-PT" sz="2400" b="1" dirty="0">
                <a:solidFill>
                  <a:schemeClr val="bg1"/>
                </a:solidFill>
              </a:rPr>
              <a:t> for </a:t>
            </a:r>
            <a:r>
              <a:rPr lang="pt-PT" sz="2400" b="1" dirty="0" err="1">
                <a:solidFill>
                  <a:schemeClr val="bg1"/>
                </a:solidFill>
              </a:rPr>
              <a:t>approval</a:t>
            </a:r>
            <a:r>
              <a:rPr lang="pt-PT" sz="2400" dirty="0">
                <a:solidFill>
                  <a:schemeClr val="bg1"/>
                </a:solidFill>
              </a:rPr>
              <a:t>:</a:t>
            </a:r>
          </a:p>
          <a:p>
            <a:endParaRPr lang="pt-PT" sz="24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Professional </a:t>
            </a:r>
            <a:r>
              <a:rPr lang="pt-PT" sz="2400" dirty="0" err="1">
                <a:solidFill>
                  <a:schemeClr val="bg1"/>
                </a:solidFill>
              </a:rPr>
              <a:t>Development</a:t>
            </a:r>
            <a:r>
              <a:rPr lang="pt-PT" sz="2400" dirty="0">
                <a:solidFill>
                  <a:schemeClr val="bg1"/>
                </a:solidFill>
              </a:rPr>
              <a:t> Module in </a:t>
            </a:r>
            <a:r>
              <a:rPr lang="pt-PT" sz="2400" dirty="0" err="1">
                <a:solidFill>
                  <a:schemeClr val="bg1"/>
                </a:solidFill>
              </a:rPr>
              <a:t>Anaesthesiology</a:t>
            </a:r>
            <a:r>
              <a:rPr lang="pt-PT" sz="2400" dirty="0">
                <a:solidFill>
                  <a:schemeClr val="bg1"/>
                </a:solidFill>
              </a:rPr>
              <a:t> for </a:t>
            </a:r>
            <a:r>
              <a:rPr lang="pt-PT" sz="2400" dirty="0" err="1">
                <a:solidFill>
                  <a:schemeClr val="bg1"/>
                </a:solidFill>
              </a:rPr>
              <a:t>Geriatric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Patients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Child</a:t>
            </a:r>
            <a:r>
              <a:rPr lang="pt-PT" sz="2400" dirty="0">
                <a:solidFill>
                  <a:schemeClr val="bg1"/>
                </a:solidFill>
              </a:rPr>
              <a:t> &amp; </a:t>
            </a:r>
            <a:r>
              <a:rPr lang="pt-PT" sz="2400" dirty="0" err="1">
                <a:solidFill>
                  <a:schemeClr val="bg1"/>
                </a:solidFill>
              </a:rPr>
              <a:t>Adolescent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Psychiatry</a:t>
            </a:r>
            <a:endParaRPr lang="pt-PT" sz="24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Gynaecological</a:t>
            </a:r>
            <a:r>
              <a:rPr lang="pt-PT" sz="2400" dirty="0">
                <a:solidFill>
                  <a:schemeClr val="bg1"/>
                </a:solidFill>
              </a:rPr>
              <a:t> Oncology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bg1"/>
                </a:solidFill>
              </a:rPr>
              <a:t>Lab</a:t>
            </a:r>
            <a:r>
              <a:rPr lang="pt-PT" sz="2400" dirty="0">
                <a:solidFill>
                  <a:schemeClr val="bg1"/>
                </a:solidFill>
              </a:rPr>
              <a:t> Medicine / </a:t>
            </a:r>
            <a:r>
              <a:rPr lang="pt-PT" sz="2400" dirty="0" err="1">
                <a:solidFill>
                  <a:schemeClr val="bg1"/>
                </a:solidFill>
              </a:rPr>
              <a:t>Biopathology</a:t>
            </a:r>
            <a:endParaRPr lang="pt-PT" sz="24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Paediatric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Haematology</a:t>
            </a:r>
            <a:r>
              <a:rPr lang="pt-PT" sz="2400" dirty="0">
                <a:solidFill>
                  <a:schemeClr val="bg1"/>
                </a:solidFill>
              </a:rPr>
              <a:t> &amp; Oncology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bg1"/>
                </a:solidFill>
              </a:rPr>
              <a:t>Urology</a:t>
            </a:r>
            <a:r>
              <a:rPr lang="pt-PT" sz="2400" dirty="0">
                <a:solidFill>
                  <a:schemeClr val="bg1"/>
                </a:solidFill>
              </a:rPr>
              <a:t> • </a:t>
            </a:r>
            <a:r>
              <a:rPr lang="pt-PT" sz="2400" dirty="0" err="1">
                <a:solidFill>
                  <a:schemeClr val="bg1"/>
                </a:solidFill>
              </a:rPr>
              <a:t>Wound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Healing</a:t>
            </a:r>
            <a:endParaRPr lang="pt-PT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bg1"/>
              </a:solidFill>
            </a:endParaRPr>
          </a:p>
          <a:p>
            <a:r>
              <a:rPr lang="pt-PT" sz="2400" dirty="0">
                <a:solidFill>
                  <a:schemeClr val="bg1"/>
                </a:solidFill>
              </a:rPr>
              <a:t>🧭 New </a:t>
            </a:r>
            <a:r>
              <a:rPr lang="pt-PT" sz="2400" dirty="0" err="1">
                <a:solidFill>
                  <a:schemeClr val="bg1"/>
                </a:solidFill>
              </a:rPr>
              <a:t>guidance</a:t>
            </a:r>
            <a:r>
              <a:rPr lang="pt-PT" sz="2400" dirty="0">
                <a:solidFill>
                  <a:schemeClr val="bg1"/>
                </a:solidFill>
              </a:rPr>
              <a:t>: </a:t>
            </a:r>
            <a:r>
              <a:rPr lang="pt-PT" sz="2400" b="1" dirty="0">
                <a:solidFill>
                  <a:schemeClr val="bg1"/>
                </a:solidFill>
              </a:rPr>
              <a:t>“ETR </a:t>
            </a:r>
            <a:r>
              <a:rPr lang="pt-PT" sz="2400" b="1" dirty="0" err="1">
                <a:solidFill>
                  <a:schemeClr val="bg1"/>
                </a:solidFill>
              </a:rPr>
              <a:t>Terms</a:t>
            </a:r>
            <a:r>
              <a:rPr lang="pt-PT" sz="2400" b="1" dirty="0">
                <a:solidFill>
                  <a:schemeClr val="bg1"/>
                </a:solidFill>
              </a:rPr>
              <a:t> of </a:t>
            </a:r>
            <a:r>
              <a:rPr lang="pt-PT" sz="2400" b="1" dirty="0" err="1">
                <a:solidFill>
                  <a:schemeClr val="bg1"/>
                </a:solidFill>
              </a:rPr>
              <a:t>Reference</a:t>
            </a:r>
            <a:r>
              <a:rPr lang="pt-PT" sz="2400" b="1" dirty="0">
                <a:solidFill>
                  <a:schemeClr val="bg1"/>
                </a:solidFill>
              </a:rPr>
              <a:t> &amp; </a:t>
            </a:r>
            <a:r>
              <a:rPr lang="pt-PT" sz="2400" b="1" dirty="0" err="1">
                <a:solidFill>
                  <a:schemeClr val="bg1"/>
                </a:solidFill>
              </a:rPr>
              <a:t>Timeline</a:t>
            </a:r>
            <a:r>
              <a:rPr lang="pt-PT" sz="2400" b="1" dirty="0">
                <a:solidFill>
                  <a:schemeClr val="bg1"/>
                </a:solidFill>
              </a:rPr>
              <a:t>”</a:t>
            </a:r>
            <a:endParaRPr lang="pt-PT" sz="24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bg1"/>
                </a:solidFill>
              </a:rPr>
              <a:t>Stronger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focus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on</a:t>
            </a:r>
            <a:r>
              <a:rPr lang="pt-PT" sz="2400" dirty="0">
                <a:solidFill>
                  <a:schemeClr val="bg1"/>
                </a:solidFill>
              </a:rPr>
              <a:t> CBME and </a:t>
            </a:r>
            <a:r>
              <a:rPr lang="pt-PT" sz="2400" dirty="0" err="1">
                <a:solidFill>
                  <a:schemeClr val="bg1"/>
                </a:solidFill>
              </a:rPr>
              <a:t>Entrustable</a:t>
            </a:r>
            <a:r>
              <a:rPr lang="pt-PT" sz="2400" dirty="0">
                <a:solidFill>
                  <a:schemeClr val="bg1"/>
                </a:solidFill>
              </a:rPr>
              <a:t> Professional </a:t>
            </a:r>
            <a:r>
              <a:rPr lang="pt-PT" sz="2400" dirty="0" err="1">
                <a:solidFill>
                  <a:schemeClr val="bg1"/>
                </a:solidFill>
              </a:rPr>
              <a:t>Activities</a:t>
            </a:r>
            <a:r>
              <a:rPr lang="pt-PT" sz="2400" dirty="0">
                <a:solidFill>
                  <a:schemeClr val="bg1"/>
                </a:solidFill>
              </a:rPr>
              <a:t> (</a:t>
            </a:r>
            <a:r>
              <a:rPr lang="pt-PT" sz="2400" dirty="0" err="1">
                <a:solidFill>
                  <a:schemeClr val="bg1"/>
                </a:solidFill>
              </a:rPr>
              <a:t>EPAs</a:t>
            </a:r>
            <a:r>
              <a:rPr lang="pt-PT" sz="2400" dirty="0">
                <a:solidFill>
                  <a:schemeClr val="bg1"/>
                </a:solidFill>
              </a:rPr>
              <a:t>)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bg1"/>
                </a:solidFill>
              </a:rPr>
              <a:t>Promotes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transparency</a:t>
            </a:r>
            <a:r>
              <a:rPr lang="pt-PT" sz="2400" dirty="0">
                <a:solidFill>
                  <a:schemeClr val="bg1"/>
                </a:solidFill>
              </a:rPr>
              <a:t> and </a:t>
            </a:r>
            <a:r>
              <a:rPr lang="pt-PT" sz="2400" dirty="0" err="1">
                <a:solidFill>
                  <a:schemeClr val="bg1"/>
                </a:solidFill>
              </a:rPr>
              <a:t>harmonisation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across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specialties</a:t>
            </a:r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1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DA660-DEB2-AF29-C49F-ABB9A5B0A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22F78ED4-BDF3-0BEF-D2AB-1D461F51A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24" r="68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5BE268-B435-418D-A155-46162A5A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UEMS Congress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95B64C59-B2B7-9084-01F7-579719ED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8" name="Picture 4" descr="Leuven">
            <a:extLst>
              <a:ext uri="{FF2B5EF4-FFF2-40B4-BE49-F238E27FC236}">
                <a16:creationId xmlns:a16="http://schemas.microsoft.com/office/drawing/2014/main" id="{BAF6CB44-8797-53F2-7384-B26137D9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3" r="1" b="14558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8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9A39E-DD6A-484D-A9E8-28881676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E70832-4A48-5EE2-1CE4-DE24D657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2F8A43-E0CB-D7A0-978F-F23E1C350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AC587BC6-B7FE-2AE3-01FB-679272023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2FEAAF-0A26-D60A-CA1C-85FF4BAB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1st UEMS </a:t>
            </a:r>
            <a:r>
              <a:rPr lang="pt-PT" dirty="0" err="1">
                <a:solidFill>
                  <a:schemeClr val="bg1"/>
                </a:solidFill>
              </a:rPr>
              <a:t>Congress</a:t>
            </a:r>
            <a:r>
              <a:rPr lang="pt-PT" dirty="0">
                <a:solidFill>
                  <a:schemeClr val="bg1"/>
                </a:solidFill>
              </a:rPr>
              <a:t> – </a:t>
            </a:r>
            <a:r>
              <a:rPr lang="pt-PT" dirty="0" err="1">
                <a:solidFill>
                  <a:schemeClr val="bg1"/>
                </a:solidFill>
              </a:rPr>
              <a:t>Leuven</a:t>
            </a:r>
            <a:r>
              <a:rPr lang="pt-PT" dirty="0">
                <a:solidFill>
                  <a:schemeClr val="bg1"/>
                </a:solidFill>
              </a:rPr>
              <a:t>, 2026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21E7A28-3DD9-BAD3-95B0-49A4D90A3797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71500" lvl="2"/>
            <a:r>
              <a:rPr lang="pt-PT" sz="2400" dirty="0">
                <a:solidFill>
                  <a:schemeClr val="bg1"/>
                </a:solidFill>
              </a:rPr>
              <a:t>📅 </a:t>
            </a:r>
            <a:r>
              <a:rPr lang="pt-PT" sz="2800" dirty="0">
                <a:solidFill>
                  <a:schemeClr val="bg1"/>
                </a:solidFill>
              </a:rPr>
              <a:t>4-day </a:t>
            </a:r>
            <a:r>
              <a:rPr lang="pt-PT" sz="2800" dirty="0" err="1">
                <a:solidFill>
                  <a:schemeClr val="bg1"/>
                </a:solidFill>
              </a:rPr>
              <a:t>event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with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keynotes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panels</a:t>
            </a:r>
            <a:r>
              <a:rPr lang="pt-PT" sz="2800" dirty="0">
                <a:solidFill>
                  <a:schemeClr val="bg1"/>
                </a:solidFill>
              </a:rPr>
              <a:t>, workshops &amp; </a:t>
            </a:r>
            <a:r>
              <a:rPr lang="pt-PT" sz="2800" dirty="0" err="1">
                <a:solidFill>
                  <a:schemeClr val="bg1"/>
                </a:solidFill>
              </a:rPr>
              <a:t>thematic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tracks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27-30 </a:t>
            </a:r>
            <a:r>
              <a:rPr lang="pt-PT" sz="2800" dirty="0" err="1">
                <a:solidFill>
                  <a:schemeClr val="bg1"/>
                </a:solidFill>
              </a:rPr>
              <a:t>May</a:t>
            </a:r>
            <a:r>
              <a:rPr lang="pt-PT" sz="2800" dirty="0">
                <a:solidFill>
                  <a:schemeClr val="bg1"/>
                </a:solidFill>
              </a:rPr>
              <a:t> 2026</a:t>
            </a:r>
          </a:p>
          <a:p>
            <a:pPr lvl="2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571500" lvl="2"/>
            <a:r>
              <a:rPr lang="pt-PT" sz="2800" dirty="0">
                <a:solidFill>
                  <a:schemeClr val="bg1"/>
                </a:solidFill>
              </a:rPr>
              <a:t>🌐 </a:t>
            </a:r>
            <a:r>
              <a:rPr lang="pt-PT" sz="2800" dirty="0" err="1">
                <a:solidFill>
                  <a:schemeClr val="bg1"/>
                </a:solidFill>
              </a:rPr>
              <a:t>Strategic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platform</a:t>
            </a:r>
            <a:r>
              <a:rPr lang="pt-PT" sz="2800" dirty="0">
                <a:solidFill>
                  <a:schemeClr val="bg1"/>
                </a:solidFill>
              </a:rPr>
              <a:t> for dialogue &amp; </a:t>
            </a:r>
            <a:r>
              <a:rPr lang="pt-PT" sz="2800" dirty="0" err="1">
                <a:solidFill>
                  <a:schemeClr val="bg1"/>
                </a:solidFill>
              </a:rPr>
              <a:t>visibility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across</a:t>
            </a:r>
            <a:r>
              <a:rPr lang="pt-PT" sz="2800" dirty="0">
                <a:solidFill>
                  <a:schemeClr val="bg1"/>
                </a:solidFill>
              </a:rPr>
              <a:t> UEMS and </a:t>
            </a:r>
            <a:r>
              <a:rPr lang="pt-PT" sz="2800" dirty="0" err="1">
                <a:solidFill>
                  <a:schemeClr val="bg1"/>
                </a:solidFill>
              </a:rPr>
              <a:t>external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partners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571500" lvl="2"/>
            <a:r>
              <a:rPr lang="pt-PT" sz="2800" dirty="0">
                <a:solidFill>
                  <a:schemeClr val="bg1"/>
                </a:solidFill>
              </a:rPr>
              <a:t>🎯 </a:t>
            </a:r>
            <a:r>
              <a:rPr lang="pt-PT" sz="2800" dirty="0" err="1">
                <a:solidFill>
                  <a:schemeClr val="bg1"/>
                </a:solidFill>
              </a:rPr>
              <a:t>Topics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dirty="0" err="1">
                <a:solidFill>
                  <a:schemeClr val="bg1"/>
                </a:solidFill>
              </a:rPr>
              <a:t>include</a:t>
            </a:r>
            <a:r>
              <a:rPr lang="pt-PT" sz="2800" dirty="0">
                <a:solidFill>
                  <a:schemeClr val="bg1"/>
                </a:solidFill>
              </a:rPr>
              <a:t>:</a:t>
            </a:r>
          </a:p>
          <a:p>
            <a:pPr lvl="2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Future of </a:t>
            </a:r>
            <a:r>
              <a:rPr lang="pt-PT" sz="2800" dirty="0" err="1">
                <a:solidFill>
                  <a:schemeClr val="bg1"/>
                </a:solidFill>
              </a:rPr>
              <a:t>healthcare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systems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dirty="0" err="1">
                <a:solidFill>
                  <a:schemeClr val="bg1"/>
                </a:solidFill>
              </a:rPr>
              <a:t>Europe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Specialist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careers</a:t>
            </a:r>
            <a:r>
              <a:rPr lang="pt-PT" sz="2800" dirty="0">
                <a:solidFill>
                  <a:schemeClr val="bg1"/>
                </a:solidFill>
              </a:rPr>
              <a:t>: training, </a:t>
            </a:r>
            <a:r>
              <a:rPr lang="pt-PT" sz="2800" dirty="0" err="1">
                <a:solidFill>
                  <a:schemeClr val="bg1"/>
                </a:solidFill>
              </a:rPr>
              <a:t>equity</a:t>
            </a:r>
            <a:r>
              <a:rPr lang="pt-PT" sz="2800" dirty="0">
                <a:solidFill>
                  <a:schemeClr val="bg1"/>
                </a:solidFill>
              </a:rPr>
              <a:t> &amp; </a:t>
            </a:r>
            <a:r>
              <a:rPr lang="pt-PT" sz="2800" dirty="0" err="1">
                <a:solidFill>
                  <a:schemeClr val="bg1"/>
                </a:solidFill>
              </a:rPr>
              <a:t>sustainability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Achievements</a:t>
            </a:r>
            <a:r>
              <a:rPr lang="pt-PT" sz="2800" dirty="0">
                <a:solidFill>
                  <a:schemeClr val="bg1"/>
                </a:solidFill>
              </a:rPr>
              <a:t> &amp; </a:t>
            </a:r>
            <a:r>
              <a:rPr lang="pt-PT" sz="2800" dirty="0" err="1">
                <a:solidFill>
                  <a:schemeClr val="bg1"/>
                </a:solidFill>
              </a:rPr>
              <a:t>aspirations</a:t>
            </a:r>
            <a:r>
              <a:rPr lang="pt-PT" sz="2800" dirty="0">
                <a:solidFill>
                  <a:schemeClr val="bg1"/>
                </a:solidFill>
              </a:rPr>
              <a:t> in medical </a:t>
            </a:r>
            <a:r>
              <a:rPr lang="pt-PT" sz="2800" dirty="0" err="1">
                <a:solidFill>
                  <a:schemeClr val="bg1"/>
                </a:solidFill>
              </a:rPr>
              <a:t>practice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571500" lvl="2"/>
            <a:r>
              <a:rPr lang="pt-PT" sz="2800" dirty="0">
                <a:solidFill>
                  <a:schemeClr val="bg1"/>
                </a:solidFill>
              </a:rPr>
              <a:t>🧩 </a:t>
            </a:r>
            <a:r>
              <a:rPr lang="pt-PT" sz="2800" dirty="0" err="1">
                <a:solidFill>
                  <a:schemeClr val="bg1"/>
                </a:solidFill>
              </a:rPr>
              <a:t>Showcases</a:t>
            </a:r>
            <a:r>
              <a:rPr lang="pt-PT" sz="2800" dirty="0">
                <a:solidFill>
                  <a:schemeClr val="bg1"/>
                </a:solidFill>
              </a:rPr>
              <a:t> UEMS </a:t>
            </a:r>
            <a:r>
              <a:rPr lang="pt-PT" sz="2800" dirty="0" err="1">
                <a:solidFill>
                  <a:schemeClr val="bg1"/>
                </a:solidFill>
              </a:rPr>
              <a:t>Sections</a:t>
            </a:r>
            <a:r>
              <a:rPr lang="pt-PT" sz="2800" dirty="0">
                <a:solidFill>
                  <a:schemeClr val="bg1"/>
                </a:solidFill>
              </a:rPr>
              <a:t>, Bodies &amp; </a:t>
            </a:r>
            <a:r>
              <a:rPr lang="pt-PT" sz="2800" dirty="0" err="1">
                <a:solidFill>
                  <a:schemeClr val="bg1"/>
                </a:solidFill>
              </a:rPr>
              <a:t>partner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organisations</a:t>
            </a:r>
            <a:endParaRPr lang="pt-PT" sz="2800" dirty="0">
              <a:solidFill>
                <a:schemeClr val="bg1"/>
              </a:solidFill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571500" lvl="2"/>
            <a:r>
              <a:rPr lang="pt-PT" sz="2800" dirty="0">
                <a:solidFill>
                  <a:schemeClr val="bg1"/>
                </a:solidFill>
              </a:rPr>
              <a:t>🛠️ Led </a:t>
            </a:r>
            <a:r>
              <a:rPr lang="pt-PT" sz="2800" dirty="0" err="1">
                <a:solidFill>
                  <a:schemeClr val="bg1"/>
                </a:solidFill>
              </a:rPr>
              <a:t>by</a:t>
            </a:r>
            <a:r>
              <a:rPr lang="pt-PT" sz="2800" dirty="0">
                <a:solidFill>
                  <a:schemeClr val="bg1"/>
                </a:solidFill>
              </a:rPr>
              <a:t> UEMS </a:t>
            </a:r>
            <a:r>
              <a:rPr lang="pt-PT" sz="2800" dirty="0" err="1">
                <a:solidFill>
                  <a:schemeClr val="bg1"/>
                </a:solidFill>
              </a:rPr>
              <a:t>President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with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structured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governance</a:t>
            </a:r>
            <a:r>
              <a:rPr lang="pt-PT" sz="2800" dirty="0">
                <a:solidFill>
                  <a:schemeClr val="bg1"/>
                </a:solidFill>
              </a:rPr>
              <a:t> &amp; </a:t>
            </a:r>
            <a:r>
              <a:rPr lang="pt-PT" sz="2800" dirty="0" err="1">
                <a:solidFill>
                  <a:schemeClr val="bg1"/>
                </a:solidFill>
              </a:rPr>
              <a:t>full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support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from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UEMS Office</a:t>
            </a:r>
          </a:p>
        </p:txBody>
      </p:sp>
    </p:spTree>
    <p:extLst>
      <p:ext uri="{BB962C8B-B14F-4D97-AF65-F5344CB8AC3E}">
        <p14:creationId xmlns:p14="http://schemas.microsoft.com/office/powerpoint/2010/main" val="283098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1184BB-2DD2-CEED-48EE-00ACAA64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674DAC6-564D-CA19-1F7E-B1B4CCAD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F5DC2C1-6FD9-DC82-1E07-466E3D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99686ECD-9BB1-03BF-7743-E3C651186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24" r="68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91A441-1CF5-056D-413E-FFEF9769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Finances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960C5A25-128B-FDAC-13C3-D9C6615AF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122" name="Picture 2" descr="Reprendre contrôle des finances">
            <a:extLst>
              <a:ext uri="{FF2B5EF4-FFF2-40B4-BE49-F238E27FC236}">
                <a16:creationId xmlns:a16="http://schemas.microsoft.com/office/drawing/2014/main" id="{194D65D2-E579-2256-E447-31EC282C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3" b="3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0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-3028" y="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344" y="2013625"/>
            <a:ext cx="7131764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pt-PT" sz="2800" dirty="0">
                <a:solidFill>
                  <a:schemeClr val="bg1"/>
                </a:solidFill>
              </a:rPr>
              <a:t>EACCME</a:t>
            </a:r>
          </a:p>
          <a:p>
            <a:pPr marL="457200" indent="-457200">
              <a:buBlip>
                <a:blip r:embed="rId3"/>
              </a:buBlip>
            </a:pP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pt-PT" sz="2800" dirty="0">
                <a:solidFill>
                  <a:schemeClr val="bg1"/>
                </a:solidFill>
              </a:rPr>
              <a:t>European Training Requirements</a:t>
            </a:r>
          </a:p>
          <a:p>
            <a:pPr marL="457200" indent="-457200">
              <a:buBlip>
                <a:blip r:embed="rId3"/>
              </a:buBlip>
            </a:pP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pt-PT" sz="2800" dirty="0">
                <a:solidFill>
                  <a:schemeClr val="bg1"/>
                </a:solidFill>
              </a:rPr>
              <a:t>1</a:t>
            </a:r>
            <a:r>
              <a:rPr lang="pt-PT" sz="2800" baseline="30000" dirty="0">
                <a:solidFill>
                  <a:schemeClr val="bg1"/>
                </a:solidFill>
              </a:rPr>
              <a:t>st </a:t>
            </a:r>
            <a:r>
              <a:rPr lang="pt-PT" sz="2800" dirty="0">
                <a:solidFill>
                  <a:schemeClr val="bg1"/>
                </a:solidFill>
              </a:rPr>
              <a:t>UEMS </a:t>
            </a:r>
            <a:r>
              <a:rPr lang="pt-PT" sz="2800" dirty="0" err="1">
                <a:solidFill>
                  <a:schemeClr val="bg1"/>
                </a:solidFill>
              </a:rPr>
              <a:t>Congress</a:t>
            </a: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Blip>
                <a:blip r:embed="rId3"/>
              </a:buBlip>
            </a:pP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pt-PT" sz="2800" dirty="0" err="1">
                <a:solidFill>
                  <a:schemeClr val="bg1"/>
                </a:solidFill>
              </a:rPr>
              <a:t>Domus</a:t>
            </a:r>
            <a:r>
              <a:rPr lang="pt-PT" sz="2800" dirty="0">
                <a:solidFill>
                  <a:schemeClr val="bg1"/>
                </a:solidFill>
              </a:rPr>
              <a:t> Medica </a:t>
            </a:r>
            <a:r>
              <a:rPr lang="pt-PT" sz="2800" dirty="0" err="1">
                <a:solidFill>
                  <a:schemeClr val="bg1"/>
                </a:solidFill>
              </a:rPr>
              <a:t>Europaea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pt-PT" sz="2800" dirty="0">
                <a:solidFill>
                  <a:schemeClr val="bg1"/>
                </a:solidFill>
              </a:rPr>
              <a:t>UEMS Office in </a:t>
            </a:r>
            <a:r>
              <a:rPr lang="pt-PT" sz="2800" dirty="0" err="1">
                <a:solidFill>
                  <a:schemeClr val="bg1"/>
                </a:solidFill>
              </a:rPr>
              <a:t>Brussels</a:t>
            </a: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Blip>
                <a:blip r:embed="rId3"/>
              </a:buBlip>
            </a:pP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20" y="365125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Financial </a:t>
            </a:r>
            <a:r>
              <a:rPr lang="pt-PT" dirty="0" err="1">
                <a:solidFill>
                  <a:schemeClr val="bg1"/>
                </a:solidFill>
              </a:rPr>
              <a:t>Overview</a:t>
            </a:r>
            <a:r>
              <a:rPr lang="pt-PT" dirty="0">
                <a:solidFill>
                  <a:schemeClr val="bg1"/>
                </a:solidFill>
              </a:rPr>
              <a:t> – 2024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pt-PT" sz="2800" dirty="0">
                <a:solidFill>
                  <a:schemeClr val="bg1"/>
                </a:solidFill>
              </a:rPr>
              <a:t>📊 </a:t>
            </a:r>
            <a:r>
              <a:rPr lang="pt-PT" sz="2800" b="1" dirty="0" err="1">
                <a:solidFill>
                  <a:schemeClr val="bg1"/>
                </a:solidFill>
              </a:rPr>
              <a:t>Stable</a:t>
            </a:r>
            <a:r>
              <a:rPr lang="pt-PT" sz="2800" b="1" dirty="0">
                <a:solidFill>
                  <a:schemeClr val="bg1"/>
                </a:solidFill>
              </a:rPr>
              <a:t> financial management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aligned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with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strategic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goals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🧾 </a:t>
            </a:r>
            <a:r>
              <a:rPr lang="pt-PT" sz="2800" b="1" dirty="0" err="1">
                <a:solidFill>
                  <a:schemeClr val="bg1"/>
                </a:solidFill>
              </a:rPr>
              <a:t>Full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integration</a:t>
            </a:r>
            <a:r>
              <a:rPr lang="pt-PT" sz="2800" b="1" dirty="0">
                <a:solidFill>
                  <a:schemeClr val="bg1"/>
                </a:solidFill>
              </a:rPr>
              <a:t> of </a:t>
            </a:r>
            <a:r>
              <a:rPr lang="pt-PT" sz="2800" b="1" dirty="0" err="1">
                <a:solidFill>
                  <a:schemeClr val="bg1"/>
                </a:solidFill>
              </a:rPr>
              <a:t>Odoo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across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Finance</a:t>
            </a:r>
            <a:r>
              <a:rPr lang="pt-PT" sz="2800" dirty="0">
                <a:solidFill>
                  <a:schemeClr val="bg1"/>
                </a:solidFill>
              </a:rPr>
              <a:t> &amp; EACCME for </a:t>
            </a:r>
            <a:r>
              <a:rPr lang="pt-PT" sz="2800" dirty="0" err="1">
                <a:solidFill>
                  <a:schemeClr val="bg1"/>
                </a:solidFill>
              </a:rPr>
              <a:t>improved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tracking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💼 </a:t>
            </a:r>
            <a:r>
              <a:rPr lang="pt-PT" sz="2800" dirty="0" err="1">
                <a:solidFill>
                  <a:schemeClr val="bg1"/>
                </a:solidFill>
              </a:rPr>
              <a:t>All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obligations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with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external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partners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met</a:t>
            </a:r>
            <a:r>
              <a:rPr lang="pt-PT" sz="2800" dirty="0">
                <a:solidFill>
                  <a:schemeClr val="bg1"/>
                </a:solidFill>
              </a:rPr>
              <a:t>: </a:t>
            </a:r>
            <a:r>
              <a:rPr lang="pt-PT" sz="2800" dirty="0" err="1">
                <a:solidFill>
                  <a:schemeClr val="bg1"/>
                </a:solidFill>
              </a:rPr>
              <a:t>loans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contracts</a:t>
            </a:r>
            <a:r>
              <a:rPr lang="pt-PT" sz="2800" dirty="0">
                <a:solidFill>
                  <a:schemeClr val="bg1"/>
                </a:solidFill>
              </a:rPr>
              <a:t> &amp; </a:t>
            </a:r>
            <a:r>
              <a:rPr lang="pt-PT" sz="2800" dirty="0" err="1">
                <a:solidFill>
                  <a:schemeClr val="bg1"/>
                </a:solidFill>
              </a:rPr>
              <a:t>commitments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💹 </a:t>
            </a:r>
            <a:r>
              <a:rPr lang="pt-PT" sz="2800" dirty="0" err="1">
                <a:solidFill>
                  <a:schemeClr val="bg1"/>
                </a:solidFill>
              </a:rPr>
              <a:t>Joint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investment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strategy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positively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impacted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results</a:t>
            </a:r>
            <a:endParaRPr lang="pt-PT" sz="2800" b="1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🧮 UEMS </a:t>
            </a:r>
            <a:r>
              <a:rPr lang="pt-PT" sz="2800" dirty="0" err="1">
                <a:solidFill>
                  <a:schemeClr val="bg1"/>
                </a:solidFill>
              </a:rPr>
              <a:t>registered</a:t>
            </a:r>
            <a:r>
              <a:rPr lang="pt-PT" sz="2800" dirty="0">
                <a:solidFill>
                  <a:schemeClr val="bg1"/>
                </a:solidFill>
              </a:rPr>
              <a:t> a </a:t>
            </a:r>
            <a:r>
              <a:rPr lang="pt-PT" sz="2800" b="1" dirty="0">
                <a:solidFill>
                  <a:schemeClr val="bg1"/>
                </a:solidFill>
              </a:rPr>
              <a:t>positive </a:t>
            </a:r>
            <a:r>
              <a:rPr lang="pt-PT" sz="2800" b="1" dirty="0" err="1">
                <a:solidFill>
                  <a:schemeClr val="bg1"/>
                </a:solidFill>
              </a:rPr>
              <a:t>operational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result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despite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rising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expenditures</a:t>
            </a:r>
            <a:endParaRPr lang="pt-PT" sz="2800" dirty="0">
              <a:solidFill>
                <a:schemeClr val="bg1"/>
              </a:solidFill>
            </a:endParaRPr>
          </a:p>
          <a:p>
            <a:endParaRPr lang="en-US" alt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" sz="28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0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20" y="365125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b="1" dirty="0" err="1">
                <a:solidFill>
                  <a:schemeClr val="bg1"/>
                </a:solidFill>
              </a:rPr>
              <a:t>Internal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Audit</a:t>
            </a:r>
            <a:r>
              <a:rPr lang="pt-PT" b="1" dirty="0">
                <a:solidFill>
                  <a:schemeClr val="bg1"/>
                </a:solidFill>
              </a:rPr>
              <a:t> &amp; </a:t>
            </a:r>
            <a:r>
              <a:rPr lang="pt-PT" b="1" dirty="0" err="1">
                <a:solidFill>
                  <a:schemeClr val="bg1"/>
                </a:solidFill>
              </a:rPr>
              <a:t>Recommendations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PT" sz="2800" dirty="0"/>
              <a:t>📅 </a:t>
            </a:r>
            <a:r>
              <a:rPr lang="pt-PT" sz="3000" dirty="0" err="1">
                <a:solidFill>
                  <a:schemeClr val="bg1"/>
                </a:solidFill>
              </a:rPr>
              <a:t>Annual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audit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held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at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b="1" dirty="0" err="1">
                <a:solidFill>
                  <a:schemeClr val="bg1"/>
                </a:solidFill>
              </a:rPr>
              <a:t>Domus</a:t>
            </a:r>
            <a:r>
              <a:rPr lang="pt-PT" sz="3000" b="1" dirty="0">
                <a:solidFill>
                  <a:schemeClr val="bg1"/>
                </a:solidFill>
              </a:rPr>
              <a:t> Medica </a:t>
            </a:r>
            <a:r>
              <a:rPr lang="pt-PT" sz="3000" b="1" dirty="0" err="1">
                <a:solidFill>
                  <a:schemeClr val="bg1"/>
                </a:solidFill>
              </a:rPr>
              <a:t>Europaea</a:t>
            </a:r>
            <a:r>
              <a:rPr lang="pt-PT" sz="3000" dirty="0">
                <a:solidFill>
                  <a:schemeClr val="bg1"/>
                </a:solidFill>
              </a:rPr>
              <a:t> (19 </a:t>
            </a:r>
            <a:r>
              <a:rPr lang="pt-PT" sz="3000" dirty="0" err="1">
                <a:solidFill>
                  <a:schemeClr val="bg1"/>
                </a:solidFill>
              </a:rPr>
              <a:t>March</a:t>
            </a:r>
            <a:r>
              <a:rPr lang="pt-PT" sz="3000" dirty="0">
                <a:solidFill>
                  <a:schemeClr val="bg1"/>
                </a:solidFill>
              </a:rPr>
              <a:t> 2025)</a:t>
            </a:r>
          </a:p>
          <a:p>
            <a:endParaRPr lang="pt-PT" sz="3000" dirty="0">
              <a:solidFill>
                <a:schemeClr val="bg1"/>
              </a:solidFill>
            </a:endParaRPr>
          </a:p>
          <a:p>
            <a:r>
              <a:rPr lang="pt-PT" sz="3000" dirty="0">
                <a:solidFill>
                  <a:schemeClr val="bg1"/>
                </a:solidFill>
              </a:rPr>
              <a:t>✅ </a:t>
            </a:r>
            <a:r>
              <a:rPr lang="pt-PT" sz="3000" b="1" dirty="0" err="1">
                <a:solidFill>
                  <a:schemeClr val="bg1"/>
                </a:solidFill>
              </a:rPr>
              <a:t>Auditors</a:t>
            </a:r>
            <a:r>
              <a:rPr lang="pt-PT" sz="3000" b="1" dirty="0">
                <a:solidFill>
                  <a:schemeClr val="bg1"/>
                </a:solidFill>
              </a:rPr>
              <a:t> </a:t>
            </a:r>
            <a:r>
              <a:rPr lang="pt-PT" sz="3000" b="1" dirty="0" err="1">
                <a:solidFill>
                  <a:schemeClr val="bg1"/>
                </a:solidFill>
              </a:rPr>
              <a:t>commended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payment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documentation</a:t>
            </a:r>
            <a:r>
              <a:rPr lang="pt-PT" sz="3000" dirty="0">
                <a:solidFill>
                  <a:schemeClr val="bg1"/>
                </a:solidFill>
              </a:rPr>
              <a:t> &amp; </a:t>
            </a:r>
            <a:r>
              <a:rPr lang="pt-PT" sz="3000" dirty="0" err="1">
                <a:solidFill>
                  <a:schemeClr val="bg1"/>
                </a:solidFill>
              </a:rPr>
              <a:t>finance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department</a:t>
            </a:r>
            <a:r>
              <a:rPr lang="pt-PT" sz="3000" dirty="0">
                <a:solidFill>
                  <a:schemeClr val="bg1"/>
                </a:solidFill>
              </a:rPr>
              <a:t> performance</a:t>
            </a:r>
          </a:p>
          <a:p>
            <a:endParaRPr lang="pt-PT" sz="3000" dirty="0">
              <a:solidFill>
                <a:schemeClr val="bg1"/>
              </a:solidFill>
            </a:endParaRPr>
          </a:p>
          <a:p>
            <a:r>
              <a:rPr lang="pt-PT" sz="3000" dirty="0">
                <a:solidFill>
                  <a:schemeClr val="bg1"/>
                </a:solidFill>
              </a:rPr>
              <a:t>🤝 </a:t>
            </a:r>
            <a:r>
              <a:rPr lang="pt-PT" sz="3000" dirty="0" err="1">
                <a:solidFill>
                  <a:schemeClr val="bg1"/>
                </a:solidFill>
              </a:rPr>
              <a:t>Suggested</a:t>
            </a:r>
            <a:r>
              <a:rPr lang="pt-PT" sz="3000" dirty="0">
                <a:solidFill>
                  <a:schemeClr val="bg1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000" dirty="0" err="1">
                <a:solidFill>
                  <a:schemeClr val="bg1"/>
                </a:solidFill>
              </a:rPr>
              <a:t>Expansion</a:t>
            </a:r>
            <a:r>
              <a:rPr lang="pt-PT" sz="3000" dirty="0">
                <a:solidFill>
                  <a:schemeClr val="bg1"/>
                </a:solidFill>
              </a:rPr>
              <a:t> of training &amp; financial </a:t>
            </a:r>
            <a:r>
              <a:rPr lang="pt-PT" sz="3000" dirty="0" err="1">
                <a:solidFill>
                  <a:schemeClr val="bg1"/>
                </a:solidFill>
              </a:rPr>
              <a:t>reporting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within</a:t>
            </a:r>
            <a:r>
              <a:rPr lang="pt-PT" sz="3000" dirty="0">
                <a:solidFill>
                  <a:schemeClr val="bg1"/>
                </a:solidFill>
              </a:rPr>
              <a:t> UEMS Bodies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000" dirty="0" err="1">
                <a:solidFill>
                  <a:schemeClr val="bg1"/>
                </a:solidFill>
              </a:rPr>
              <a:t>Continued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treasurers</a:t>
            </a:r>
            <a:r>
              <a:rPr lang="pt-PT" sz="3000" dirty="0">
                <a:solidFill>
                  <a:schemeClr val="bg1"/>
                </a:solidFill>
              </a:rPr>
              <a:t>’ </a:t>
            </a:r>
            <a:r>
              <a:rPr lang="pt-PT" sz="3000" dirty="0" err="1">
                <a:solidFill>
                  <a:schemeClr val="bg1"/>
                </a:solidFill>
              </a:rPr>
              <a:t>coordination</a:t>
            </a:r>
            <a:r>
              <a:rPr lang="pt-PT" sz="3000" dirty="0">
                <a:solidFill>
                  <a:schemeClr val="bg1"/>
                </a:solidFill>
              </a:rPr>
              <a:t>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000" dirty="0" err="1">
                <a:solidFill>
                  <a:schemeClr val="bg1"/>
                </a:solidFill>
              </a:rPr>
              <a:t>Commissioning</a:t>
            </a:r>
            <a:r>
              <a:rPr lang="pt-PT" sz="3000" dirty="0">
                <a:solidFill>
                  <a:schemeClr val="bg1"/>
                </a:solidFill>
              </a:rPr>
              <a:t> of </a:t>
            </a:r>
            <a:r>
              <a:rPr lang="pt-PT" sz="3000" dirty="0" err="1">
                <a:solidFill>
                  <a:schemeClr val="bg1"/>
                </a:solidFill>
              </a:rPr>
              <a:t>an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b="1" dirty="0" err="1">
                <a:solidFill>
                  <a:schemeClr val="bg1"/>
                </a:solidFill>
              </a:rPr>
              <a:t>external</a:t>
            </a:r>
            <a:r>
              <a:rPr lang="pt-PT" sz="3000" b="1" dirty="0">
                <a:solidFill>
                  <a:schemeClr val="bg1"/>
                </a:solidFill>
              </a:rPr>
              <a:t> </a:t>
            </a:r>
            <a:r>
              <a:rPr lang="pt-PT" sz="3000" b="1" dirty="0" err="1">
                <a:solidFill>
                  <a:schemeClr val="bg1"/>
                </a:solidFill>
              </a:rPr>
              <a:t>audit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now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feasible</a:t>
            </a:r>
            <a:r>
              <a:rPr lang="pt-PT" sz="3000" dirty="0">
                <a:solidFill>
                  <a:schemeClr val="bg1"/>
                </a:solidFill>
              </a:rPr>
              <a:t> via </a:t>
            </a:r>
            <a:r>
              <a:rPr lang="pt-PT" sz="3000" dirty="0" err="1">
                <a:solidFill>
                  <a:schemeClr val="bg1"/>
                </a:solidFill>
              </a:rPr>
              <a:t>Odoo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platform</a:t>
            </a:r>
            <a:endParaRPr lang="pt-PT" sz="3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PT" sz="3000" dirty="0">
              <a:solidFill>
                <a:schemeClr val="bg1"/>
              </a:solidFill>
            </a:endParaRPr>
          </a:p>
          <a:p>
            <a:r>
              <a:rPr lang="pt-PT" sz="3000" dirty="0">
                <a:solidFill>
                  <a:schemeClr val="bg1"/>
                </a:solidFill>
              </a:rPr>
              <a:t>📉 </a:t>
            </a:r>
            <a:r>
              <a:rPr lang="pt-PT" sz="3000" dirty="0" err="1">
                <a:solidFill>
                  <a:schemeClr val="bg1"/>
                </a:solidFill>
              </a:rPr>
              <a:t>Noted</a:t>
            </a:r>
            <a:r>
              <a:rPr lang="pt-PT" sz="3000" dirty="0">
                <a:solidFill>
                  <a:schemeClr val="bg1"/>
                </a:solidFill>
              </a:rPr>
              <a:t>: </a:t>
            </a:r>
            <a:r>
              <a:rPr lang="pt-PT" sz="3000" b="1" dirty="0" err="1">
                <a:solidFill>
                  <a:schemeClr val="bg1"/>
                </a:solidFill>
              </a:rPr>
              <a:t>Disparities</a:t>
            </a:r>
            <a:r>
              <a:rPr lang="pt-PT" sz="3000" b="1" dirty="0">
                <a:solidFill>
                  <a:schemeClr val="bg1"/>
                </a:solidFill>
              </a:rPr>
              <a:t> in UEMS Bodies’ reserves</a:t>
            </a:r>
            <a:r>
              <a:rPr lang="pt-PT" sz="3000" dirty="0">
                <a:solidFill>
                  <a:schemeClr val="bg1"/>
                </a:solidFill>
              </a:rPr>
              <a:t> – </a:t>
            </a:r>
            <a:r>
              <a:rPr lang="pt-PT" sz="3000" dirty="0" err="1">
                <a:solidFill>
                  <a:schemeClr val="bg1"/>
                </a:solidFill>
              </a:rPr>
              <a:t>recommend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further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reflection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on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balanced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risk</a:t>
            </a:r>
            <a:r>
              <a:rPr lang="pt-PT" sz="3000" dirty="0">
                <a:solidFill>
                  <a:schemeClr val="bg1"/>
                </a:solidFill>
              </a:rPr>
              <a:t> management </a:t>
            </a:r>
            <a:r>
              <a:rPr lang="pt-PT" sz="3000" dirty="0" err="1">
                <a:solidFill>
                  <a:schemeClr val="bg1"/>
                </a:solidFill>
              </a:rPr>
              <a:t>considering</a:t>
            </a:r>
            <a:r>
              <a:rPr lang="pt-PT" sz="3000" dirty="0">
                <a:solidFill>
                  <a:schemeClr val="bg1"/>
                </a:solidFill>
              </a:rPr>
              <a:t> </a:t>
            </a:r>
            <a:r>
              <a:rPr lang="pt-PT" sz="3000" dirty="0" err="1">
                <a:solidFill>
                  <a:schemeClr val="bg1"/>
                </a:solidFill>
              </a:rPr>
              <a:t>potential</a:t>
            </a:r>
            <a:r>
              <a:rPr lang="pt-PT" sz="3000" dirty="0">
                <a:solidFill>
                  <a:schemeClr val="bg1"/>
                </a:solidFill>
              </a:rPr>
              <a:t> fiscal </a:t>
            </a:r>
            <a:r>
              <a:rPr lang="pt-PT" sz="3000" dirty="0" err="1">
                <a:solidFill>
                  <a:schemeClr val="bg1"/>
                </a:solidFill>
              </a:rPr>
              <a:t>exposure</a:t>
            </a:r>
            <a:endParaRPr lang="pt-PT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  <a:p>
            <a:endParaRPr lang="en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1B234-BE33-C901-A574-91298C3BF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A47297-B050-74FA-D409-2CE54FA51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2CEA5-8B3A-B749-5BD9-05E11D12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5E919DBC-CBFE-6C72-5E34-63B12AAD6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20" y="365125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7B3E9B-B645-9A8C-84B8-C1DE54E0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Revenues</a:t>
            </a:r>
            <a:r>
              <a:rPr lang="pt-PT" dirty="0">
                <a:solidFill>
                  <a:schemeClr val="bg1"/>
                </a:solidFill>
              </a:rPr>
              <a:t> &amp; </a:t>
            </a:r>
            <a:r>
              <a:rPr lang="pt-PT" dirty="0" err="1">
                <a:solidFill>
                  <a:schemeClr val="bg1"/>
                </a:solidFill>
              </a:rPr>
              <a:t>Membership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Contributions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B30486E-0A36-FDDA-66BC-271E4B5878F1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💰 </a:t>
            </a:r>
            <a:r>
              <a:rPr lang="pt-PT" sz="2800" b="1" dirty="0">
                <a:solidFill>
                  <a:schemeClr val="bg1"/>
                </a:solidFill>
              </a:rPr>
              <a:t>EACCME </a:t>
            </a:r>
            <a:r>
              <a:rPr lang="pt-PT" sz="2800" b="1" dirty="0" err="1">
                <a:solidFill>
                  <a:schemeClr val="bg1"/>
                </a:solidFill>
              </a:rPr>
              <a:t>revenue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increased</a:t>
            </a:r>
            <a:r>
              <a:rPr lang="pt-PT" sz="2800" dirty="0">
                <a:solidFill>
                  <a:schemeClr val="bg1"/>
                </a:solidFill>
              </a:rPr>
              <a:t>: €1.337M (2023) → €1.613M (2024)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Growth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reflects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success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b="1" dirty="0">
                <a:solidFill>
                  <a:schemeClr val="bg1"/>
                </a:solidFill>
              </a:rPr>
              <a:t>EACCME 3.0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increased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accreditation</a:t>
            </a:r>
            <a:endParaRPr lang="pt-PT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🇺🇦 </a:t>
            </a:r>
            <a:r>
              <a:rPr lang="pt-PT" sz="2800" dirty="0" err="1">
                <a:solidFill>
                  <a:schemeClr val="bg1"/>
                </a:solidFill>
              </a:rPr>
              <a:t>Proposal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b="1" dirty="0" err="1">
                <a:solidFill>
                  <a:schemeClr val="bg1"/>
                </a:solidFill>
              </a:rPr>
              <a:t>waive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Ukraine’s</a:t>
            </a:r>
            <a:r>
              <a:rPr lang="pt-PT" sz="2800" b="1" dirty="0">
                <a:solidFill>
                  <a:schemeClr val="bg1"/>
                </a:solidFill>
              </a:rPr>
              <a:t> 2025 </a:t>
            </a:r>
            <a:r>
              <a:rPr lang="pt-PT" sz="2800" b="1" dirty="0" err="1">
                <a:solidFill>
                  <a:schemeClr val="bg1"/>
                </a:solidFill>
              </a:rPr>
              <a:t>fee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reaffirmed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🧾 UEMS </a:t>
            </a:r>
            <a:r>
              <a:rPr lang="pt-PT" sz="2800" dirty="0" err="1">
                <a:solidFill>
                  <a:schemeClr val="bg1"/>
                </a:solidFill>
              </a:rPr>
              <a:t>manages</a:t>
            </a:r>
            <a:r>
              <a:rPr lang="pt-PT" sz="2800" dirty="0">
                <a:solidFill>
                  <a:schemeClr val="bg1"/>
                </a:solidFill>
              </a:rPr>
              <a:t> 25,000–30,000 </a:t>
            </a:r>
            <a:r>
              <a:rPr lang="pt-PT" sz="2800" dirty="0" err="1">
                <a:solidFill>
                  <a:schemeClr val="bg1"/>
                </a:solidFill>
              </a:rPr>
              <a:t>transactions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across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>
                <a:solidFill>
                  <a:schemeClr val="bg1"/>
                </a:solidFill>
              </a:rPr>
              <a:t>80+ </a:t>
            </a:r>
            <a:r>
              <a:rPr lang="pt-PT" sz="2800" b="1" dirty="0" err="1">
                <a:solidFill>
                  <a:schemeClr val="bg1"/>
                </a:solidFill>
              </a:rPr>
              <a:t>accounts</a:t>
            </a:r>
            <a:endParaRPr lang="pt-PT" sz="2800" b="1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📍 2025 Budget &amp; </a:t>
            </a:r>
            <a:r>
              <a:rPr lang="pt-PT" sz="2800" dirty="0" err="1">
                <a:solidFill>
                  <a:schemeClr val="bg1"/>
                </a:solidFill>
              </a:rPr>
              <a:t>accounts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dirty="0" err="1">
                <a:solidFill>
                  <a:schemeClr val="bg1"/>
                </a:solidFill>
              </a:rPr>
              <a:t>be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presented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by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>
                <a:solidFill>
                  <a:schemeClr val="bg1"/>
                </a:solidFill>
              </a:rPr>
              <a:t>Dr </a:t>
            </a:r>
            <a:r>
              <a:rPr lang="pt-PT" sz="2800" b="1" dirty="0" err="1">
                <a:solidFill>
                  <a:schemeClr val="bg1"/>
                </a:solidFill>
              </a:rPr>
              <a:t>Othmar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Haas</a:t>
            </a:r>
            <a:r>
              <a:rPr lang="pt-PT" sz="2800" b="1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678A3-27C3-16BD-EA2B-A5A414D86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BC27BB6F-EFBC-5A25-2D14-388805B41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24" r="68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BF8374-8993-1F6F-63D3-D4D82F26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Domus Medica Europaea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91E139B-962F-3754-6491-2350CD31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6" name="Imagem 5" descr="Uma imagem com edifício, ar livre, faxada, céu&#10;&#10;Descrição gerada automaticamente">
            <a:extLst>
              <a:ext uri="{FF2B5EF4-FFF2-40B4-BE49-F238E27FC236}">
                <a16:creationId xmlns:a16="http://schemas.microsoft.com/office/drawing/2014/main" id="{84909B5B-2DB2-D75C-63F8-3BD49CFC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63" r="1318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081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06" y="-22796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Domus Medica Europaea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057" y="1690688"/>
            <a:ext cx="7922597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925936-05C9-F54A-D396-17D204AD4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0" y="782064"/>
            <a:ext cx="11570414" cy="573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Domus</a:t>
            </a:r>
            <a:r>
              <a:rPr lang="pt-PT" dirty="0">
                <a:solidFill>
                  <a:schemeClr val="bg1"/>
                </a:solidFill>
              </a:rPr>
              <a:t> Medica </a:t>
            </a:r>
            <a:r>
              <a:rPr lang="pt-PT" dirty="0" err="1">
                <a:solidFill>
                  <a:schemeClr val="bg1"/>
                </a:solidFill>
              </a:rPr>
              <a:t>Europaea</a:t>
            </a:r>
            <a:r>
              <a:rPr lang="pt-PT" dirty="0">
                <a:solidFill>
                  <a:schemeClr val="bg1"/>
                </a:solidFill>
              </a:rPr>
              <a:t> – 2024 </a:t>
            </a:r>
            <a:r>
              <a:rPr lang="pt-PT" dirty="0" err="1">
                <a:solidFill>
                  <a:schemeClr val="bg1"/>
                </a:solidFill>
              </a:rPr>
              <a:t>Highlights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pt-PT" sz="2400" dirty="0">
              <a:solidFill>
                <a:schemeClr val="bg1"/>
              </a:solidFill>
            </a:endParaRPr>
          </a:p>
          <a:p>
            <a:r>
              <a:rPr lang="pt-PT" sz="2400" dirty="0">
                <a:solidFill>
                  <a:schemeClr val="bg1"/>
                </a:solidFill>
              </a:rPr>
              <a:t>🧩 </a:t>
            </a:r>
            <a:r>
              <a:rPr lang="pt-PT" sz="2800" b="1" dirty="0" err="1">
                <a:solidFill>
                  <a:schemeClr val="bg1"/>
                </a:solidFill>
              </a:rPr>
              <a:t>Strategic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hub</a:t>
            </a:r>
            <a:r>
              <a:rPr lang="pt-PT" sz="2800" dirty="0">
                <a:solidFill>
                  <a:schemeClr val="bg1"/>
                </a:solidFill>
              </a:rPr>
              <a:t> for UEMS and European medical </a:t>
            </a:r>
            <a:r>
              <a:rPr lang="pt-PT" sz="2800" dirty="0" err="1">
                <a:solidFill>
                  <a:schemeClr val="bg1"/>
                </a:solidFill>
              </a:rPr>
              <a:t>organisations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🆕 New </a:t>
            </a:r>
            <a:r>
              <a:rPr lang="pt-PT" sz="2800" dirty="0" err="1">
                <a:solidFill>
                  <a:schemeClr val="bg1"/>
                </a:solidFill>
              </a:rPr>
              <a:t>tenant</a:t>
            </a:r>
            <a:r>
              <a:rPr lang="pt-PT" sz="2800" dirty="0">
                <a:solidFill>
                  <a:schemeClr val="bg1"/>
                </a:solidFill>
              </a:rPr>
              <a:t>: </a:t>
            </a:r>
            <a:r>
              <a:rPr lang="pt-PT" sz="2800" b="1" dirty="0" err="1">
                <a:solidFill>
                  <a:schemeClr val="bg1"/>
                </a:solidFill>
              </a:rPr>
              <a:t>Cancer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Patient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Europe</a:t>
            </a:r>
            <a:r>
              <a:rPr lang="pt-PT" sz="2800" b="1" dirty="0">
                <a:solidFill>
                  <a:schemeClr val="bg1"/>
                </a:solidFill>
              </a:rPr>
              <a:t> (CPE)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joined</a:t>
            </a:r>
            <a:r>
              <a:rPr lang="pt-PT" sz="2800" dirty="0">
                <a:solidFill>
                  <a:schemeClr val="bg1"/>
                </a:solidFill>
              </a:rPr>
              <a:t> in 2024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📈 </a:t>
            </a:r>
            <a:r>
              <a:rPr lang="pt-PT" sz="2800" b="1" dirty="0" err="1">
                <a:solidFill>
                  <a:schemeClr val="bg1"/>
                </a:solidFill>
              </a:rPr>
              <a:t>Rental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income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up</a:t>
            </a:r>
            <a:r>
              <a:rPr lang="pt-PT" sz="2800" b="1" dirty="0">
                <a:solidFill>
                  <a:schemeClr val="bg1"/>
                </a:solidFill>
              </a:rPr>
              <a:t> 43%</a:t>
            </a:r>
            <a:r>
              <a:rPr lang="pt-PT" sz="2800" dirty="0">
                <a:solidFill>
                  <a:schemeClr val="bg1"/>
                </a:solidFill>
              </a:rPr>
              <a:t> – €103,561.15 for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year</a:t>
            </a:r>
            <a:endParaRPr lang="pt-PT" sz="2800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🖥️ </a:t>
            </a:r>
            <a:r>
              <a:rPr lang="pt-PT" sz="2800" b="1" dirty="0" err="1">
                <a:solidFill>
                  <a:schemeClr val="bg1"/>
                </a:solidFill>
              </a:rPr>
              <a:t>Smart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camera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system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installed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dirty="0" err="1">
                <a:solidFill>
                  <a:schemeClr val="bg1"/>
                </a:solidFill>
              </a:rPr>
              <a:t>main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room</a:t>
            </a:r>
            <a:r>
              <a:rPr lang="pt-PT" sz="2800" dirty="0">
                <a:solidFill>
                  <a:schemeClr val="bg1"/>
                </a:solidFill>
              </a:rPr>
              <a:t> → </a:t>
            </a:r>
            <a:r>
              <a:rPr lang="pt-PT" sz="2800" dirty="0" err="1">
                <a:solidFill>
                  <a:schemeClr val="bg1"/>
                </a:solidFill>
              </a:rPr>
              <a:t>improved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hybrid</a:t>
            </a:r>
            <a:r>
              <a:rPr lang="pt-PT" sz="2800" dirty="0">
                <a:solidFill>
                  <a:schemeClr val="bg1"/>
                </a:solidFill>
              </a:rPr>
              <a:t> meetings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🏢 </a:t>
            </a:r>
            <a:r>
              <a:rPr lang="pt-PT" sz="2800" b="1" dirty="0" err="1">
                <a:solidFill>
                  <a:schemeClr val="bg1"/>
                </a:solidFill>
              </a:rPr>
              <a:t>Full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occupancy</a:t>
            </a:r>
            <a:r>
              <a:rPr lang="pt-PT" sz="2800" dirty="0">
                <a:solidFill>
                  <a:schemeClr val="bg1"/>
                </a:solidFill>
              </a:rPr>
              <a:t> &amp; </a:t>
            </a:r>
            <a:r>
              <a:rPr lang="pt-PT" sz="2800" dirty="0" err="1">
                <a:solidFill>
                  <a:schemeClr val="bg1"/>
                </a:solidFill>
              </a:rPr>
              <a:t>growing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demand</a:t>
            </a:r>
            <a:r>
              <a:rPr lang="pt-PT" sz="2800" dirty="0">
                <a:solidFill>
                  <a:schemeClr val="bg1"/>
                </a:solidFill>
              </a:rPr>
              <a:t> for </a:t>
            </a:r>
            <a:r>
              <a:rPr lang="pt-PT" sz="2800" dirty="0" err="1">
                <a:solidFill>
                  <a:schemeClr val="bg1"/>
                </a:solidFill>
              </a:rPr>
              <a:t>well-positioned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office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space</a:t>
            </a:r>
            <a:endParaRPr lang="pt-PT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25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2D56CC-4B6E-398B-D9F4-8D4874213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60852D-547D-9611-2630-764F43A63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401A7D-08D7-3EAD-15C7-487690DE4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1A9094E8-1771-EF82-9451-D0A4D2BE0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F1B110-BF9D-E89B-F262-FE4C0C6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Operations</a:t>
            </a:r>
            <a:r>
              <a:rPr lang="pt-PT" dirty="0">
                <a:solidFill>
                  <a:schemeClr val="bg1"/>
                </a:solidFill>
              </a:rPr>
              <a:t> &amp; </a:t>
            </a:r>
            <a:r>
              <a:rPr lang="pt-PT" dirty="0" err="1">
                <a:solidFill>
                  <a:schemeClr val="bg1"/>
                </a:solidFill>
              </a:rPr>
              <a:t>Strategic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Value</a:t>
            </a:r>
            <a:r>
              <a:rPr lang="pt-PT" dirty="0">
                <a:solidFill>
                  <a:schemeClr val="bg1"/>
                </a:solidFill>
              </a:rPr>
              <a:t> of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DME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E896C-AF84-9A78-C772-D6D7265E0458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pt-PT" sz="24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🗓️ </a:t>
            </a:r>
            <a:r>
              <a:rPr lang="pt-PT" sz="2800" dirty="0" err="1">
                <a:solidFill>
                  <a:schemeClr val="bg1"/>
                </a:solidFill>
              </a:rPr>
              <a:t>High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utilisation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b="1" dirty="0">
                <a:solidFill>
                  <a:schemeClr val="bg1"/>
                </a:solidFill>
              </a:rPr>
              <a:t>meeting </a:t>
            </a:r>
            <a:r>
              <a:rPr lang="pt-PT" sz="2800" b="1" dirty="0" err="1">
                <a:solidFill>
                  <a:schemeClr val="bg1"/>
                </a:solidFill>
              </a:rPr>
              <a:t>rooms</a:t>
            </a:r>
            <a:r>
              <a:rPr lang="pt-PT" sz="2800" b="1" dirty="0">
                <a:solidFill>
                  <a:schemeClr val="bg1"/>
                </a:solidFill>
              </a:rPr>
              <a:t> and parking </a:t>
            </a:r>
            <a:r>
              <a:rPr lang="pt-PT" sz="2800" b="1" dirty="0" err="1">
                <a:solidFill>
                  <a:schemeClr val="bg1"/>
                </a:solidFill>
              </a:rPr>
              <a:t>facilities</a:t>
            </a:r>
            <a:endParaRPr lang="pt-PT" sz="2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🚗 3 parking spots </a:t>
            </a:r>
            <a:r>
              <a:rPr lang="pt-PT" sz="2800" dirty="0" err="1">
                <a:solidFill>
                  <a:schemeClr val="bg1"/>
                </a:solidFill>
              </a:rPr>
              <a:t>rented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externally</a:t>
            </a:r>
            <a:r>
              <a:rPr lang="pt-PT" sz="2800" dirty="0">
                <a:solidFill>
                  <a:schemeClr val="bg1"/>
                </a:solidFill>
              </a:rPr>
              <a:t>; 6 for UEMS staff; 3 for </a:t>
            </a:r>
            <a:r>
              <a:rPr lang="pt-PT" sz="2800" dirty="0" err="1">
                <a:solidFill>
                  <a:schemeClr val="bg1"/>
                </a:solidFill>
              </a:rPr>
              <a:t>visitors</a:t>
            </a:r>
            <a:endParaRPr lang="pt-PT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🤝 </a:t>
            </a:r>
            <a:r>
              <a:rPr lang="pt-PT" sz="2800" dirty="0" err="1">
                <a:solidFill>
                  <a:schemeClr val="bg1"/>
                </a:solidFill>
              </a:rPr>
              <a:t>Used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by</a:t>
            </a:r>
            <a:r>
              <a:rPr lang="pt-PT" sz="2800" dirty="0">
                <a:solidFill>
                  <a:schemeClr val="bg1"/>
                </a:solidFill>
              </a:rPr>
              <a:t> UEMS Bodies and </a:t>
            </a:r>
            <a:r>
              <a:rPr lang="pt-PT" sz="2800" dirty="0" err="1">
                <a:solidFill>
                  <a:schemeClr val="bg1"/>
                </a:solidFill>
              </a:rPr>
              <a:t>external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organisations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alike</a:t>
            </a:r>
            <a:endParaRPr lang="pt-PT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🌐 </a:t>
            </a:r>
            <a:r>
              <a:rPr lang="pt-PT" sz="2800" dirty="0" err="1">
                <a:solidFill>
                  <a:schemeClr val="bg1"/>
                </a:solidFill>
              </a:rPr>
              <a:t>Supports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visibility</a:t>
            </a:r>
            <a:r>
              <a:rPr lang="pt-PT" sz="2800" b="1" dirty="0">
                <a:solidFill>
                  <a:schemeClr val="bg1"/>
                </a:solidFill>
              </a:rPr>
              <a:t>, </a:t>
            </a:r>
            <a:r>
              <a:rPr lang="pt-PT" sz="2800" b="1" dirty="0" err="1">
                <a:solidFill>
                  <a:schemeClr val="bg1"/>
                </a:solidFill>
              </a:rPr>
              <a:t>networking</a:t>
            </a:r>
            <a:r>
              <a:rPr lang="pt-PT" sz="2800" b="1" dirty="0">
                <a:solidFill>
                  <a:schemeClr val="bg1"/>
                </a:solidFill>
              </a:rPr>
              <a:t> and </a:t>
            </a:r>
            <a:r>
              <a:rPr lang="pt-PT" sz="2800" b="1" dirty="0" err="1">
                <a:solidFill>
                  <a:schemeClr val="bg1"/>
                </a:solidFill>
              </a:rPr>
              <a:t>institutional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influence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dirty="0" err="1">
                <a:solidFill>
                  <a:schemeClr val="bg1"/>
                </a:solidFill>
              </a:rPr>
              <a:t>Brussels</a:t>
            </a:r>
            <a:endParaRPr lang="pt-PT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💶 </a:t>
            </a:r>
            <a:r>
              <a:rPr lang="pt-PT" sz="2800" dirty="0" err="1">
                <a:solidFill>
                  <a:schemeClr val="bg1"/>
                </a:solidFill>
              </a:rPr>
              <a:t>Income-generating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asset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contributing</a:t>
            </a:r>
            <a:r>
              <a:rPr lang="pt-PT" sz="2800" dirty="0">
                <a:solidFill>
                  <a:schemeClr val="bg1"/>
                </a:solidFill>
              </a:rPr>
              <a:t> to </a:t>
            </a:r>
            <a:r>
              <a:rPr lang="pt-PT" sz="2800" b="1" dirty="0">
                <a:solidFill>
                  <a:schemeClr val="bg1"/>
                </a:solidFill>
              </a:rPr>
              <a:t>UEMS </a:t>
            </a:r>
            <a:r>
              <a:rPr lang="pt-PT" sz="2800" b="1" dirty="0" err="1">
                <a:solidFill>
                  <a:schemeClr val="bg1"/>
                </a:solidFill>
              </a:rPr>
              <a:t>sustainability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strategy</a:t>
            </a:r>
            <a:endParaRPr lang="pt-PT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90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F4EE2-8291-A7B0-7EC3-92D87989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08A1CDC-3FE4-D13B-E9A2-8E89F4D1E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24" r="68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9FC4D0-A261-2637-0FA2-38205D6E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UEMS Office </a:t>
            </a:r>
            <a:r>
              <a:rPr lang="en-US">
                <a:solidFill>
                  <a:srgbClr val="FFFFFF"/>
                </a:solidFill>
              </a:rPr>
              <a:t>in Brussels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2870059-AF41-3B3C-D09F-170AAC3C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3" name="Imagem 2" descr="Uma imagem com texto, captura de ecrã, círculo, Tipo de letra&#10;&#10;Descrição gerada automaticamente">
            <a:extLst>
              <a:ext uri="{FF2B5EF4-FFF2-40B4-BE49-F238E27FC236}">
                <a16:creationId xmlns:a16="http://schemas.microsoft.com/office/drawing/2014/main" id="{B30F2047-0E04-6464-F3D6-5D82B037B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7805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-3028" y="7034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4" y="703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UEMS Office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344" y="2013625"/>
            <a:ext cx="7144121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86901E-AF06-D744-8545-1EB32294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39" y="1051560"/>
            <a:ext cx="7822589" cy="55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6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UEMS </a:t>
            </a:r>
            <a:r>
              <a:rPr lang="pt-PT" dirty="0" err="1">
                <a:solidFill>
                  <a:schemeClr val="bg1"/>
                </a:solidFill>
              </a:rPr>
              <a:t>Brussels</a:t>
            </a:r>
            <a:r>
              <a:rPr lang="pt-PT" dirty="0">
                <a:solidFill>
                  <a:schemeClr val="bg1"/>
                </a:solidFill>
              </a:rPr>
              <a:t> Office – 2024 </a:t>
            </a:r>
            <a:r>
              <a:rPr lang="pt-PT" dirty="0" err="1">
                <a:solidFill>
                  <a:schemeClr val="bg1"/>
                </a:solidFill>
              </a:rPr>
              <a:t>Overview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344" y="1445741"/>
            <a:ext cx="10900575" cy="473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UEMS Office staff </a:t>
            </a:r>
            <a:r>
              <a:rPr lang="pt-PT" sz="3200" dirty="0" err="1">
                <a:solidFill>
                  <a:schemeClr val="bg1"/>
                </a:solidFill>
              </a:rPr>
              <a:t>reached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b="1" dirty="0">
                <a:solidFill>
                  <a:schemeClr val="bg1"/>
                </a:solidFill>
              </a:rPr>
              <a:t>17 full-time and 2 part-time </a:t>
            </a:r>
            <a:r>
              <a:rPr lang="pt-PT" sz="3200" b="1" dirty="0" err="1">
                <a:solidFill>
                  <a:schemeClr val="bg1"/>
                </a:solidFill>
              </a:rPr>
              <a:t>positions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corresponding</a:t>
            </a:r>
            <a:r>
              <a:rPr lang="pt-PT" sz="3200" dirty="0">
                <a:solidFill>
                  <a:schemeClr val="bg1"/>
                </a:solidFill>
              </a:rPr>
              <a:t> to a </a:t>
            </a:r>
            <a:r>
              <a:rPr lang="pt-PT" sz="3200" b="1" dirty="0">
                <a:solidFill>
                  <a:schemeClr val="bg1"/>
                </a:solidFill>
              </a:rPr>
              <a:t>Full-Time </a:t>
            </a:r>
            <a:r>
              <a:rPr lang="pt-PT" sz="3200" b="1" dirty="0" err="1">
                <a:solidFill>
                  <a:schemeClr val="bg1"/>
                </a:solidFill>
              </a:rPr>
              <a:t>Equivalent</a:t>
            </a:r>
            <a:r>
              <a:rPr lang="pt-PT" sz="3200" b="1" dirty="0">
                <a:solidFill>
                  <a:schemeClr val="bg1"/>
                </a:solidFill>
              </a:rPr>
              <a:t> (FTE) of 18.6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up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from</a:t>
            </a:r>
            <a:r>
              <a:rPr lang="pt-PT" sz="3200" dirty="0">
                <a:solidFill>
                  <a:schemeClr val="bg1"/>
                </a:solidFill>
              </a:rPr>
              <a:t> 15.3 in 2023.</a:t>
            </a:r>
          </a:p>
          <a:p>
            <a:endParaRPr lang="pt-PT" sz="3200" dirty="0">
              <a:solidFill>
                <a:schemeClr val="bg1"/>
              </a:solidFill>
            </a:endParaRPr>
          </a:p>
          <a:p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Accreditation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Department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remained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largest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unit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with</a:t>
            </a:r>
            <a:r>
              <a:rPr lang="pt-PT" sz="3200" dirty="0">
                <a:solidFill>
                  <a:schemeClr val="bg1"/>
                </a:solidFill>
              </a:rPr>
              <a:t> 6 full-time and 2 part-time staff (FTE 7.6).</a:t>
            </a:r>
          </a:p>
          <a:p>
            <a:endParaRPr lang="pt-PT" sz="3200" dirty="0">
              <a:solidFill>
                <a:schemeClr val="bg1"/>
              </a:solidFill>
            </a:endParaRPr>
          </a:p>
          <a:p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Administration</a:t>
            </a:r>
            <a:r>
              <a:rPr lang="pt-PT" sz="3200" b="1" dirty="0">
                <a:solidFill>
                  <a:schemeClr val="bg1"/>
                </a:solidFill>
              </a:rPr>
              <a:t> and </a:t>
            </a:r>
            <a:r>
              <a:rPr lang="pt-PT" sz="3200" b="1" dirty="0" err="1">
                <a:solidFill>
                  <a:schemeClr val="bg1"/>
                </a:solidFill>
              </a:rPr>
              <a:t>Finance</a:t>
            </a:r>
            <a:r>
              <a:rPr lang="pt-PT" sz="3200" b="1" dirty="0">
                <a:solidFill>
                  <a:schemeClr val="bg1"/>
                </a:solidFill>
              </a:rPr>
              <a:t> team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remained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stable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comprising</a:t>
            </a:r>
            <a:r>
              <a:rPr lang="pt-PT" sz="3200" dirty="0">
                <a:solidFill>
                  <a:schemeClr val="bg1"/>
                </a:solidFill>
              </a:rPr>
              <a:t> 2 full-time </a:t>
            </a:r>
            <a:r>
              <a:rPr lang="pt-PT" sz="3200" dirty="0" err="1">
                <a:solidFill>
                  <a:schemeClr val="bg1"/>
                </a:solidFill>
              </a:rPr>
              <a:t>positions</a:t>
            </a:r>
            <a:r>
              <a:rPr lang="pt-PT" sz="3200" dirty="0">
                <a:solidFill>
                  <a:schemeClr val="bg1"/>
                </a:solidFill>
              </a:rPr>
              <a:t> (FTE 2.0).</a:t>
            </a:r>
          </a:p>
          <a:p>
            <a:endParaRPr lang="pt-PT" sz="3200" dirty="0">
              <a:solidFill>
                <a:schemeClr val="bg1"/>
              </a:solidFill>
            </a:endParaRPr>
          </a:p>
          <a:p>
            <a:r>
              <a:rPr lang="pt-PT" sz="3200" b="1" dirty="0" err="1">
                <a:solidFill>
                  <a:schemeClr val="bg1"/>
                </a:solidFill>
              </a:rPr>
              <a:t>Administrative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support</a:t>
            </a:r>
            <a:r>
              <a:rPr lang="pt-PT" sz="3200" b="1" dirty="0">
                <a:solidFill>
                  <a:schemeClr val="bg1"/>
                </a:solidFill>
              </a:rPr>
              <a:t> to UEMS Bodies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was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strengthened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with</a:t>
            </a:r>
            <a:r>
              <a:rPr lang="pt-PT" sz="3200" dirty="0">
                <a:solidFill>
                  <a:schemeClr val="bg1"/>
                </a:solidFill>
              </a:rPr>
              <a:t> 3 </a:t>
            </a:r>
            <a:r>
              <a:rPr lang="pt-PT" sz="3200" dirty="0" err="1">
                <a:solidFill>
                  <a:schemeClr val="bg1"/>
                </a:solidFill>
              </a:rPr>
              <a:t>internal</a:t>
            </a:r>
            <a:r>
              <a:rPr lang="pt-PT" sz="3200" dirty="0">
                <a:solidFill>
                  <a:schemeClr val="bg1"/>
                </a:solidFill>
              </a:rPr>
              <a:t> staff </a:t>
            </a:r>
            <a:r>
              <a:rPr lang="pt-PT" sz="3200" dirty="0" err="1">
                <a:solidFill>
                  <a:schemeClr val="bg1"/>
                </a:solidFill>
              </a:rPr>
              <a:t>members</a:t>
            </a:r>
            <a:r>
              <a:rPr lang="pt-PT" sz="3200" dirty="0">
                <a:solidFill>
                  <a:schemeClr val="bg1"/>
                </a:solidFill>
              </a:rPr>
              <a:t> and 2 </a:t>
            </a:r>
            <a:r>
              <a:rPr lang="pt-PT" sz="3200" dirty="0" err="1">
                <a:solidFill>
                  <a:schemeClr val="bg1"/>
                </a:solidFill>
              </a:rPr>
              <a:t>external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collaborators</a:t>
            </a:r>
            <a:r>
              <a:rPr lang="pt-PT" sz="3200" dirty="0">
                <a:solidFill>
                  <a:schemeClr val="bg1"/>
                </a:solidFill>
              </a:rPr>
              <a:t> (FTE 5.0).</a:t>
            </a:r>
          </a:p>
          <a:p>
            <a:endParaRPr lang="pt-PT" sz="3200" dirty="0">
              <a:solidFill>
                <a:schemeClr val="bg1"/>
              </a:solidFill>
            </a:endParaRPr>
          </a:p>
          <a:p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Coordination</a:t>
            </a:r>
            <a:r>
              <a:rPr lang="pt-PT" sz="3200" b="1" dirty="0">
                <a:solidFill>
                  <a:schemeClr val="bg1"/>
                </a:solidFill>
              </a:rPr>
              <a:t> of </a:t>
            </a:r>
            <a:r>
              <a:rPr lang="pt-PT" sz="3200" b="1" dirty="0" err="1">
                <a:solidFill>
                  <a:schemeClr val="bg1"/>
                </a:solidFill>
              </a:rPr>
              <a:t>Internal</a:t>
            </a:r>
            <a:r>
              <a:rPr lang="pt-PT" sz="3200" b="1" dirty="0">
                <a:solidFill>
                  <a:schemeClr val="bg1"/>
                </a:solidFill>
              </a:rPr>
              <a:t> and </a:t>
            </a:r>
            <a:r>
              <a:rPr lang="pt-PT" sz="3200" b="1" dirty="0" err="1">
                <a:solidFill>
                  <a:schemeClr val="bg1"/>
                </a:solidFill>
              </a:rPr>
              <a:t>External</a:t>
            </a:r>
            <a:r>
              <a:rPr lang="pt-PT" sz="3200" b="1" dirty="0">
                <a:solidFill>
                  <a:schemeClr val="bg1"/>
                </a:solidFill>
              </a:rPr>
              <a:t> Affairs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including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project</a:t>
            </a:r>
            <a:r>
              <a:rPr lang="pt-PT" sz="3200" dirty="0">
                <a:solidFill>
                  <a:schemeClr val="bg1"/>
                </a:solidFill>
              </a:rPr>
              <a:t> management, </a:t>
            </a:r>
            <a:r>
              <a:rPr lang="pt-PT" sz="3200" dirty="0" err="1">
                <a:solidFill>
                  <a:schemeClr val="bg1"/>
                </a:solidFill>
              </a:rPr>
              <a:t>was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ensured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by</a:t>
            </a:r>
            <a:r>
              <a:rPr lang="pt-PT" sz="3200" dirty="0">
                <a:solidFill>
                  <a:schemeClr val="bg1"/>
                </a:solidFill>
              </a:rPr>
              <a:t> 3 full-time staff </a:t>
            </a:r>
            <a:r>
              <a:rPr lang="pt-PT" sz="3200" dirty="0" err="1">
                <a:solidFill>
                  <a:schemeClr val="bg1"/>
                </a:solidFill>
              </a:rPr>
              <a:t>members</a:t>
            </a:r>
            <a:r>
              <a:rPr lang="pt-PT" sz="3200" dirty="0">
                <a:solidFill>
                  <a:schemeClr val="bg1"/>
                </a:solidFill>
              </a:rPr>
              <a:t> (FTE 3.0).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P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32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6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D91CB-1885-578E-DA63-B64B46567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5B34F1-D54E-C32E-3C25-2EBB3904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77C301-4B5B-2697-5BCC-18A239020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C41F02E2-246E-C57B-16BB-193DAC5F8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24" r="68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18E56DE-68B8-6CC5-3550-69054115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EACCME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4FCC3D5-6E0E-2B2E-448A-770732BE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EC8366-FF13-89E3-0655-9F462510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79" r="1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960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F8D99-68AB-EEE0-F4BA-E02CB6BD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1D7775-A5E0-762B-B995-5CBB7E186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9AA113-EDE9-A93F-14E2-2C87385A0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235224CA-3186-F31D-2421-D7BE25A32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CB66AB-CB14-4860-14B1-0C593904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UEMS Office – Changes in Staff Composition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BE5E25C-3ED6-9C51-8DE3-7262F9EA7CEA}"/>
              </a:ext>
            </a:extLst>
          </p:cNvPr>
          <p:cNvSpPr/>
          <p:nvPr/>
        </p:nvSpPr>
        <p:spPr>
          <a:xfrm>
            <a:off x="838344" y="1445741"/>
            <a:ext cx="10900575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 sz="3200" dirty="0" err="1">
                <a:solidFill>
                  <a:schemeClr val="bg1"/>
                </a:solidFill>
              </a:rPr>
              <a:t>Several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long-serving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colleagues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left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organisation</a:t>
            </a:r>
            <a:r>
              <a:rPr lang="pt-PT" sz="3200" dirty="0">
                <a:solidFill>
                  <a:schemeClr val="bg1"/>
                </a:solidFill>
              </a:rPr>
              <a:t>:</a:t>
            </a:r>
          </a:p>
          <a:p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Deborah D’</a:t>
            </a:r>
            <a:r>
              <a:rPr lang="pt-PT" sz="3200" b="1" dirty="0" err="1">
                <a:solidFill>
                  <a:schemeClr val="bg1"/>
                </a:solidFill>
              </a:rPr>
              <a:t>Agnese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Mr</a:t>
            </a:r>
            <a:r>
              <a:rPr lang="pt-PT" sz="3200" b="1" dirty="0">
                <a:solidFill>
                  <a:schemeClr val="bg1"/>
                </a:solidFill>
              </a:rPr>
              <a:t> Juan José </a:t>
            </a:r>
            <a:r>
              <a:rPr lang="pt-PT" sz="3200" b="1" dirty="0" err="1">
                <a:solidFill>
                  <a:schemeClr val="bg1"/>
                </a:solidFill>
              </a:rPr>
              <a:t>Arraez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Galinanes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Maud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Carr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Aela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Tréguier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Patricia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Demeulemeester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who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retired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after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nearly</a:t>
            </a:r>
            <a:r>
              <a:rPr lang="pt-PT" sz="3200" dirty="0">
                <a:solidFill>
                  <a:schemeClr val="bg1"/>
                </a:solidFill>
              </a:rPr>
              <a:t> 12 </a:t>
            </a:r>
            <a:r>
              <a:rPr lang="pt-PT" sz="3200" dirty="0" err="1">
                <a:solidFill>
                  <a:schemeClr val="bg1"/>
                </a:solidFill>
              </a:rPr>
              <a:t>years</a:t>
            </a:r>
            <a:r>
              <a:rPr lang="pt-PT" sz="3200" dirty="0">
                <a:solidFill>
                  <a:schemeClr val="bg1"/>
                </a:solidFill>
              </a:rPr>
              <a:t> of </a:t>
            </a:r>
            <a:r>
              <a:rPr lang="pt-PT" sz="3200" dirty="0" err="1">
                <a:solidFill>
                  <a:schemeClr val="bg1"/>
                </a:solidFill>
              </a:rPr>
              <a:t>dedicated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service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Zahra </a:t>
            </a:r>
            <a:r>
              <a:rPr lang="pt-PT" sz="3200" b="1" dirty="0" err="1">
                <a:solidFill>
                  <a:schemeClr val="bg1"/>
                </a:solidFill>
              </a:rPr>
              <a:t>Barati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whose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contract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concluded</a:t>
            </a:r>
            <a:r>
              <a:rPr lang="pt-PT" sz="3200" dirty="0">
                <a:solidFill>
                  <a:schemeClr val="bg1"/>
                </a:solidFill>
              </a:rPr>
              <a:t> in </a:t>
            </a:r>
            <a:r>
              <a:rPr lang="pt-PT" sz="3200" dirty="0" err="1">
                <a:solidFill>
                  <a:schemeClr val="bg1"/>
                </a:solidFill>
              </a:rPr>
              <a:t>October</a:t>
            </a:r>
            <a:r>
              <a:rPr lang="pt-PT" sz="3200" dirty="0">
                <a:solidFill>
                  <a:schemeClr val="bg1"/>
                </a:solidFill>
              </a:rPr>
              <a:t> 2024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P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32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2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62418-C297-2C57-965E-EEE96E46A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F898968-215E-8383-2C95-466A2DF25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30D421-2AD1-A134-39E0-3DD7246E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39750E6-4EBA-D432-A7F6-317733B62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136B72-F94D-45AD-5AAF-AC632453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UEMS Office – Changes in Staff Composition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EA4414C-93CE-6587-CD88-768E8A51AE23}"/>
              </a:ext>
            </a:extLst>
          </p:cNvPr>
          <p:cNvSpPr/>
          <p:nvPr/>
        </p:nvSpPr>
        <p:spPr>
          <a:xfrm>
            <a:off x="838344" y="1445741"/>
            <a:ext cx="10900575" cy="473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t-PT" sz="3200" dirty="0">
                <a:solidFill>
                  <a:schemeClr val="bg1"/>
                </a:solidFill>
              </a:rPr>
              <a:t>To </a:t>
            </a:r>
            <a:r>
              <a:rPr lang="pt-PT" sz="3200" dirty="0" err="1">
                <a:solidFill>
                  <a:schemeClr val="bg1"/>
                </a:solidFill>
              </a:rPr>
              <a:t>meet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growing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operational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demands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especially</a:t>
            </a:r>
            <a:r>
              <a:rPr lang="pt-PT" sz="3200" dirty="0">
                <a:solidFill>
                  <a:schemeClr val="bg1"/>
                </a:solidFill>
              </a:rPr>
              <a:t> in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EACCME and UEMS Bodies </a:t>
            </a:r>
            <a:r>
              <a:rPr lang="pt-PT" sz="3200" dirty="0" err="1">
                <a:solidFill>
                  <a:schemeClr val="bg1"/>
                </a:solidFill>
              </a:rPr>
              <a:t>departments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following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colleagues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joined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team: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Raquel Vigário Dias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Violetta Cernei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Iva </a:t>
            </a:r>
            <a:r>
              <a:rPr lang="pt-PT" sz="3200" b="1" dirty="0" err="1">
                <a:solidFill>
                  <a:schemeClr val="bg1"/>
                </a:solidFill>
              </a:rPr>
              <a:t>Gudelj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Kate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Thorman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Sophie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Gidikas</a:t>
            </a:r>
            <a:r>
              <a:rPr lang="pt-PT" sz="3200" dirty="0">
                <a:solidFill>
                  <a:schemeClr val="bg1"/>
                </a:solidFill>
              </a:rPr>
              <a:t> (</a:t>
            </a:r>
            <a:r>
              <a:rPr lang="pt-PT" sz="3200" dirty="0" err="1">
                <a:solidFill>
                  <a:schemeClr val="bg1"/>
                </a:solidFill>
              </a:rPr>
              <a:t>starting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January</a:t>
            </a:r>
            <a:r>
              <a:rPr lang="pt-PT" sz="3200" dirty="0">
                <a:solidFill>
                  <a:schemeClr val="bg1"/>
                </a:solidFill>
              </a:rPr>
              <a:t> 2025)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Alexandra </a:t>
            </a:r>
            <a:r>
              <a:rPr lang="pt-PT" sz="3200" b="1" dirty="0" err="1">
                <a:solidFill>
                  <a:schemeClr val="bg1"/>
                </a:solidFill>
              </a:rPr>
              <a:t>Olteanu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was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recruited</a:t>
            </a:r>
            <a:r>
              <a:rPr lang="pt-PT" sz="3200" dirty="0">
                <a:solidFill>
                  <a:schemeClr val="bg1"/>
                </a:solidFill>
              </a:rPr>
              <a:t> to </a:t>
            </a:r>
            <a:r>
              <a:rPr lang="pt-PT" sz="3200" dirty="0" err="1">
                <a:solidFill>
                  <a:schemeClr val="bg1"/>
                </a:solidFill>
              </a:rPr>
              <a:t>support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Section of Surgery, </a:t>
            </a:r>
            <a:r>
              <a:rPr lang="pt-PT" sz="3200" dirty="0" err="1">
                <a:solidFill>
                  <a:schemeClr val="bg1"/>
                </a:solidFill>
              </a:rPr>
              <a:t>working</a:t>
            </a:r>
            <a:r>
              <a:rPr lang="pt-PT" sz="3200" dirty="0">
                <a:solidFill>
                  <a:schemeClr val="bg1"/>
                </a:solidFill>
              </a:rPr>
              <a:t> in </a:t>
            </a:r>
            <a:r>
              <a:rPr lang="pt-PT" sz="3200" dirty="0" err="1">
                <a:solidFill>
                  <a:schemeClr val="bg1"/>
                </a:solidFill>
              </a:rPr>
              <a:t>coordination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with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Samira </a:t>
            </a:r>
            <a:r>
              <a:rPr lang="pt-PT" sz="3200" b="1" dirty="0" err="1">
                <a:solidFill>
                  <a:schemeClr val="bg1"/>
                </a:solidFill>
              </a:rPr>
              <a:t>Mrabet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Farih</a:t>
            </a:r>
            <a:r>
              <a:rPr lang="pt-PT" sz="32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Ms</a:t>
            </a:r>
            <a:r>
              <a:rPr lang="pt-PT" sz="3200" b="1" dirty="0">
                <a:solidFill>
                  <a:schemeClr val="bg1"/>
                </a:solidFill>
              </a:rPr>
              <a:t> Xénia Melo </a:t>
            </a:r>
            <a:r>
              <a:rPr lang="pt-PT" sz="3200" b="1" dirty="0" err="1">
                <a:solidFill>
                  <a:schemeClr val="bg1"/>
                </a:solidFill>
              </a:rPr>
              <a:t>Acarin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rejoined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team in </a:t>
            </a:r>
            <a:r>
              <a:rPr lang="pt-PT" sz="3200" dirty="0" err="1">
                <a:solidFill>
                  <a:schemeClr val="bg1"/>
                </a:solidFill>
              </a:rPr>
              <a:t>early</a:t>
            </a:r>
            <a:r>
              <a:rPr lang="pt-PT" sz="3200" dirty="0">
                <a:solidFill>
                  <a:schemeClr val="bg1"/>
                </a:solidFill>
              </a:rPr>
              <a:t> 2024 and </a:t>
            </a:r>
            <a:r>
              <a:rPr lang="pt-PT" sz="3200" dirty="0" err="1">
                <a:solidFill>
                  <a:schemeClr val="bg1"/>
                </a:solidFill>
              </a:rPr>
              <a:t>is</a:t>
            </a:r>
            <a:r>
              <a:rPr lang="pt-PT" sz="3200" dirty="0">
                <a:solidFill>
                  <a:schemeClr val="bg1"/>
                </a:solidFill>
              </a:rPr>
              <a:t> 	</a:t>
            </a:r>
            <a:r>
              <a:rPr lang="pt-PT" sz="3200" dirty="0" err="1">
                <a:solidFill>
                  <a:schemeClr val="bg1"/>
                </a:solidFill>
              </a:rPr>
              <a:t>currently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focused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on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managing</a:t>
            </a:r>
            <a:r>
              <a:rPr lang="pt-PT" sz="3200" dirty="0">
                <a:solidFill>
                  <a:schemeClr val="bg1"/>
                </a:solidFill>
              </a:rPr>
              <a:t> SEAFORMEC </a:t>
            </a:r>
            <a:r>
              <a:rPr lang="pt-PT" sz="3200" dirty="0" err="1">
                <a:solidFill>
                  <a:schemeClr val="bg1"/>
                </a:solidFill>
              </a:rPr>
              <a:t>applications</a:t>
            </a:r>
            <a:r>
              <a:rPr lang="pt-PT" sz="3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P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32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88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83D360-DDB6-4F00-4989-C2663C21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038D02-F5AD-9C95-3EEA-1EE174119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05E35-D529-42B3-D4B2-CED65525B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D1EAE0FC-8768-3C5B-4774-C1AE20199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E322E1-296D-7287-177C-E794EC7D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Core </a:t>
            </a:r>
            <a:r>
              <a:rPr lang="pt-PT" dirty="0" err="1">
                <a:solidFill>
                  <a:schemeClr val="bg1"/>
                </a:solidFill>
              </a:rPr>
              <a:t>Functions</a:t>
            </a:r>
            <a:r>
              <a:rPr lang="pt-PT" dirty="0">
                <a:solidFill>
                  <a:schemeClr val="bg1"/>
                </a:solidFill>
              </a:rPr>
              <a:t> &amp; </a:t>
            </a:r>
            <a:r>
              <a:rPr lang="pt-PT" dirty="0" err="1">
                <a:solidFill>
                  <a:schemeClr val="bg1"/>
                </a:solidFill>
              </a:rPr>
              <a:t>Strategic</a:t>
            </a:r>
            <a:r>
              <a:rPr lang="pt-PT" dirty="0">
                <a:solidFill>
                  <a:schemeClr val="bg1"/>
                </a:solidFill>
              </a:rPr>
              <a:t> Role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3A34706-BABB-C9F0-6EA0-82B25F9E2600}"/>
              </a:ext>
            </a:extLst>
          </p:cNvPr>
          <p:cNvSpPr/>
          <p:nvPr/>
        </p:nvSpPr>
        <p:spPr>
          <a:xfrm>
            <a:off x="838344" y="1445741"/>
            <a:ext cx="10900575" cy="473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pt-PT" sz="3200" dirty="0" err="1">
                <a:solidFill>
                  <a:schemeClr val="bg1"/>
                </a:solidFill>
              </a:rPr>
              <a:t>Throughout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year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UEMS Office </a:t>
            </a:r>
            <a:r>
              <a:rPr lang="pt-PT" sz="3200" dirty="0" err="1">
                <a:solidFill>
                  <a:schemeClr val="bg1"/>
                </a:solidFill>
              </a:rPr>
              <a:t>continued</a:t>
            </a:r>
            <a:r>
              <a:rPr lang="pt-PT" sz="3200" dirty="0">
                <a:solidFill>
                  <a:schemeClr val="bg1"/>
                </a:solidFill>
              </a:rPr>
              <a:t> to </a:t>
            </a:r>
            <a:r>
              <a:rPr lang="pt-PT" sz="3200" dirty="0" err="1">
                <a:solidFill>
                  <a:schemeClr val="bg1"/>
                </a:solidFill>
              </a:rPr>
              <a:t>provide</a:t>
            </a:r>
            <a:r>
              <a:rPr lang="pt-PT" sz="3200" dirty="0">
                <a:solidFill>
                  <a:schemeClr val="bg1"/>
                </a:solidFill>
              </a:rPr>
              <a:t> crucial </a:t>
            </a:r>
            <a:r>
              <a:rPr lang="pt-PT" sz="3200" dirty="0" err="1">
                <a:solidFill>
                  <a:schemeClr val="bg1"/>
                </a:solidFill>
              </a:rPr>
              <a:t>support</a:t>
            </a:r>
            <a:r>
              <a:rPr lang="pt-PT" sz="3200" dirty="0">
                <a:solidFill>
                  <a:schemeClr val="bg1"/>
                </a:solidFill>
              </a:rPr>
              <a:t> in:</a:t>
            </a:r>
          </a:p>
          <a:p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preparation</a:t>
            </a:r>
            <a:r>
              <a:rPr lang="pt-PT" sz="3200" dirty="0">
                <a:solidFill>
                  <a:schemeClr val="bg1"/>
                </a:solidFill>
              </a:rPr>
              <a:t> and follow-up of </a:t>
            </a:r>
            <a:r>
              <a:rPr lang="pt-PT" sz="3200" b="1" dirty="0" err="1">
                <a:solidFill>
                  <a:schemeClr val="bg1"/>
                </a:solidFill>
              </a:rPr>
              <a:t>Council</a:t>
            </a:r>
            <a:r>
              <a:rPr lang="pt-PT" sz="3200" b="1" dirty="0">
                <a:solidFill>
                  <a:schemeClr val="bg1"/>
                </a:solidFill>
              </a:rPr>
              <a:t>, Board, and </a:t>
            </a:r>
            <a:r>
              <a:rPr lang="pt-PT" sz="3200" b="1" dirty="0" err="1">
                <a:solidFill>
                  <a:schemeClr val="bg1"/>
                </a:solidFill>
              </a:rPr>
              <a:t>Advisory</a:t>
            </a:r>
            <a:r>
              <a:rPr lang="pt-PT" sz="3200" b="1" dirty="0">
                <a:solidFill>
                  <a:schemeClr val="bg1"/>
                </a:solidFill>
              </a:rPr>
              <a:t> Board meetings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coordination</a:t>
            </a:r>
            <a:r>
              <a:rPr lang="pt-PT" sz="3200" dirty="0">
                <a:solidFill>
                  <a:schemeClr val="bg1"/>
                </a:solidFill>
              </a:rPr>
              <a:t> of </a:t>
            </a:r>
            <a:r>
              <a:rPr lang="pt-PT" sz="3200" b="1" dirty="0" err="1">
                <a:solidFill>
                  <a:schemeClr val="bg1"/>
                </a:solidFill>
              </a:rPr>
              <a:t>internal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elections</a:t>
            </a:r>
            <a:r>
              <a:rPr lang="pt-PT" sz="3200" dirty="0">
                <a:solidFill>
                  <a:schemeClr val="bg1"/>
                </a:solidFill>
              </a:rPr>
              <a:t> and </a:t>
            </a:r>
            <a:r>
              <a:rPr lang="pt-PT" sz="3200" b="1" dirty="0">
                <a:solidFill>
                  <a:schemeClr val="bg1"/>
                </a:solidFill>
              </a:rPr>
              <a:t>ETR </a:t>
            </a:r>
            <a:r>
              <a:rPr lang="pt-PT" sz="3200" b="1" dirty="0" err="1">
                <a:solidFill>
                  <a:schemeClr val="bg1"/>
                </a:solidFill>
              </a:rPr>
              <a:t>submission</a:t>
            </a:r>
            <a:r>
              <a:rPr lang="pt-PT" sz="3200" b="1" dirty="0">
                <a:solidFill>
                  <a:schemeClr val="bg1"/>
                </a:solidFill>
              </a:rPr>
              <a:t> processes</a:t>
            </a:r>
            <a:endParaRPr lang="pt-PT" sz="32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Institutional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communication</a:t>
            </a:r>
            <a:r>
              <a:rPr lang="pt-PT" sz="3200" dirty="0">
                <a:solidFill>
                  <a:schemeClr val="bg1"/>
                </a:solidFill>
              </a:rPr>
              <a:t>, </a:t>
            </a:r>
            <a:r>
              <a:rPr lang="pt-PT" sz="3200" dirty="0" err="1">
                <a:solidFill>
                  <a:schemeClr val="bg1"/>
                </a:solidFill>
              </a:rPr>
              <a:t>including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UEMS website and </a:t>
            </a:r>
            <a:r>
              <a:rPr lang="pt-PT" sz="3200" dirty="0" err="1">
                <a:solidFill>
                  <a:schemeClr val="bg1"/>
                </a:solidFill>
              </a:rPr>
              <a:t>internal</a:t>
            </a:r>
            <a:r>
              <a:rPr lang="pt-PT" sz="3200" dirty="0">
                <a:solidFill>
                  <a:schemeClr val="bg1"/>
                </a:solidFill>
              </a:rPr>
              <a:t> newsletters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b="1" dirty="0" err="1">
                <a:solidFill>
                  <a:schemeClr val="bg1"/>
                </a:solidFill>
              </a:rPr>
              <a:t>Operational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assistance</a:t>
            </a:r>
            <a:r>
              <a:rPr lang="pt-PT" sz="3200" dirty="0">
                <a:solidFill>
                  <a:schemeClr val="bg1"/>
                </a:solidFill>
              </a:rPr>
              <a:t> to UEMS Bodies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3200" dirty="0">
              <a:solidFill>
                <a:schemeClr val="bg1"/>
              </a:solidFill>
            </a:endParaRPr>
          </a:p>
          <a:p>
            <a:r>
              <a:rPr lang="pt-PT" sz="3200" dirty="0">
                <a:solidFill>
                  <a:schemeClr val="bg1"/>
                </a:solidFill>
              </a:rPr>
              <a:t>A </a:t>
            </a:r>
            <a:r>
              <a:rPr lang="pt-PT" sz="3200" dirty="0" err="1">
                <a:solidFill>
                  <a:schemeClr val="bg1"/>
                </a:solidFill>
              </a:rPr>
              <a:t>key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milestone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was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completion</a:t>
            </a:r>
            <a:r>
              <a:rPr lang="pt-PT" sz="3200" b="1" dirty="0">
                <a:solidFill>
                  <a:schemeClr val="bg1"/>
                </a:solidFill>
              </a:rPr>
              <a:t> of </a:t>
            </a:r>
            <a:r>
              <a:rPr lang="pt-PT" sz="3200" b="1" dirty="0" err="1">
                <a:solidFill>
                  <a:schemeClr val="bg1"/>
                </a:solidFill>
              </a:rPr>
              <a:t>the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Odoo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system</a:t>
            </a: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rollout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across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Finance</a:t>
            </a:r>
            <a:r>
              <a:rPr lang="pt-PT" sz="3200" dirty="0">
                <a:solidFill>
                  <a:schemeClr val="bg1"/>
                </a:solidFill>
              </a:rPr>
              <a:t> and EACCME </a:t>
            </a:r>
            <a:r>
              <a:rPr lang="pt-PT" sz="3200" dirty="0" err="1">
                <a:solidFill>
                  <a:schemeClr val="bg1"/>
                </a:solidFill>
              </a:rPr>
              <a:t>departments</a:t>
            </a:r>
            <a:r>
              <a:rPr lang="pt-PT" sz="3200" dirty="0">
                <a:solidFill>
                  <a:schemeClr val="bg1"/>
                </a:solidFill>
              </a:rPr>
              <a:t>.</a:t>
            </a:r>
          </a:p>
          <a:p>
            <a:endParaRPr lang="pt-PT" sz="3200" dirty="0">
              <a:solidFill>
                <a:schemeClr val="bg1"/>
              </a:solidFill>
            </a:endParaRPr>
          </a:p>
          <a:p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Office </a:t>
            </a:r>
            <a:r>
              <a:rPr lang="pt-PT" sz="3200" dirty="0" err="1">
                <a:solidFill>
                  <a:schemeClr val="bg1"/>
                </a:solidFill>
              </a:rPr>
              <a:t>remains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institutional</a:t>
            </a:r>
            <a:r>
              <a:rPr lang="pt-PT" sz="3200" dirty="0">
                <a:solidFill>
                  <a:schemeClr val="bg1"/>
                </a:solidFill>
              </a:rPr>
              <a:t> and </a:t>
            </a:r>
            <a:r>
              <a:rPr lang="pt-PT" sz="3200" dirty="0" err="1">
                <a:solidFill>
                  <a:schemeClr val="bg1"/>
                </a:solidFill>
              </a:rPr>
              <a:t>operational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backbone</a:t>
            </a:r>
            <a:r>
              <a:rPr lang="pt-PT" sz="3200" dirty="0">
                <a:solidFill>
                  <a:schemeClr val="bg1"/>
                </a:solidFill>
              </a:rPr>
              <a:t> of </a:t>
            </a:r>
            <a:r>
              <a:rPr lang="pt-PT" sz="3200" dirty="0" err="1">
                <a:solidFill>
                  <a:schemeClr val="bg1"/>
                </a:solidFill>
              </a:rPr>
              <a:t>the</a:t>
            </a:r>
            <a:r>
              <a:rPr lang="pt-PT" sz="3200" dirty="0">
                <a:solidFill>
                  <a:schemeClr val="bg1"/>
                </a:solidFill>
              </a:rPr>
              <a:t> UEMS, </a:t>
            </a:r>
            <a:r>
              <a:rPr lang="pt-PT" sz="3200" dirty="0" err="1">
                <a:solidFill>
                  <a:schemeClr val="bg1"/>
                </a:solidFill>
              </a:rPr>
              <a:t>ensuring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both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b="1" dirty="0" err="1">
                <a:solidFill>
                  <a:schemeClr val="bg1"/>
                </a:solidFill>
              </a:rPr>
              <a:t>continuity</a:t>
            </a:r>
            <a:r>
              <a:rPr lang="pt-PT" sz="3200" b="1" dirty="0">
                <a:solidFill>
                  <a:schemeClr val="bg1"/>
                </a:solidFill>
              </a:rPr>
              <a:t> and </a:t>
            </a:r>
            <a:r>
              <a:rPr lang="pt-PT" sz="3200" b="1" dirty="0" err="1">
                <a:solidFill>
                  <a:schemeClr val="bg1"/>
                </a:solidFill>
              </a:rPr>
              <a:t>agility</a:t>
            </a:r>
            <a:r>
              <a:rPr lang="pt-PT" sz="3200" dirty="0">
                <a:solidFill>
                  <a:schemeClr val="bg1"/>
                </a:solidFill>
              </a:rPr>
              <a:t> in a </a:t>
            </a:r>
            <a:r>
              <a:rPr lang="pt-PT" sz="3200" dirty="0" err="1">
                <a:solidFill>
                  <a:schemeClr val="bg1"/>
                </a:solidFill>
              </a:rPr>
              <a:t>growing</a:t>
            </a:r>
            <a:r>
              <a:rPr lang="pt-PT" sz="3200" dirty="0">
                <a:solidFill>
                  <a:schemeClr val="bg1"/>
                </a:solidFill>
              </a:rPr>
              <a:t> and </a:t>
            </a:r>
            <a:r>
              <a:rPr lang="pt-PT" sz="3200" dirty="0" err="1">
                <a:solidFill>
                  <a:schemeClr val="bg1"/>
                </a:solidFill>
              </a:rPr>
              <a:t>increasingly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complex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environment</a:t>
            </a:r>
            <a:r>
              <a:rPr lang="pt-PT" sz="32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62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-3028" y="7034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4" y="703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UEMS Office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344" y="2013625"/>
            <a:ext cx="7144121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8" descr="A group of people with names&#10;&#10;AI-generated content may be incorrect.">
            <a:extLst>
              <a:ext uri="{FF2B5EF4-FFF2-40B4-BE49-F238E27FC236}">
                <a16:creationId xmlns:a16="http://schemas.microsoft.com/office/drawing/2014/main" id="{7E5CA8BC-F9E7-521C-E59E-D554ADF45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84" y="951010"/>
            <a:ext cx="7602831" cy="57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6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8B355D8C-51F9-5144-9D36-9FE386D70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307" r="52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BC9244-7491-C049-BD06-C3E7793F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FFFFFF"/>
                </a:solidFill>
              </a:rPr>
              <a:t>Secretary General Report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D87834-5A5D-4847-9796-C69E621D0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18571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2307" r="5248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ea typeface="Calibri Light" panose="020F0302020204030204" pitchFamily="34" charset="0"/>
              </a:rPr>
              <a:t>EACCME – </a:t>
            </a:r>
            <a:r>
              <a:rPr lang="pt-PT" sz="4000" dirty="0" err="1">
                <a:solidFill>
                  <a:schemeClr val="bg1"/>
                </a:solidFill>
              </a:rPr>
              <a:t>Strategic</a:t>
            </a:r>
            <a:r>
              <a:rPr lang="pt-PT" sz="4000" dirty="0">
                <a:solidFill>
                  <a:schemeClr val="bg1"/>
                </a:solidFill>
              </a:rPr>
              <a:t> </a:t>
            </a:r>
            <a:r>
              <a:rPr lang="pt-PT" sz="4000" dirty="0" err="1">
                <a:solidFill>
                  <a:schemeClr val="bg1"/>
                </a:solidFill>
              </a:rPr>
              <a:t>Developments</a:t>
            </a:r>
            <a:r>
              <a:rPr lang="pt-PT" sz="4000" dirty="0">
                <a:solidFill>
                  <a:schemeClr val="bg1"/>
                </a:solidFill>
              </a:rPr>
              <a:t> and </a:t>
            </a:r>
            <a:r>
              <a:rPr lang="pt-PT" sz="4000" dirty="0" err="1">
                <a:solidFill>
                  <a:schemeClr val="bg1"/>
                </a:solidFill>
              </a:rPr>
              <a:t>Agreements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057" y="1690688"/>
            <a:ext cx="10876148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New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agreement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signed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with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UEMO,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allowing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accreditation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of CME/CPD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events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in General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Practice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/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Family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Medicine.</a:t>
            </a: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endParaRPr lang="pt-PT" sz="26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Extension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of EACCME scope to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include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Dentistry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endParaRPr lang="pt-PT" sz="26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Strengthened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cooperation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with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European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Society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of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Cardiology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, SEAFORMEC,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PhMA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and ACCME (USA).</a:t>
            </a: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endParaRPr lang="pt-PT" sz="26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Ongoing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dialogue to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expand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cooperation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with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other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healthcare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professions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to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foster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2600" dirty="0" err="1">
                <a:solidFill>
                  <a:schemeClr val="bg1"/>
                </a:solidFill>
                <a:latin typeface="Helvetica" pitchFamily="2" charset="0"/>
              </a:rPr>
              <a:t>interprofessional</a:t>
            </a:r>
            <a:r>
              <a:rPr lang="pt-PT" sz="2600" dirty="0">
                <a:solidFill>
                  <a:schemeClr val="bg1"/>
                </a:solidFill>
                <a:latin typeface="Helvetica" pitchFamily="2" charset="0"/>
              </a:rPr>
              <a:t> CME/CPD.</a:t>
            </a:r>
          </a:p>
          <a:p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altLang="en-US" sz="28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9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0159C48F-F16A-684C-90D5-3E638F35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09B55-474F-6E45-B0F4-093F5254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EACCME – 2024 Data &amp; </a:t>
            </a:r>
            <a:r>
              <a:rPr lang="pt-PT" dirty="0" err="1">
                <a:solidFill>
                  <a:schemeClr val="bg1"/>
                </a:solidFill>
              </a:rPr>
              <a:t>Trends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91B0B7-99D8-EE45-9BEA-58AD9883BAEB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lnSpc>
                <a:spcPct val="90000"/>
              </a:lnSpc>
              <a:buBlip>
                <a:blip r:embed="rId4"/>
              </a:buBlip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📈 General </a:t>
            </a:r>
            <a:r>
              <a:rPr lang="pt-PT" sz="2800" b="1" dirty="0" err="1">
                <a:solidFill>
                  <a:schemeClr val="bg1"/>
                </a:solidFill>
              </a:rPr>
              <a:t>Growth</a:t>
            </a:r>
            <a:endParaRPr lang="pt-PT" sz="2800" b="1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2,735 </a:t>
            </a:r>
            <a:r>
              <a:rPr lang="pt-PT" sz="2800" b="1" dirty="0" err="1">
                <a:solidFill>
                  <a:schemeClr val="bg1"/>
                </a:solidFill>
              </a:rPr>
              <a:t>applications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processed</a:t>
            </a:r>
            <a:r>
              <a:rPr lang="pt-PT" sz="2800" dirty="0">
                <a:solidFill>
                  <a:schemeClr val="bg1"/>
                </a:solidFill>
              </a:rPr>
              <a:t> in 2024 (</a:t>
            </a:r>
            <a:r>
              <a:rPr lang="pt-PT" sz="2800" b="1" dirty="0">
                <a:solidFill>
                  <a:schemeClr val="bg1"/>
                </a:solidFill>
              </a:rPr>
              <a:t>+10.6% </a:t>
            </a:r>
            <a:r>
              <a:rPr lang="pt-PT" sz="2800" b="1" dirty="0" err="1">
                <a:solidFill>
                  <a:schemeClr val="bg1"/>
                </a:solidFill>
              </a:rPr>
              <a:t>vs</a:t>
            </a:r>
            <a:r>
              <a:rPr lang="pt-PT" sz="2800" b="1" dirty="0">
                <a:solidFill>
                  <a:schemeClr val="bg1"/>
                </a:solidFill>
              </a:rPr>
              <a:t> 2023</a:t>
            </a:r>
            <a:r>
              <a:rPr lang="pt-PT" sz="2800" dirty="0">
                <a:solidFill>
                  <a:schemeClr val="bg1"/>
                </a:solidFill>
              </a:rPr>
              <a:t>).</a:t>
            </a:r>
          </a:p>
          <a:p>
            <a:pPr lvl="1"/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Reflects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consolidation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b="1" dirty="0">
                <a:solidFill>
                  <a:schemeClr val="bg1"/>
                </a:solidFill>
              </a:rPr>
              <a:t>EACCME 3.0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increasing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institutional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pt-PT" sz="2800" dirty="0" err="1">
                <a:solidFill>
                  <a:schemeClr val="bg1"/>
                </a:solidFill>
              </a:rPr>
              <a:t>maturity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dirty="0" err="1">
                <a:solidFill>
                  <a:schemeClr val="bg1"/>
                </a:solidFill>
              </a:rPr>
              <a:t>providers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9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5A81C-1B03-1988-DC42-B401CF8F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E7D75DE-76D8-D075-A4F1-081DDA966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931983-4336-4C1F-0510-88C3B842D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EB4C5DCA-1D6F-E719-4D3D-EDA651941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E4C07C-700B-C590-274D-316D24A4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EACCME – 2024 Data &amp; </a:t>
            </a:r>
            <a:r>
              <a:rPr lang="pt-PT" dirty="0" err="1">
                <a:solidFill>
                  <a:schemeClr val="bg1"/>
                </a:solidFill>
              </a:rPr>
              <a:t>Trends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C59006-36D8-1C63-D98C-BD73B9653EA5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🧑‍🏫 Live </a:t>
            </a:r>
            <a:r>
              <a:rPr lang="pt-PT" sz="2800" b="1" dirty="0" err="1">
                <a:solidFill>
                  <a:schemeClr val="bg1"/>
                </a:solidFill>
              </a:rPr>
              <a:t>Educational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Events</a:t>
            </a:r>
            <a:r>
              <a:rPr lang="pt-PT" sz="2800" b="1" dirty="0">
                <a:solidFill>
                  <a:schemeClr val="bg1"/>
                </a:solidFill>
              </a:rPr>
              <a:t> (LEE)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2,244 </a:t>
            </a:r>
            <a:r>
              <a:rPr lang="pt-PT" sz="2800" b="1" dirty="0" err="1">
                <a:solidFill>
                  <a:schemeClr val="bg1"/>
                </a:solidFill>
              </a:rPr>
              <a:t>applications</a:t>
            </a:r>
            <a:r>
              <a:rPr lang="pt-PT" sz="2800" dirty="0">
                <a:solidFill>
                  <a:schemeClr val="bg1"/>
                </a:solidFill>
              </a:rPr>
              <a:t> in 2024 (</a:t>
            </a:r>
            <a:r>
              <a:rPr lang="pt-PT" sz="2800" dirty="0" err="1">
                <a:solidFill>
                  <a:schemeClr val="bg1"/>
                </a:solidFill>
              </a:rPr>
              <a:t>vs</a:t>
            </a:r>
            <a:r>
              <a:rPr lang="pt-PT" sz="2800" dirty="0">
                <a:solidFill>
                  <a:schemeClr val="bg1"/>
                </a:solidFill>
              </a:rPr>
              <a:t> 2,080 in 2023) — </a:t>
            </a:r>
            <a:r>
              <a:rPr lang="pt-PT" sz="2800" b="1" dirty="0">
                <a:solidFill>
                  <a:schemeClr val="bg1"/>
                </a:solidFill>
              </a:rPr>
              <a:t>2nd </a:t>
            </a:r>
            <a:r>
              <a:rPr lang="pt-PT" sz="2800" b="1" dirty="0" err="1">
                <a:solidFill>
                  <a:schemeClr val="bg1"/>
                </a:solidFill>
              </a:rPr>
              <a:t>highest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annual</a:t>
            </a:r>
            <a:r>
              <a:rPr lang="pt-PT" sz="2800" b="1" dirty="0">
                <a:solidFill>
                  <a:schemeClr val="bg1"/>
                </a:solidFill>
              </a:rPr>
              <a:t> total </a:t>
            </a:r>
            <a:r>
              <a:rPr lang="pt-PT" sz="2800" b="1" dirty="0" err="1">
                <a:solidFill>
                  <a:schemeClr val="bg1"/>
                </a:solidFill>
              </a:rPr>
              <a:t>ever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Monthly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peaks</a:t>
            </a:r>
            <a:r>
              <a:rPr lang="pt-PT" sz="2800" dirty="0">
                <a:solidFill>
                  <a:schemeClr val="bg1"/>
                </a:solidFill>
              </a:rPr>
              <a:t>: </a:t>
            </a:r>
            <a:r>
              <a:rPr lang="pt-PT" sz="2800" b="1" dirty="0" err="1">
                <a:solidFill>
                  <a:schemeClr val="bg1"/>
                </a:solidFill>
              </a:rPr>
              <a:t>July</a:t>
            </a:r>
            <a:r>
              <a:rPr lang="pt-PT" sz="2800" b="1" dirty="0">
                <a:solidFill>
                  <a:schemeClr val="bg1"/>
                </a:solidFill>
              </a:rPr>
              <a:t> (301)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December</a:t>
            </a:r>
            <a:r>
              <a:rPr lang="pt-PT" sz="2800" dirty="0">
                <a:solidFill>
                  <a:schemeClr val="bg1"/>
                </a:solidFill>
              </a:rPr>
              <a:t> (203), </a:t>
            </a:r>
            <a:r>
              <a:rPr lang="pt-PT" sz="2800" dirty="0" err="1">
                <a:solidFill>
                  <a:schemeClr val="bg1"/>
                </a:solidFill>
              </a:rPr>
              <a:t>March</a:t>
            </a:r>
            <a:r>
              <a:rPr lang="pt-PT" sz="2800" dirty="0">
                <a:solidFill>
                  <a:schemeClr val="bg1"/>
                </a:solidFill>
              </a:rPr>
              <a:t> (214), </a:t>
            </a:r>
            <a:r>
              <a:rPr lang="pt-PT" sz="2800" dirty="0" err="1">
                <a:solidFill>
                  <a:schemeClr val="bg1"/>
                </a:solidFill>
              </a:rPr>
              <a:t>April</a:t>
            </a:r>
            <a:r>
              <a:rPr lang="pt-PT" sz="2800" dirty="0">
                <a:solidFill>
                  <a:schemeClr val="bg1"/>
                </a:solidFill>
              </a:rPr>
              <a:t> (177).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Confirms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enduring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importance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b="1" dirty="0" err="1">
                <a:solidFill>
                  <a:schemeClr val="bg1"/>
                </a:solidFill>
              </a:rPr>
              <a:t>in-person</a:t>
            </a:r>
            <a:r>
              <a:rPr lang="pt-PT" sz="2800" b="1" dirty="0">
                <a:solidFill>
                  <a:schemeClr val="bg1"/>
                </a:solidFill>
              </a:rPr>
              <a:t> and </a:t>
            </a:r>
            <a:r>
              <a:rPr lang="pt-PT" sz="2800" b="1" dirty="0" err="1">
                <a:solidFill>
                  <a:schemeClr val="bg1"/>
                </a:solidFill>
              </a:rPr>
              <a:t>hybrid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learning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formats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📊 10-Year </a:t>
            </a:r>
            <a:r>
              <a:rPr lang="pt-PT" sz="2800" b="1" dirty="0" err="1">
                <a:solidFill>
                  <a:schemeClr val="bg1"/>
                </a:solidFill>
              </a:rPr>
              <a:t>Growth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Trend</a:t>
            </a:r>
            <a:endParaRPr lang="pt-PT" sz="2800" b="1" dirty="0">
              <a:solidFill>
                <a:schemeClr val="bg1"/>
              </a:solidFill>
            </a:endParaRP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Nearly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>
                <a:solidFill>
                  <a:schemeClr val="bg1"/>
                </a:solidFill>
              </a:rPr>
              <a:t>+50% </a:t>
            </a:r>
            <a:r>
              <a:rPr lang="pt-PT" sz="2800" b="1" dirty="0" err="1">
                <a:solidFill>
                  <a:schemeClr val="bg1"/>
                </a:solidFill>
              </a:rPr>
              <a:t>increase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since</a:t>
            </a:r>
            <a:r>
              <a:rPr lang="pt-PT" sz="2800" dirty="0">
                <a:solidFill>
                  <a:schemeClr val="bg1"/>
                </a:solidFill>
              </a:rPr>
              <a:t> 2010 (</a:t>
            </a:r>
            <a:r>
              <a:rPr lang="pt-PT" sz="2800" dirty="0" err="1">
                <a:solidFill>
                  <a:schemeClr val="bg1"/>
                </a:solidFill>
              </a:rPr>
              <a:t>from</a:t>
            </a:r>
            <a:r>
              <a:rPr lang="pt-PT" sz="2800" dirty="0">
                <a:solidFill>
                  <a:schemeClr val="bg1"/>
                </a:solidFill>
              </a:rPr>
              <a:t> 1,524 to 2,244).</a:t>
            </a: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13D22-73B1-5057-ED36-BA6E05A9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8C5242-230F-78D7-6F25-DDE98B302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AD3FD9-4BF2-3C28-0BF6-AC6DC8C0B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931CD628-DEE5-55CA-13AD-71D253E98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84D7DA-DC92-824E-4011-825BF423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EACCME – 2024 Data &amp; </a:t>
            </a:r>
            <a:r>
              <a:rPr lang="pt-PT" dirty="0" err="1">
                <a:solidFill>
                  <a:schemeClr val="bg1"/>
                </a:solidFill>
              </a:rPr>
              <a:t>Trends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5A946A-D948-7169-3BE5-5977F105581A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pt-PT" sz="2800" dirty="0">
                <a:solidFill>
                  <a:schemeClr val="bg1"/>
                </a:solidFill>
              </a:rPr>
              <a:t>DIGITAL &amp; BLENDED LEARNING FORMATS</a:t>
            </a: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💻 e-Learning Modules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240 </a:t>
            </a:r>
            <a:r>
              <a:rPr lang="pt-PT" sz="2800" b="1" dirty="0" err="1">
                <a:solidFill>
                  <a:schemeClr val="bg1"/>
                </a:solidFill>
              </a:rPr>
              <a:t>accredited</a:t>
            </a:r>
            <a:r>
              <a:rPr lang="pt-PT" sz="2800" dirty="0">
                <a:solidFill>
                  <a:schemeClr val="bg1"/>
                </a:solidFill>
              </a:rPr>
              <a:t> in 2024 (</a:t>
            </a:r>
            <a:r>
              <a:rPr lang="pt-PT" sz="2800" dirty="0" err="1">
                <a:solidFill>
                  <a:schemeClr val="bg1"/>
                </a:solidFill>
              </a:rPr>
              <a:t>down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from</a:t>
            </a:r>
            <a:r>
              <a:rPr lang="pt-PT" sz="2800" dirty="0">
                <a:solidFill>
                  <a:schemeClr val="bg1"/>
                </a:solidFill>
              </a:rPr>
              <a:t> 293 in 2023).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Still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above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pre-pandemic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levels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Reflects</a:t>
            </a:r>
            <a:r>
              <a:rPr lang="pt-PT" sz="2800" dirty="0">
                <a:solidFill>
                  <a:schemeClr val="bg1"/>
                </a:solidFill>
              </a:rPr>
              <a:t> a </a:t>
            </a:r>
            <a:r>
              <a:rPr lang="pt-PT" sz="2800" b="1" dirty="0" err="1">
                <a:solidFill>
                  <a:schemeClr val="bg1"/>
                </a:solidFill>
              </a:rPr>
              <a:t>post-pandemic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rebalancing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impact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dirty="0" err="1">
                <a:solidFill>
                  <a:schemeClr val="bg1"/>
                </a:solidFill>
              </a:rPr>
              <a:t>stricter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pedagogical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criteria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under</a:t>
            </a:r>
            <a:r>
              <a:rPr lang="pt-PT" sz="2800" dirty="0">
                <a:solidFill>
                  <a:schemeClr val="bg1"/>
                </a:solidFill>
              </a:rPr>
              <a:t> EACCME 3.0.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📺 </a:t>
            </a:r>
            <a:r>
              <a:rPr lang="pt-PT" sz="2800" b="1" dirty="0" err="1">
                <a:solidFill>
                  <a:schemeClr val="bg1"/>
                </a:solidFill>
              </a:rPr>
              <a:t>Webinar</a:t>
            </a:r>
            <a:r>
              <a:rPr lang="pt-PT" sz="2800" b="1" dirty="0">
                <a:solidFill>
                  <a:schemeClr val="bg1"/>
                </a:solidFill>
              </a:rPr>
              <a:t> Packages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52 </a:t>
            </a:r>
            <a:r>
              <a:rPr lang="pt-PT" sz="2800" b="1" dirty="0" err="1">
                <a:solidFill>
                  <a:schemeClr val="bg1"/>
                </a:solidFill>
              </a:rPr>
              <a:t>applications</a:t>
            </a:r>
            <a:r>
              <a:rPr lang="pt-PT" sz="2800" dirty="0">
                <a:solidFill>
                  <a:schemeClr val="bg1"/>
                </a:solidFill>
              </a:rPr>
              <a:t> – </a:t>
            </a:r>
            <a:r>
              <a:rPr lang="pt-PT" sz="2800" b="1" dirty="0" err="1">
                <a:solidFill>
                  <a:schemeClr val="bg1"/>
                </a:solidFill>
              </a:rPr>
              <a:t>highest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ever</a:t>
            </a:r>
            <a:r>
              <a:rPr lang="pt-PT" sz="2800" dirty="0">
                <a:solidFill>
                  <a:schemeClr val="bg1"/>
                </a:solidFill>
              </a:rPr>
              <a:t> (</a:t>
            </a:r>
            <a:r>
              <a:rPr lang="pt-PT" sz="2800" dirty="0" err="1">
                <a:solidFill>
                  <a:schemeClr val="bg1"/>
                </a:solidFill>
              </a:rPr>
              <a:t>vs</a:t>
            </a:r>
            <a:r>
              <a:rPr lang="pt-PT" sz="2800" dirty="0">
                <a:solidFill>
                  <a:schemeClr val="bg1"/>
                </a:solidFill>
              </a:rPr>
              <a:t> 35 in 2023, 24 in 2022).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Growing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interest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b="1" dirty="0" err="1">
                <a:solidFill>
                  <a:schemeClr val="bg1"/>
                </a:solidFill>
              </a:rPr>
              <a:t>structured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thematic</a:t>
            </a:r>
            <a:r>
              <a:rPr lang="pt-PT" sz="2800" b="1" dirty="0">
                <a:solidFill>
                  <a:schemeClr val="bg1"/>
                </a:solidFill>
              </a:rPr>
              <a:t> series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4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533CA-8857-E8A8-3499-FD0DD7D61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EB8C00-FDC2-54D0-8707-9E49D770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C4FF55-A3E7-F7FC-AB17-0B72004D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7EA91911-237E-42C6-7029-4FF0293BB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FB8C35-5BED-3649-3E77-5D8EC8BD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EACCME – 2024 Data &amp; </a:t>
            </a:r>
            <a:r>
              <a:rPr lang="pt-PT" dirty="0" err="1">
                <a:solidFill>
                  <a:schemeClr val="bg1"/>
                </a:solidFill>
              </a:rPr>
              <a:t>Trends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123CEDC-7641-01DB-4199-FB5D055D5779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pt-PT" sz="2800" dirty="0">
                <a:solidFill>
                  <a:schemeClr val="bg1"/>
                </a:solidFill>
              </a:rPr>
              <a:t>DIGITAL &amp; BLENDED LEARNING FORMATS</a:t>
            </a: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💻 📘 </a:t>
            </a:r>
            <a:r>
              <a:rPr lang="pt-PT" sz="2800" b="1" dirty="0" err="1">
                <a:solidFill>
                  <a:schemeClr val="bg1"/>
                </a:solidFill>
              </a:rPr>
              <a:t>Scientific</a:t>
            </a:r>
            <a:r>
              <a:rPr lang="pt-PT" sz="2800" b="1" dirty="0">
                <a:solidFill>
                  <a:schemeClr val="bg1"/>
                </a:solidFill>
              </a:rPr>
              <a:t>/</a:t>
            </a:r>
            <a:r>
              <a:rPr lang="pt-PT" sz="2800" b="1" dirty="0" err="1">
                <a:solidFill>
                  <a:schemeClr val="bg1"/>
                </a:solidFill>
              </a:rPr>
              <a:t>Educational</a:t>
            </a:r>
            <a:r>
              <a:rPr lang="pt-PT" sz="2800" b="1" dirty="0">
                <a:solidFill>
                  <a:schemeClr val="bg1"/>
                </a:solidFill>
              </a:rPr>
              <a:t> Material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9 </a:t>
            </a:r>
            <a:r>
              <a:rPr lang="pt-PT" sz="2800" b="1" dirty="0" err="1">
                <a:solidFill>
                  <a:schemeClr val="bg1"/>
                </a:solidFill>
              </a:rPr>
              <a:t>applications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stable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compared</a:t>
            </a:r>
            <a:r>
              <a:rPr lang="pt-PT" sz="2800" dirty="0">
                <a:solidFill>
                  <a:schemeClr val="bg1"/>
                </a:solidFill>
              </a:rPr>
              <a:t> to 2023.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Supports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critical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appraisal</a:t>
            </a:r>
            <a:r>
              <a:rPr lang="pt-PT" sz="2800" b="1" dirty="0">
                <a:solidFill>
                  <a:schemeClr val="bg1"/>
                </a:solidFill>
              </a:rPr>
              <a:t> and </a:t>
            </a:r>
            <a:r>
              <a:rPr lang="pt-PT" sz="2800" b="1" dirty="0" err="1">
                <a:solidFill>
                  <a:schemeClr val="bg1"/>
                </a:solidFill>
              </a:rPr>
              <a:t>content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validation</a:t>
            </a:r>
            <a:r>
              <a:rPr lang="pt-PT" sz="2800" dirty="0">
                <a:solidFill>
                  <a:schemeClr val="bg1"/>
                </a:solidFill>
              </a:rPr>
              <a:t> processes.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🔀 </a:t>
            </a:r>
            <a:r>
              <a:rPr lang="pt-PT" sz="2800" b="1" dirty="0" err="1">
                <a:solidFill>
                  <a:schemeClr val="bg1"/>
                </a:solidFill>
              </a:rPr>
              <a:t>Blended</a:t>
            </a:r>
            <a:r>
              <a:rPr lang="pt-PT" sz="2800" b="1" dirty="0">
                <a:solidFill>
                  <a:schemeClr val="bg1"/>
                </a:solidFill>
              </a:rPr>
              <a:t> Learning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21 </a:t>
            </a:r>
            <a:r>
              <a:rPr lang="pt-PT" sz="2800" b="1" dirty="0" err="1">
                <a:solidFill>
                  <a:schemeClr val="bg1"/>
                </a:solidFill>
              </a:rPr>
              <a:t>applications</a:t>
            </a:r>
            <a:r>
              <a:rPr lang="pt-PT" sz="2800" dirty="0">
                <a:solidFill>
                  <a:schemeClr val="bg1"/>
                </a:solidFill>
              </a:rPr>
              <a:t> in 2024 (</a:t>
            </a:r>
            <a:r>
              <a:rPr lang="pt-PT" sz="2800" dirty="0" err="1">
                <a:solidFill>
                  <a:schemeClr val="bg1"/>
                </a:solidFill>
              </a:rPr>
              <a:t>vs</a:t>
            </a:r>
            <a:r>
              <a:rPr lang="pt-PT" sz="2800" dirty="0">
                <a:solidFill>
                  <a:schemeClr val="bg1"/>
                </a:solidFill>
              </a:rPr>
              <a:t> 14 in 2023).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Increasingly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valued</a:t>
            </a:r>
            <a:r>
              <a:rPr lang="pt-PT" sz="2800" dirty="0">
                <a:solidFill>
                  <a:schemeClr val="bg1"/>
                </a:solidFill>
              </a:rPr>
              <a:t> for </a:t>
            </a:r>
            <a:r>
              <a:rPr lang="pt-PT" sz="2800" b="1" dirty="0" err="1">
                <a:solidFill>
                  <a:schemeClr val="bg1"/>
                </a:solidFill>
              </a:rPr>
              <a:t>pedagogical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flexibility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especially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b="1" dirty="0" err="1">
                <a:solidFill>
                  <a:schemeClr val="bg1"/>
                </a:solidFill>
              </a:rPr>
              <a:t>procedural</a:t>
            </a:r>
            <a:r>
              <a:rPr lang="pt-PT" sz="2800" b="1" dirty="0">
                <a:solidFill>
                  <a:schemeClr val="bg1"/>
                </a:solidFill>
              </a:rPr>
              <a:t> and </a:t>
            </a:r>
            <a:r>
              <a:rPr lang="pt-PT" sz="2800" b="1" dirty="0" err="1">
                <a:solidFill>
                  <a:schemeClr val="bg1"/>
                </a:solidFill>
              </a:rPr>
              <a:t>interdisciplinary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fields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4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1C35D-8356-3925-BADC-A7C8B5201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28BADA-4861-106B-3C43-41803A932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51BC2B-A453-2F60-E143-331013EA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mesa, interior, prato, azul&#10;&#10;Descrição gerada automaticamente">
            <a:extLst>
              <a:ext uri="{FF2B5EF4-FFF2-40B4-BE49-F238E27FC236}">
                <a16:creationId xmlns:a16="http://schemas.microsoft.com/office/drawing/2014/main" id="{4C1D96E9-CBB5-B5F2-A5D9-8942B461A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l="2307" r="5248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AF4E23-1D81-31A6-1363-29154B42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International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Cooperation</a:t>
            </a:r>
            <a:r>
              <a:rPr lang="pt-PT" dirty="0">
                <a:solidFill>
                  <a:schemeClr val="bg1"/>
                </a:solidFill>
              </a:rPr>
              <a:t> – SEAFORMEC &amp; </a:t>
            </a:r>
            <a:r>
              <a:rPr lang="pt-PT" dirty="0" err="1">
                <a:solidFill>
                  <a:schemeClr val="bg1"/>
                </a:solidFill>
              </a:rPr>
              <a:t>PhMA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Agreements</a:t>
            </a:r>
            <a:r>
              <a:rPr lang="pt-PT" dirty="0">
                <a:solidFill>
                  <a:schemeClr val="bg1"/>
                </a:solidFill>
              </a:rPr>
              <a:t> (2024)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C81B9C2-2207-E004-FD12-329DF208BA03}"/>
              </a:ext>
            </a:extLst>
          </p:cNvPr>
          <p:cNvSpPr/>
          <p:nvPr/>
        </p:nvSpPr>
        <p:spPr>
          <a:xfrm>
            <a:off x="838057" y="1690688"/>
            <a:ext cx="10975002" cy="473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🇪🇸 SEAFORMEC </a:t>
            </a:r>
            <a:r>
              <a:rPr lang="pt-PT" sz="2800" b="1" dirty="0" err="1">
                <a:solidFill>
                  <a:schemeClr val="bg1"/>
                </a:solidFill>
              </a:rPr>
              <a:t>Agreement</a:t>
            </a:r>
            <a:r>
              <a:rPr lang="pt-PT" sz="2800" b="1" dirty="0">
                <a:solidFill>
                  <a:schemeClr val="bg1"/>
                </a:solidFill>
              </a:rPr>
              <a:t> (</a:t>
            </a:r>
            <a:r>
              <a:rPr lang="pt-PT" sz="2800" b="1" dirty="0" err="1">
                <a:solidFill>
                  <a:schemeClr val="bg1"/>
                </a:solidFill>
              </a:rPr>
              <a:t>Spain</a:t>
            </a:r>
            <a:r>
              <a:rPr lang="pt-PT" sz="2800" b="1" dirty="0">
                <a:solidFill>
                  <a:schemeClr val="bg1"/>
                </a:solidFill>
              </a:rPr>
              <a:t>)</a:t>
            </a:r>
            <a:endParaRPr lang="pt-PT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464 </a:t>
            </a:r>
            <a:r>
              <a:rPr lang="pt-PT" sz="2800" b="1" dirty="0" err="1">
                <a:solidFill>
                  <a:schemeClr val="bg1"/>
                </a:solidFill>
              </a:rPr>
              <a:t>events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accredited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over</a:t>
            </a:r>
            <a:r>
              <a:rPr lang="pt-PT" sz="2800" dirty="0">
                <a:solidFill>
                  <a:schemeClr val="bg1"/>
                </a:solidFill>
              </a:rPr>
              <a:t> 4×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volume in 2019.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273 LEE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confirming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sustained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post-pandemic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growth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173 e-Learning Modules</a:t>
            </a:r>
            <a:r>
              <a:rPr lang="pt-PT" sz="2800" dirty="0">
                <a:solidFill>
                  <a:schemeClr val="bg1"/>
                </a:solidFill>
              </a:rPr>
              <a:t>, </a:t>
            </a:r>
            <a:r>
              <a:rPr lang="pt-PT" sz="2800" dirty="0" err="1">
                <a:solidFill>
                  <a:schemeClr val="bg1"/>
                </a:solidFill>
              </a:rPr>
              <a:t>slightly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below</a:t>
            </a:r>
            <a:r>
              <a:rPr lang="pt-PT" sz="2800" dirty="0">
                <a:solidFill>
                  <a:schemeClr val="bg1"/>
                </a:solidFill>
              </a:rPr>
              <a:t> 2023 </a:t>
            </a:r>
            <a:r>
              <a:rPr lang="pt-PT" sz="2800" dirty="0" err="1">
                <a:solidFill>
                  <a:schemeClr val="bg1"/>
                </a:solidFill>
              </a:rPr>
              <a:t>but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still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high</a:t>
            </a:r>
            <a:r>
              <a:rPr lang="pt-PT" sz="28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18 </a:t>
            </a:r>
            <a:r>
              <a:rPr lang="pt-PT" sz="2800" b="1" dirty="0" err="1">
                <a:solidFill>
                  <a:schemeClr val="bg1"/>
                </a:solidFill>
              </a:rPr>
              <a:t>Blended</a:t>
            </a:r>
            <a:r>
              <a:rPr lang="pt-PT" sz="2800" b="1" dirty="0">
                <a:solidFill>
                  <a:schemeClr val="bg1"/>
                </a:solidFill>
              </a:rPr>
              <a:t> Learning </a:t>
            </a:r>
            <a:r>
              <a:rPr lang="pt-PT" sz="2800" b="1" dirty="0" err="1">
                <a:solidFill>
                  <a:schemeClr val="bg1"/>
                </a:solidFill>
              </a:rPr>
              <a:t>applications</a:t>
            </a:r>
            <a:r>
              <a:rPr lang="pt-PT" sz="2800" dirty="0">
                <a:solidFill>
                  <a:schemeClr val="bg1"/>
                </a:solidFill>
              </a:rPr>
              <a:t> (+50% </a:t>
            </a:r>
            <a:r>
              <a:rPr lang="pt-PT" sz="2800" dirty="0" err="1">
                <a:solidFill>
                  <a:schemeClr val="bg1"/>
                </a:solidFill>
              </a:rPr>
              <a:t>vs</a:t>
            </a:r>
            <a:r>
              <a:rPr lang="pt-PT" sz="2800" dirty="0">
                <a:solidFill>
                  <a:schemeClr val="bg1"/>
                </a:solidFill>
              </a:rPr>
              <a:t> 2022).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➡ </a:t>
            </a:r>
            <a:r>
              <a:rPr lang="pt-PT" sz="2800" dirty="0" err="1">
                <a:solidFill>
                  <a:schemeClr val="bg1"/>
                </a:solidFill>
              </a:rPr>
              <a:t>Reflects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strong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engagement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by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Spanish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providers</a:t>
            </a:r>
            <a:r>
              <a:rPr lang="pt-PT" sz="2800" dirty="0">
                <a:solidFill>
                  <a:schemeClr val="bg1"/>
                </a:solidFill>
              </a:rPr>
              <a:t> and </a:t>
            </a:r>
            <a:r>
              <a:rPr lang="pt-PT" sz="2800" dirty="0" err="1">
                <a:solidFill>
                  <a:schemeClr val="bg1"/>
                </a:solidFill>
              </a:rPr>
              <a:t>deeper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integration</a:t>
            </a:r>
            <a:r>
              <a:rPr lang="pt-PT" sz="2800" dirty="0">
                <a:solidFill>
                  <a:schemeClr val="bg1"/>
                </a:solidFill>
              </a:rPr>
              <a:t> of </a:t>
            </a:r>
            <a:r>
              <a:rPr lang="pt-PT" sz="2800" dirty="0" err="1">
                <a:solidFill>
                  <a:schemeClr val="bg1"/>
                </a:solidFill>
              </a:rPr>
              <a:t>international</a:t>
            </a:r>
            <a:r>
              <a:rPr lang="pt-PT" sz="2800" dirty="0">
                <a:solidFill>
                  <a:schemeClr val="bg1"/>
                </a:solidFill>
              </a:rPr>
              <a:t> CME standards.</a:t>
            </a: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endParaRPr lang="pt-PT" sz="2800" dirty="0">
              <a:solidFill>
                <a:schemeClr val="bg1"/>
              </a:solidFill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7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5797FE08-11FB-4816-A69B-773908960E8F}"/>
</file>

<file path=customXml/itemProps2.xml><?xml version="1.0" encoding="utf-8"?>
<ds:datastoreItem xmlns:ds="http://schemas.openxmlformats.org/officeDocument/2006/customXml" ds:itemID="{F52DA525-C696-4346-BC6F-57C5B2892D74}"/>
</file>

<file path=customXml/itemProps3.xml><?xml version="1.0" encoding="utf-8"?>
<ds:datastoreItem xmlns:ds="http://schemas.openxmlformats.org/officeDocument/2006/customXml" ds:itemID="{76716365-4972-44A6-8DB3-0482FE044D1C}"/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1526</Words>
  <Application>Microsoft Macintosh PowerPoint</Application>
  <PresentationFormat>Ecrã Panorâmico</PresentationFormat>
  <Paragraphs>326</Paragraphs>
  <Slides>34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Tema do Office</vt:lpstr>
      <vt:lpstr>Secretary General Report</vt:lpstr>
      <vt:lpstr>Summary</vt:lpstr>
      <vt:lpstr>EACCME</vt:lpstr>
      <vt:lpstr>EACCME – Strategic Developments and Agreements </vt:lpstr>
      <vt:lpstr>EACCME – 2024 Data &amp; Trends</vt:lpstr>
      <vt:lpstr>EACCME – 2024 Data &amp; Trends</vt:lpstr>
      <vt:lpstr>EACCME – 2024 Data &amp; Trends</vt:lpstr>
      <vt:lpstr>EACCME – 2024 Data &amp; Trends</vt:lpstr>
      <vt:lpstr>International Cooperation – SEAFORMEC &amp; PhMA Agreements (2024)</vt:lpstr>
      <vt:lpstr>International Cooperation – SEAFORMEC &amp; PhMA Agreements (2024)</vt:lpstr>
      <vt:lpstr>EACCME 3.0 – Operational Consolidation in 2024</vt:lpstr>
      <vt:lpstr>EACCME 3.0 – Operational Consolidation in 2024</vt:lpstr>
      <vt:lpstr>EACCME 3.0 – Operational Consolidation in 2024</vt:lpstr>
      <vt:lpstr>European Training Requirements</vt:lpstr>
      <vt:lpstr>European Training Requirements (ETRs)</vt:lpstr>
      <vt:lpstr>European Training Requirements (ETRs)</vt:lpstr>
      <vt:lpstr>1st UEMS Congress</vt:lpstr>
      <vt:lpstr>1st UEMS Congress – Leuven, 2026</vt:lpstr>
      <vt:lpstr>Finances</vt:lpstr>
      <vt:lpstr>Financial Overview – 2024</vt:lpstr>
      <vt:lpstr>Internal Audit &amp; Recommendations</vt:lpstr>
      <vt:lpstr>Revenues &amp; Membership Contributions</vt:lpstr>
      <vt:lpstr>Domus Medica Europaea</vt:lpstr>
      <vt:lpstr>Domus Medica Europaea</vt:lpstr>
      <vt:lpstr>Domus Medica Europaea – 2024 Highlights</vt:lpstr>
      <vt:lpstr>Operations &amp; Strategic Value of the DME</vt:lpstr>
      <vt:lpstr>UEMS Office in Brussels</vt:lpstr>
      <vt:lpstr>UEMS Office</vt:lpstr>
      <vt:lpstr>UEMS Brussels Office – 2024 Overview</vt:lpstr>
      <vt:lpstr>UEMS Office – Changes in Staff Composition</vt:lpstr>
      <vt:lpstr>UEMS Office – Changes in Staff Composition</vt:lpstr>
      <vt:lpstr>Core Functions &amp; Strategic Role</vt:lpstr>
      <vt:lpstr>UEMS Office</vt:lpstr>
      <vt:lpstr>Secretary General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European Fellowship</dc:title>
  <dc:creator>João Miguel Grenho</dc:creator>
  <cp:lastModifiedBy>Guilherme Grenho</cp:lastModifiedBy>
  <cp:revision>56</cp:revision>
  <dcterms:created xsi:type="dcterms:W3CDTF">2019-04-12T06:44:07Z</dcterms:created>
  <dcterms:modified xsi:type="dcterms:W3CDTF">2025-04-25T15:02:50Z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