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ow-angle exterior view of a modern building facade covered with aluminium discs under a clear, blue sky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ow-angle view of a modern, curved building under a cloudy sky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-angle view of the Azadi Tower in Tehran, Iran against a clear, bright sky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s stairs and a clear, blue sky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. Norfolk &amp; Norwich University Hospital , Norwich, U. K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. Norfolk &amp; Norwich University Hospital , Norwich, U. K.</a:t>
            </a:r>
          </a:p>
        </p:txBody>
      </p:sp>
      <p:sp>
        <p:nvSpPr>
          <p:cNvPr id="161" name="Proposed marking of MCQ’s &amp; SBA’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Proposed marking of MCQ’s &amp; SBA’s</a:t>
            </a:r>
          </a:p>
        </p:txBody>
      </p:sp>
      <p:sp>
        <p:nvSpPr>
          <p:cNvPr id="162" name="Weighting of Marking…"/>
          <p:cNvSpPr txBox="1"/>
          <p:nvPr>
            <p:ph type="subTitle" sz="half" idx="1"/>
          </p:nvPr>
        </p:nvSpPr>
        <p:spPr>
          <a:xfrm>
            <a:off x="1201342" y="7223190"/>
            <a:ext cx="21971001" cy="3638982"/>
          </a:xfrm>
          <a:prstGeom prst="rect">
            <a:avLst/>
          </a:prstGeom>
        </p:spPr>
        <p:txBody>
          <a:bodyPr/>
          <a:lstStyle/>
          <a:p>
            <a:pPr/>
            <a:r>
              <a:t>Weighting of Marking</a:t>
            </a:r>
          </a:p>
          <a:p>
            <a:pPr/>
          </a:p>
          <a:p>
            <a:pPr>
              <a:defRPr sz="6200"/>
            </a:pPr>
            <a:r>
              <a:t>Dr Morné Wolmarans</a:t>
            </a:r>
          </a:p>
        </p:txBody>
      </p:sp>
      <p:pic>
        <p:nvPicPr>
          <p:cNvPr id="163" name="Screenshot 2023-12-08 at 15.15.20.png" descr="Screenshot 2023-12-08 at 15.15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0777" y="7104169"/>
            <a:ext cx="5552702" cy="532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29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30" name="How to weight an answer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How to weight an answer</a:t>
            </a:r>
          </a:p>
        </p:txBody>
      </p:sp>
      <p:pic>
        <p:nvPicPr>
          <p:cNvPr id="231" name="Screenshot 2023-12-08 at 12.22.20.png" descr="Screenshot 2023-12-08 at 12.22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51" y="3784769"/>
            <a:ext cx="24104298" cy="5456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34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35" name="Expert weighting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Expert weighting</a:t>
            </a:r>
          </a:p>
        </p:txBody>
      </p:sp>
      <p:pic>
        <p:nvPicPr>
          <p:cNvPr id="236" name="Screenshot 2023-12-08 at 11.58.32.png" descr="Screenshot 2023-12-08 at 11.58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62898" y="211919"/>
            <a:ext cx="7441946" cy="422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Screenshot 2023-12-08 at 12.05.05.png" descr="Screenshot 2023-12-08 at 12.05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2913" y="2488522"/>
            <a:ext cx="13818174" cy="11102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40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41" name="Expert weighting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Expert weighting</a:t>
            </a:r>
          </a:p>
        </p:txBody>
      </p:sp>
      <p:pic>
        <p:nvPicPr>
          <p:cNvPr id="242" name="Screenshot 2023-12-08 at 11.58.32.png" descr="Screenshot 2023-12-08 at 11.58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62898" y="211919"/>
            <a:ext cx="7441946" cy="4224564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Question 1: 60% get correct.  P 1 = 0.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Question 1: 60% get correct.  P 1 = 0.4</a:t>
            </a:r>
          </a:p>
          <a:p>
            <a:pPr marL="609600" indent="-609600">
              <a:defRPr sz="6900"/>
            </a:pPr>
            <a:r>
              <a:t>Question 2: 90% get correct.  P 2 = 0.1</a:t>
            </a:r>
          </a:p>
          <a:p>
            <a:pPr marL="609600" indent="-609600">
              <a:defRPr sz="6900"/>
            </a:pPr>
            <a:r>
              <a:t>1 is 4 X more difficult than 2. </a:t>
            </a:r>
          </a:p>
          <a:p>
            <a:pPr marL="609600" indent="-609600">
              <a:defRPr sz="6900"/>
            </a:pPr>
            <a:r>
              <a:t>Weighting that influences final result is determined by the students that took exam. Then becomes more empirical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46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47" name="Expert weighting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Expert weighting</a:t>
            </a:r>
          </a:p>
        </p:txBody>
      </p:sp>
      <p:pic>
        <p:nvPicPr>
          <p:cNvPr id="248" name="Screenshot 2023-12-08 at 11.58.32.png" descr="Screenshot 2023-12-08 at 11.58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62898" y="211919"/>
            <a:ext cx="7441946" cy="422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Screenshot 2023-12-08 at 14.01.53.png" descr="Screenshot 2023-12-08 at 14.01.5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506" y="3514344"/>
            <a:ext cx="13511448" cy="8447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53" name="Expert weighting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Expert weighting</a:t>
            </a:r>
          </a:p>
        </p:txBody>
      </p:sp>
      <p:pic>
        <p:nvPicPr>
          <p:cNvPr id="254" name="Screenshot 2023-12-08 at 11.58.32.png" descr="Screenshot 2023-12-08 at 11.58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62898" y="211919"/>
            <a:ext cx="7441946" cy="422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Screenshot 2023-12-08 at 12.20.05.png" descr="Screenshot 2023-12-08 at 12.20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4300" y="3350336"/>
            <a:ext cx="12798500" cy="9930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58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59" name="Confidence weighted MCQ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Confidence weighted MCQ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031" y="4199889"/>
            <a:ext cx="9530092" cy="6348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Example-of-a-confidence-weighted-multiple-choice-question-used-to-instruct-participants.png" descr="Example-of-a-confidence-weighted-multiple-choice-question-used-to-instruct-participant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20140" y="3640304"/>
            <a:ext cx="7881509" cy="7022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64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65" name="SBA weighting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SBA weighting</a:t>
            </a:r>
          </a:p>
        </p:txBody>
      </p:sp>
      <p:sp>
        <p:nvSpPr>
          <p:cNvPr id="266" name="Ranking answer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Ranking answers: </a:t>
            </a:r>
          </a:p>
          <a:p>
            <a:pPr marL="609600" indent="-609600">
              <a:defRPr sz="6900"/>
            </a:pPr>
            <a:r>
              <a:t>Provide explanations for ranking</a:t>
            </a:r>
          </a:p>
          <a:p>
            <a:pPr marL="609600" indent="-609600">
              <a:defRPr sz="6900"/>
            </a:pPr>
            <a:r>
              <a:t>Interaction with examiners for ranking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69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70" name="SBA weighting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SBA weighting</a:t>
            </a:r>
          </a:p>
        </p:txBody>
      </p:sp>
      <p:sp>
        <p:nvSpPr>
          <p:cNvPr id="271" name="Best answer: + 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Best answer: + 3</a:t>
            </a:r>
          </a:p>
          <a:p>
            <a:pPr marL="609600" indent="-609600">
              <a:defRPr sz="6900"/>
            </a:pPr>
            <a:r>
              <a:t>Next best answer: + 2</a:t>
            </a:r>
          </a:p>
          <a:p>
            <a:pPr marL="609600" indent="-609600">
              <a:defRPr sz="6900"/>
            </a:pPr>
            <a:r>
              <a:t>Acceptable answer: + 1</a:t>
            </a:r>
          </a:p>
          <a:p>
            <a:pPr marL="609600" indent="-609600">
              <a:defRPr sz="6900"/>
            </a:pPr>
            <a:r>
              <a:t>Unlikely answer : 0</a:t>
            </a:r>
          </a:p>
          <a:p>
            <a:pPr marL="609600" indent="-609600">
              <a:defRPr sz="6900"/>
            </a:pPr>
            <a:r>
              <a:t>Dangerous/ completely wrong: - 1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raditional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Traditional Marking Schemes</a:t>
            </a:r>
          </a:p>
        </p:txBody>
      </p:sp>
      <p:sp>
        <p:nvSpPr>
          <p:cNvPr id="27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6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8397" y="2340542"/>
            <a:ext cx="16988181" cy="9969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raditional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Traditional Marking Schemes</a:t>
            </a:r>
          </a:p>
        </p:txBody>
      </p:sp>
      <p:sp>
        <p:nvSpPr>
          <p:cNvPr id="166" name="Dichotomous model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Dichotomous models</a:t>
            </a:r>
          </a:p>
        </p:txBody>
      </p:sp>
      <p:sp>
        <p:nvSpPr>
          <p:cNvPr id="167" name="One Correct Answ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One Correct Answer</a:t>
            </a:r>
          </a:p>
          <a:p>
            <a:pPr marL="609600" indent="-609600">
              <a:defRPr sz="6900"/>
            </a:pPr>
            <a:r>
              <a:t>3-4 Incorrect Distractors</a:t>
            </a:r>
          </a:p>
          <a:p>
            <a:pPr marL="609600" indent="-609600">
              <a:defRPr sz="6900"/>
            </a:pPr>
            <a:r>
              <a:t>Each incorrect answer has same score</a:t>
            </a:r>
          </a:p>
          <a:p>
            <a:pPr marL="609600" indent="-609600">
              <a:defRPr sz="6900"/>
            </a:pPr>
            <a:r>
              <a:t>Score is correct answers minus incorrect answers</a:t>
            </a:r>
          </a:p>
          <a:p>
            <a:pPr marL="609600" indent="-609600">
              <a:defRPr sz="6900"/>
            </a:pPr>
            <a:r>
              <a:t>May encourage guessing : A,B,C,D:  25% chance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raditional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Traditional Marking Schemes</a:t>
            </a:r>
          </a:p>
        </p:txBody>
      </p:sp>
      <p:sp>
        <p:nvSpPr>
          <p:cNvPr id="170" name="Dichotomous model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Dichotomous models</a:t>
            </a:r>
          </a:p>
        </p:txBody>
      </p:sp>
      <p:sp>
        <p:nvSpPr>
          <p:cNvPr id="171" name="Students think it’s easie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Students think it’s easier.</a:t>
            </a:r>
          </a:p>
          <a:p>
            <a:pPr marL="609600" indent="-609600">
              <a:defRPr sz="6900"/>
            </a:pPr>
            <a:r>
              <a:t>Less fair because of each wrong answer is not the same difficulty.</a:t>
            </a:r>
          </a:p>
          <a:p>
            <a:pPr marL="609600" indent="-609600">
              <a:defRPr sz="6900"/>
            </a:pPr>
            <a:r>
              <a:t>? Introduce negative marking for incorrect guess</a:t>
            </a:r>
          </a:p>
          <a:p>
            <a:pPr marL="609600" indent="-609600">
              <a:defRPr sz="6900"/>
            </a:pPr>
            <a:r>
              <a:t>Neutral for “ I don’t know”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d MCQ &amp; SBA’s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Good MCQ &amp; SBA’s questions</a:t>
            </a:r>
          </a:p>
        </p:txBody>
      </p:sp>
      <p:sp>
        <p:nvSpPr>
          <p:cNvPr id="174" name="Requiremen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Requirements</a:t>
            </a:r>
          </a:p>
        </p:txBody>
      </p:sp>
      <p:sp>
        <p:nvSpPr>
          <p:cNvPr id="175" name="Dilligent constr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Dilligent construction</a:t>
            </a:r>
          </a:p>
          <a:p>
            <a:pPr marL="609600" indent="-609600">
              <a:defRPr sz="6900"/>
            </a:pPr>
            <a:r>
              <a:t>Clear / precision</a:t>
            </a:r>
          </a:p>
          <a:p>
            <a:pPr marL="609600" indent="-609600">
              <a:defRPr sz="6900"/>
            </a:pPr>
            <a:r>
              <a:t>Lingual simplicity</a:t>
            </a:r>
          </a:p>
          <a:p>
            <a:pPr marL="609600" indent="-609600">
              <a:defRPr sz="6900"/>
            </a:pPr>
            <a:r>
              <a:t>Clear pass/ fail standards</a:t>
            </a:r>
          </a:p>
        </p:txBody>
      </p:sp>
      <p:pic>
        <p:nvPicPr>
          <p:cNvPr id="176" name="Screenshot 2023-12-08 at 12.43.06.png" descr="Screenshot 2023-12-08 at 12.43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7045" y="2365814"/>
            <a:ext cx="14043260" cy="5425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efining Expertise"/>
          <p:cNvSpPr txBox="1"/>
          <p:nvPr>
            <p:ph type="title"/>
          </p:nvPr>
        </p:nvSpPr>
        <p:spPr>
          <a:xfrm>
            <a:off x="1013355" y="-329348"/>
            <a:ext cx="21031201" cy="2651127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333399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Defining Expertise</a:t>
            </a:r>
          </a:p>
        </p:txBody>
      </p:sp>
      <p:sp>
        <p:nvSpPr>
          <p:cNvPr id="179" name="Double-click to edit"/>
          <p:cNvSpPr txBox="1"/>
          <p:nvPr>
            <p:ph type="body" sz="quarter" idx="1"/>
          </p:nvPr>
        </p:nvSpPr>
        <p:spPr>
          <a:xfrm rot="10800000">
            <a:off x="24383992" y="9210905"/>
            <a:ext cx="91439" cy="4596526"/>
          </a:xfrm>
          <a:prstGeom prst="rect">
            <a:avLst/>
          </a:prstGeom>
        </p:spPr>
        <p:txBody>
          <a:bodyPr/>
          <a:lstStyle/>
          <a:p>
            <a:pPr marL="0" indent="0" defTabSz="731520">
              <a:spcBef>
                <a:spcPts val="800"/>
              </a:spcBef>
              <a:buSzTx/>
              <a:buNone/>
              <a:defRPr sz="2240"/>
            </a:pPr>
          </a:p>
        </p:txBody>
      </p:sp>
      <p:grpSp>
        <p:nvGrpSpPr>
          <p:cNvPr id="183" name="Group"/>
          <p:cNvGrpSpPr/>
          <p:nvPr/>
        </p:nvGrpSpPr>
        <p:grpSpPr>
          <a:xfrm>
            <a:off x="2697891" y="10174725"/>
            <a:ext cx="2689200" cy="2738387"/>
            <a:chOff x="0" y="0"/>
            <a:chExt cx="2689198" cy="2738386"/>
          </a:xfrm>
        </p:grpSpPr>
        <p:sp>
          <p:nvSpPr>
            <p:cNvPr id="180" name="Shape"/>
            <p:cNvSpPr/>
            <p:nvPr/>
          </p:nvSpPr>
          <p:spPr>
            <a:xfrm flipH="1" rot="10800000">
              <a:off x="0" y="0"/>
              <a:ext cx="2689199" cy="273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3" h="21600" fill="norm" stroke="1" extrusionOk="0">
                  <a:moveTo>
                    <a:pt x="5" y="6934"/>
                  </a:moveTo>
                  <a:cubicBezTo>
                    <a:pt x="5" y="10096"/>
                    <a:pt x="5875" y="12857"/>
                    <a:pt x="14276" y="13648"/>
                  </a:cubicBezTo>
                  <a:lnTo>
                    <a:pt x="14276" y="10997"/>
                  </a:lnTo>
                  <a:lnTo>
                    <a:pt x="19033" y="16519"/>
                  </a:lnTo>
                  <a:lnTo>
                    <a:pt x="14276" y="21600"/>
                  </a:lnTo>
                  <a:lnTo>
                    <a:pt x="14276" y="18949"/>
                  </a:lnTo>
                  <a:cubicBezTo>
                    <a:pt x="5875" y="18159"/>
                    <a:pt x="5" y="15397"/>
                    <a:pt x="5" y="12235"/>
                  </a:cubicBezTo>
                  <a:close/>
                  <a:moveTo>
                    <a:pt x="19033" y="5302"/>
                  </a:moveTo>
                  <a:cubicBezTo>
                    <a:pt x="11334" y="5302"/>
                    <a:pt x="4394" y="6992"/>
                    <a:pt x="1450" y="9585"/>
                  </a:cubicBezTo>
                  <a:lnTo>
                    <a:pt x="1450" y="9585"/>
                  </a:lnTo>
                  <a:cubicBezTo>
                    <a:pt x="-2567" y="6046"/>
                    <a:pt x="2048" y="1991"/>
                    <a:pt x="11759" y="527"/>
                  </a:cubicBezTo>
                  <a:cubicBezTo>
                    <a:pt x="14065" y="179"/>
                    <a:pt x="16537" y="0"/>
                    <a:pt x="19033" y="0"/>
                  </a:cubicBezTo>
                  <a:close/>
                </a:path>
              </a:pathLst>
            </a:custGeom>
            <a:solidFill>
              <a:srgbClr val="5B9BD5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1" name="Shape"/>
            <p:cNvSpPr/>
            <p:nvPr/>
          </p:nvSpPr>
          <p:spPr>
            <a:xfrm flipH="1" rot="10800000">
              <a:off x="0" y="1523265"/>
              <a:ext cx="2689199" cy="121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3" h="21600" fill="norm" stroke="1" extrusionOk="0">
                  <a:moveTo>
                    <a:pt x="19033" y="11948"/>
                  </a:moveTo>
                  <a:cubicBezTo>
                    <a:pt x="11334" y="11948"/>
                    <a:pt x="4394" y="15758"/>
                    <a:pt x="1450" y="21600"/>
                  </a:cubicBezTo>
                  <a:lnTo>
                    <a:pt x="1450" y="21600"/>
                  </a:lnTo>
                  <a:cubicBezTo>
                    <a:pt x="-2567" y="13625"/>
                    <a:pt x="2048" y="4486"/>
                    <a:pt x="11759" y="1187"/>
                  </a:cubicBezTo>
                  <a:cubicBezTo>
                    <a:pt x="14065" y="403"/>
                    <a:pt x="16537" y="0"/>
                    <a:pt x="1903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 flipH="1" rot="10800000">
              <a:off x="704" y="0"/>
              <a:ext cx="2688495" cy="273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934"/>
                  </a:moveTo>
                  <a:cubicBezTo>
                    <a:pt x="0" y="10096"/>
                    <a:pt x="6663" y="12857"/>
                    <a:pt x="16200" y="13648"/>
                  </a:cubicBezTo>
                  <a:lnTo>
                    <a:pt x="16200" y="10997"/>
                  </a:lnTo>
                  <a:lnTo>
                    <a:pt x="21600" y="16519"/>
                  </a:lnTo>
                  <a:lnTo>
                    <a:pt x="16200" y="21600"/>
                  </a:lnTo>
                  <a:lnTo>
                    <a:pt x="16200" y="18949"/>
                  </a:lnTo>
                  <a:cubicBezTo>
                    <a:pt x="6663" y="18159"/>
                    <a:pt x="0" y="15397"/>
                    <a:pt x="0" y="12235"/>
                  </a:cubicBezTo>
                  <a:lnTo>
                    <a:pt x="0" y="6934"/>
                  </a:lnTo>
                  <a:cubicBezTo>
                    <a:pt x="0" y="3104"/>
                    <a:pt x="9671" y="0"/>
                    <a:pt x="21600" y="0"/>
                  </a:cubicBezTo>
                  <a:lnTo>
                    <a:pt x="21600" y="5302"/>
                  </a:lnTo>
                  <a:cubicBezTo>
                    <a:pt x="12860" y="5302"/>
                    <a:pt x="4982" y="6992"/>
                    <a:pt x="1641" y="9585"/>
                  </a:cubicBezTo>
                </a:path>
              </a:pathLst>
            </a:custGeom>
            <a:noFill/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18462939" y="7350649"/>
            <a:ext cx="3015072" cy="2284005"/>
            <a:chOff x="0" y="0"/>
            <a:chExt cx="3015071" cy="2284004"/>
          </a:xfrm>
        </p:grpSpPr>
        <p:sp>
          <p:nvSpPr>
            <p:cNvPr id="184" name="Shape"/>
            <p:cNvSpPr/>
            <p:nvPr/>
          </p:nvSpPr>
          <p:spPr>
            <a:xfrm rot="10800000">
              <a:off x="0" y="0"/>
              <a:ext cx="3015072" cy="22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fill="norm" stroke="1" extrusionOk="0">
                  <a:moveTo>
                    <a:pt x="5" y="6789"/>
                  </a:moveTo>
                  <a:cubicBezTo>
                    <a:pt x="5" y="10040"/>
                    <a:pt x="6451" y="12834"/>
                    <a:pt x="15377" y="13453"/>
                  </a:cubicBezTo>
                  <a:lnTo>
                    <a:pt x="15377" y="10738"/>
                  </a:lnTo>
                  <a:lnTo>
                    <a:pt x="18995" y="16293"/>
                  </a:lnTo>
                  <a:lnTo>
                    <a:pt x="15377" y="21600"/>
                  </a:lnTo>
                  <a:lnTo>
                    <a:pt x="15377" y="18884"/>
                  </a:lnTo>
                  <a:lnTo>
                    <a:pt x="15377" y="18884"/>
                  </a:lnTo>
                  <a:cubicBezTo>
                    <a:pt x="6451" y="18265"/>
                    <a:pt x="5" y="15471"/>
                    <a:pt x="5" y="12220"/>
                  </a:cubicBezTo>
                  <a:close/>
                  <a:moveTo>
                    <a:pt x="18995" y="5431"/>
                  </a:moveTo>
                  <a:cubicBezTo>
                    <a:pt x="11444" y="5431"/>
                    <a:pt x="4611" y="7030"/>
                    <a:pt x="1590" y="9504"/>
                  </a:cubicBezTo>
                  <a:lnTo>
                    <a:pt x="1590" y="9504"/>
                  </a:lnTo>
                  <a:cubicBezTo>
                    <a:pt x="-2605" y="6068"/>
                    <a:pt x="1787" y="2067"/>
                    <a:pt x="11399" y="567"/>
                  </a:cubicBezTo>
                  <a:cubicBezTo>
                    <a:pt x="13795" y="193"/>
                    <a:pt x="16381" y="0"/>
                    <a:pt x="18995" y="0"/>
                  </a:cubicBezTo>
                  <a:close/>
                </a:path>
              </a:pathLst>
            </a:custGeom>
            <a:solidFill>
              <a:srgbClr val="5B9BD5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5" name="Shape"/>
            <p:cNvSpPr/>
            <p:nvPr/>
          </p:nvSpPr>
          <p:spPr>
            <a:xfrm rot="10800000">
              <a:off x="0" y="1278999"/>
              <a:ext cx="3015072" cy="100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fill="norm" stroke="1" extrusionOk="0">
                  <a:moveTo>
                    <a:pt x="18995" y="12343"/>
                  </a:moveTo>
                  <a:cubicBezTo>
                    <a:pt x="11444" y="12343"/>
                    <a:pt x="4611" y="15977"/>
                    <a:pt x="1590" y="21600"/>
                  </a:cubicBezTo>
                  <a:lnTo>
                    <a:pt x="1590" y="21600"/>
                  </a:lnTo>
                  <a:cubicBezTo>
                    <a:pt x="-2605" y="13790"/>
                    <a:pt x="1787" y="4696"/>
                    <a:pt x="11399" y="1288"/>
                  </a:cubicBezTo>
                  <a:cubicBezTo>
                    <a:pt x="13795" y="439"/>
                    <a:pt x="16381" y="0"/>
                    <a:pt x="1899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 rot="10800000">
              <a:off x="0" y="0"/>
              <a:ext cx="3014309" cy="22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89"/>
                  </a:moveTo>
                  <a:cubicBezTo>
                    <a:pt x="0" y="10040"/>
                    <a:pt x="7332" y="12834"/>
                    <a:pt x="17485" y="13453"/>
                  </a:cubicBezTo>
                  <a:lnTo>
                    <a:pt x="17485" y="10738"/>
                  </a:lnTo>
                  <a:lnTo>
                    <a:pt x="21600" y="16293"/>
                  </a:lnTo>
                  <a:lnTo>
                    <a:pt x="17485" y="21600"/>
                  </a:lnTo>
                  <a:lnTo>
                    <a:pt x="17485" y="18884"/>
                  </a:lnTo>
                  <a:lnTo>
                    <a:pt x="17485" y="18884"/>
                  </a:lnTo>
                  <a:cubicBezTo>
                    <a:pt x="7332" y="18265"/>
                    <a:pt x="0" y="15471"/>
                    <a:pt x="0" y="12220"/>
                  </a:cubicBezTo>
                  <a:lnTo>
                    <a:pt x="0" y="6789"/>
                  </a:lnTo>
                  <a:cubicBezTo>
                    <a:pt x="0" y="3039"/>
                    <a:pt x="9671" y="0"/>
                    <a:pt x="21600" y="0"/>
                  </a:cubicBezTo>
                  <a:lnTo>
                    <a:pt x="21600" y="5431"/>
                  </a:lnTo>
                  <a:cubicBezTo>
                    <a:pt x="13011" y="5431"/>
                    <a:pt x="5239" y="7030"/>
                    <a:pt x="1803" y="9504"/>
                  </a:cubicBezTo>
                </a:path>
              </a:pathLst>
            </a:custGeom>
            <a:noFill/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2212656" y="5247897"/>
            <a:ext cx="2565431" cy="2326758"/>
            <a:chOff x="0" y="0"/>
            <a:chExt cx="2565429" cy="2326756"/>
          </a:xfrm>
        </p:grpSpPr>
        <p:sp>
          <p:nvSpPr>
            <p:cNvPr id="188" name="Shape"/>
            <p:cNvSpPr/>
            <p:nvPr/>
          </p:nvSpPr>
          <p:spPr>
            <a:xfrm flipH="1" rot="10800000">
              <a:off x="-1" y="0"/>
              <a:ext cx="2565431" cy="232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fill="norm" stroke="1" extrusionOk="0">
                  <a:moveTo>
                    <a:pt x="5" y="6806"/>
                  </a:moveTo>
                  <a:cubicBezTo>
                    <a:pt x="5" y="9966"/>
                    <a:pt x="6071" y="12710"/>
                    <a:pt x="14652" y="13432"/>
                  </a:cubicBezTo>
                  <a:lnTo>
                    <a:pt x="14652" y="10710"/>
                  </a:lnTo>
                  <a:lnTo>
                    <a:pt x="18995" y="16335"/>
                  </a:lnTo>
                  <a:lnTo>
                    <a:pt x="14652" y="21600"/>
                  </a:lnTo>
                  <a:lnTo>
                    <a:pt x="14652" y="18877"/>
                  </a:lnTo>
                  <a:lnTo>
                    <a:pt x="14652" y="18877"/>
                  </a:lnTo>
                  <a:cubicBezTo>
                    <a:pt x="6071" y="18155"/>
                    <a:pt x="5" y="15411"/>
                    <a:pt x="5" y="12251"/>
                  </a:cubicBezTo>
                  <a:close/>
                  <a:moveTo>
                    <a:pt x="18995" y="5445"/>
                  </a:moveTo>
                  <a:cubicBezTo>
                    <a:pt x="11444" y="5445"/>
                    <a:pt x="4611" y="7048"/>
                    <a:pt x="1590" y="9529"/>
                  </a:cubicBezTo>
                  <a:lnTo>
                    <a:pt x="1590" y="9529"/>
                  </a:lnTo>
                  <a:cubicBezTo>
                    <a:pt x="-2605" y="6084"/>
                    <a:pt x="1787" y="2072"/>
                    <a:pt x="11399" y="568"/>
                  </a:cubicBezTo>
                  <a:cubicBezTo>
                    <a:pt x="13795" y="193"/>
                    <a:pt x="16381" y="0"/>
                    <a:pt x="18995" y="0"/>
                  </a:cubicBezTo>
                  <a:close/>
                </a:path>
              </a:pathLst>
            </a:custGeom>
            <a:solidFill>
              <a:srgbClr val="5B9BD5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9" name="Shape"/>
            <p:cNvSpPr/>
            <p:nvPr/>
          </p:nvSpPr>
          <p:spPr>
            <a:xfrm flipH="1" rot="10800000">
              <a:off x="-1" y="1300298"/>
              <a:ext cx="2565431" cy="102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fill="norm" stroke="1" extrusionOk="0">
                  <a:moveTo>
                    <a:pt x="18995" y="12343"/>
                  </a:moveTo>
                  <a:cubicBezTo>
                    <a:pt x="11444" y="12343"/>
                    <a:pt x="4611" y="15977"/>
                    <a:pt x="1590" y="21600"/>
                  </a:cubicBezTo>
                  <a:lnTo>
                    <a:pt x="1590" y="21600"/>
                  </a:lnTo>
                  <a:cubicBezTo>
                    <a:pt x="-2605" y="13790"/>
                    <a:pt x="1787" y="4696"/>
                    <a:pt x="11399" y="1288"/>
                  </a:cubicBezTo>
                  <a:cubicBezTo>
                    <a:pt x="13795" y="439"/>
                    <a:pt x="16381" y="0"/>
                    <a:pt x="1899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 flipH="1" rot="10800000">
              <a:off x="649" y="0"/>
              <a:ext cx="2564781" cy="232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806"/>
                  </a:moveTo>
                  <a:cubicBezTo>
                    <a:pt x="0" y="9966"/>
                    <a:pt x="6900" y="12710"/>
                    <a:pt x="16660" y="13432"/>
                  </a:cubicBezTo>
                  <a:lnTo>
                    <a:pt x="16660" y="10710"/>
                  </a:lnTo>
                  <a:lnTo>
                    <a:pt x="21600" y="16335"/>
                  </a:lnTo>
                  <a:lnTo>
                    <a:pt x="16660" y="21600"/>
                  </a:lnTo>
                  <a:lnTo>
                    <a:pt x="16660" y="18877"/>
                  </a:lnTo>
                  <a:lnTo>
                    <a:pt x="16660" y="18877"/>
                  </a:lnTo>
                  <a:cubicBezTo>
                    <a:pt x="6900" y="18155"/>
                    <a:pt x="0" y="15411"/>
                    <a:pt x="0" y="12251"/>
                  </a:cubicBezTo>
                  <a:lnTo>
                    <a:pt x="0" y="6806"/>
                  </a:lnTo>
                  <a:cubicBezTo>
                    <a:pt x="0" y="3047"/>
                    <a:pt x="9671" y="0"/>
                    <a:pt x="21600" y="0"/>
                  </a:cubicBezTo>
                  <a:lnTo>
                    <a:pt x="21600" y="5445"/>
                  </a:lnTo>
                  <a:cubicBezTo>
                    <a:pt x="13011" y="5445"/>
                    <a:pt x="5239" y="7048"/>
                    <a:pt x="1803" y="9529"/>
                  </a:cubicBezTo>
                </a:path>
              </a:pathLst>
            </a:custGeom>
            <a:noFill/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95" name="Group"/>
          <p:cNvGrpSpPr/>
          <p:nvPr/>
        </p:nvGrpSpPr>
        <p:grpSpPr>
          <a:xfrm>
            <a:off x="18460312" y="2092399"/>
            <a:ext cx="2839235" cy="2139597"/>
            <a:chOff x="0" y="0"/>
            <a:chExt cx="2839234" cy="2139596"/>
          </a:xfrm>
        </p:grpSpPr>
        <p:sp>
          <p:nvSpPr>
            <p:cNvPr id="192" name="Shape"/>
            <p:cNvSpPr/>
            <p:nvPr/>
          </p:nvSpPr>
          <p:spPr>
            <a:xfrm rot="10800000">
              <a:off x="0" y="-1"/>
              <a:ext cx="2839235" cy="213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fill="norm" stroke="1" extrusionOk="0">
                  <a:moveTo>
                    <a:pt x="5" y="6788"/>
                  </a:moveTo>
                  <a:cubicBezTo>
                    <a:pt x="5" y="10042"/>
                    <a:pt x="6461" y="12837"/>
                    <a:pt x="15396" y="13454"/>
                  </a:cubicBezTo>
                  <a:lnTo>
                    <a:pt x="15396" y="10738"/>
                  </a:lnTo>
                  <a:lnTo>
                    <a:pt x="18995" y="16292"/>
                  </a:lnTo>
                  <a:lnTo>
                    <a:pt x="15396" y="21600"/>
                  </a:lnTo>
                  <a:lnTo>
                    <a:pt x="15396" y="18885"/>
                  </a:lnTo>
                  <a:lnTo>
                    <a:pt x="15396" y="18885"/>
                  </a:lnTo>
                  <a:cubicBezTo>
                    <a:pt x="6461" y="18268"/>
                    <a:pt x="5" y="15472"/>
                    <a:pt x="5" y="12219"/>
                  </a:cubicBezTo>
                  <a:close/>
                  <a:moveTo>
                    <a:pt x="18995" y="5431"/>
                  </a:moveTo>
                  <a:cubicBezTo>
                    <a:pt x="11444" y="5431"/>
                    <a:pt x="4611" y="7030"/>
                    <a:pt x="1590" y="9504"/>
                  </a:cubicBezTo>
                  <a:lnTo>
                    <a:pt x="1590" y="9504"/>
                  </a:lnTo>
                  <a:cubicBezTo>
                    <a:pt x="-2605" y="6068"/>
                    <a:pt x="1787" y="2066"/>
                    <a:pt x="11399" y="567"/>
                  </a:cubicBezTo>
                  <a:cubicBezTo>
                    <a:pt x="13795" y="193"/>
                    <a:pt x="16381" y="0"/>
                    <a:pt x="18995" y="0"/>
                  </a:cubicBezTo>
                  <a:close/>
                </a:path>
              </a:pathLst>
            </a:custGeom>
            <a:solidFill>
              <a:srgbClr val="5B9BD5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3" name="Shape"/>
            <p:cNvSpPr/>
            <p:nvPr/>
          </p:nvSpPr>
          <p:spPr>
            <a:xfrm rot="10800000">
              <a:off x="0" y="1198190"/>
              <a:ext cx="2839235" cy="94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fill="norm" stroke="1" extrusionOk="0">
                  <a:moveTo>
                    <a:pt x="18995" y="12343"/>
                  </a:moveTo>
                  <a:cubicBezTo>
                    <a:pt x="11444" y="12343"/>
                    <a:pt x="4611" y="15977"/>
                    <a:pt x="1590" y="21600"/>
                  </a:cubicBezTo>
                  <a:lnTo>
                    <a:pt x="1590" y="21600"/>
                  </a:lnTo>
                  <a:cubicBezTo>
                    <a:pt x="-2605" y="13790"/>
                    <a:pt x="1787" y="4696"/>
                    <a:pt x="11399" y="1288"/>
                  </a:cubicBezTo>
                  <a:cubicBezTo>
                    <a:pt x="13795" y="439"/>
                    <a:pt x="16381" y="0"/>
                    <a:pt x="1899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 rot="10800000">
              <a:off x="0" y="0"/>
              <a:ext cx="2838517" cy="213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88"/>
                  </a:moveTo>
                  <a:cubicBezTo>
                    <a:pt x="0" y="10042"/>
                    <a:pt x="7343" y="12837"/>
                    <a:pt x="17506" y="13454"/>
                  </a:cubicBezTo>
                  <a:lnTo>
                    <a:pt x="17506" y="10738"/>
                  </a:lnTo>
                  <a:lnTo>
                    <a:pt x="21600" y="16292"/>
                  </a:lnTo>
                  <a:lnTo>
                    <a:pt x="17506" y="21600"/>
                  </a:lnTo>
                  <a:lnTo>
                    <a:pt x="17506" y="18885"/>
                  </a:lnTo>
                  <a:lnTo>
                    <a:pt x="17506" y="18885"/>
                  </a:lnTo>
                  <a:cubicBezTo>
                    <a:pt x="7343" y="18268"/>
                    <a:pt x="0" y="15472"/>
                    <a:pt x="0" y="12219"/>
                  </a:cubicBezTo>
                  <a:lnTo>
                    <a:pt x="0" y="6788"/>
                  </a:lnTo>
                  <a:cubicBezTo>
                    <a:pt x="0" y="3039"/>
                    <a:pt x="9671" y="0"/>
                    <a:pt x="21600" y="0"/>
                  </a:cubicBezTo>
                  <a:lnTo>
                    <a:pt x="21600" y="5431"/>
                  </a:lnTo>
                  <a:cubicBezTo>
                    <a:pt x="13011" y="5431"/>
                    <a:pt x="5239" y="7030"/>
                    <a:pt x="1803" y="9504"/>
                  </a:cubicBezTo>
                </a:path>
              </a:pathLst>
            </a:custGeom>
            <a:noFill/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96" name="Tends to see actions in isolation…"/>
          <p:cNvSpPr txBox="1"/>
          <p:nvPr/>
        </p:nvSpPr>
        <p:spPr>
          <a:xfrm>
            <a:off x="7795852" y="11899975"/>
            <a:ext cx="7466207" cy="1643381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Tends to see actions in isolation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Needs close supervision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Textbook knowledge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Skills more trial and error</a:t>
            </a:r>
          </a:p>
        </p:txBody>
      </p:sp>
      <p:sp>
        <p:nvSpPr>
          <p:cNvPr id="197" name="Novice"/>
          <p:cNvSpPr txBox="1"/>
          <p:nvPr/>
        </p:nvSpPr>
        <p:spPr>
          <a:xfrm>
            <a:off x="5999355" y="12333247"/>
            <a:ext cx="2796171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Novice</a:t>
            </a:r>
          </a:p>
        </p:txBody>
      </p:sp>
      <p:sp>
        <p:nvSpPr>
          <p:cNvPr id="198" name="Advanced beginner"/>
          <p:cNvSpPr txBox="1"/>
          <p:nvPr/>
        </p:nvSpPr>
        <p:spPr>
          <a:xfrm>
            <a:off x="6082689" y="10157231"/>
            <a:ext cx="4438188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Advanced beginner</a:t>
            </a:r>
          </a:p>
        </p:txBody>
      </p:sp>
      <p:sp>
        <p:nvSpPr>
          <p:cNvPr id="199" name="Competent"/>
          <p:cNvSpPr txBox="1"/>
          <p:nvPr/>
        </p:nvSpPr>
        <p:spPr>
          <a:xfrm>
            <a:off x="14952132" y="7234404"/>
            <a:ext cx="3156493" cy="12496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Competent</a:t>
            </a:r>
          </a:p>
        </p:txBody>
      </p:sp>
      <p:sp>
        <p:nvSpPr>
          <p:cNvPr id="200" name="Expert"/>
          <p:cNvSpPr txBox="1"/>
          <p:nvPr/>
        </p:nvSpPr>
        <p:spPr>
          <a:xfrm>
            <a:off x="16110959" y="2256501"/>
            <a:ext cx="3612996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Expert</a:t>
            </a:r>
          </a:p>
        </p:txBody>
      </p:sp>
      <p:sp>
        <p:nvSpPr>
          <p:cNvPr id="201" name="Proficient"/>
          <p:cNvSpPr txBox="1"/>
          <p:nvPr/>
        </p:nvSpPr>
        <p:spPr>
          <a:xfrm>
            <a:off x="6350320" y="4842917"/>
            <a:ext cx="3612996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Proficient </a:t>
            </a:r>
          </a:p>
        </p:txBody>
      </p:sp>
      <p:sp>
        <p:nvSpPr>
          <p:cNvPr id="202" name="Excellence achieved with relative ease…"/>
          <p:cNvSpPr txBox="1"/>
          <p:nvPr/>
        </p:nvSpPr>
        <p:spPr>
          <a:xfrm>
            <a:off x="7397439" y="1641230"/>
            <a:ext cx="8844477" cy="2710181"/>
          </a:xfrm>
          <a:prstGeom prst="rect">
            <a:avLst/>
          </a:prstGeom>
          <a:ln w="38100">
            <a:solidFill>
              <a:srgbClr val="7030A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Excellence achieved with relative ease 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Sees overall picture and alternative approaches 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Authoritative knowledge of discipline 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Recognises patterns 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Able to take responsibility for going beyond existing standards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New movement patterns to deal with unique problems</a:t>
            </a:r>
          </a:p>
        </p:txBody>
      </p:sp>
      <p:sp>
        <p:nvSpPr>
          <p:cNvPr id="203" name="Sees actions as a series of steps…"/>
          <p:cNvSpPr txBox="1"/>
          <p:nvPr/>
        </p:nvSpPr>
        <p:spPr>
          <a:xfrm>
            <a:off x="10410349" y="9217139"/>
            <a:ext cx="7507107" cy="2710181"/>
          </a:xfrm>
          <a:prstGeom prst="rect">
            <a:avLst/>
          </a:prstGeom>
          <a:ln w="381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Sees actions as a series of steps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Uncomplicated tasks completed at an acceptable level Working knowledge of key aspects of practice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Able to achieve some steps using own judgement Supervision needed for overall task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Skills habitual</a:t>
            </a:r>
          </a:p>
        </p:txBody>
      </p:sp>
      <p:sp>
        <p:nvSpPr>
          <p:cNvPr id="204" name="Good working &amp; background knowledge…"/>
          <p:cNvSpPr txBox="1"/>
          <p:nvPr/>
        </p:nvSpPr>
        <p:spPr>
          <a:xfrm>
            <a:off x="6350320" y="6928323"/>
            <a:ext cx="8341112" cy="1643381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Good working &amp; background knowledge 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Able to address most tasks using own judgement 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Sees tasks at least partly in terms of longer goals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Quick, accurate, coordinated performance</a:t>
            </a:r>
          </a:p>
        </p:txBody>
      </p:sp>
      <p:sp>
        <p:nvSpPr>
          <p:cNvPr id="205" name="Deep understanding of discipline and area of practice…"/>
          <p:cNvSpPr txBox="1"/>
          <p:nvPr/>
        </p:nvSpPr>
        <p:spPr>
          <a:xfrm>
            <a:off x="9954779" y="4386926"/>
            <a:ext cx="8085806" cy="1998981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Deep understanding of discipline and area of practice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Able to take full responsibility for own work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Routinely achieves acceptable standards  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Sees the full picture</a:t>
            </a:r>
          </a:p>
          <a:p>
            <a:pPr marL="342900" indent="-342900" algn="l" defTabSz="18288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Modifys movement patterns to address difficulties</a:t>
            </a:r>
          </a:p>
        </p:txBody>
      </p:sp>
      <p:sp>
        <p:nvSpPr>
          <p:cNvPr id="206" name="Courtesy Prof. Graeme McLeod"/>
          <p:cNvSpPr txBox="1"/>
          <p:nvPr/>
        </p:nvSpPr>
        <p:spPr>
          <a:xfrm>
            <a:off x="17410941" y="12957878"/>
            <a:ext cx="6111890" cy="651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Courtesy Prof. Graeme McLeod</a:t>
            </a:r>
          </a:p>
        </p:txBody>
      </p:sp>
      <p:sp>
        <p:nvSpPr>
          <p:cNvPr id="207" name="Line"/>
          <p:cNvSpPr/>
          <p:nvPr/>
        </p:nvSpPr>
        <p:spPr>
          <a:xfrm>
            <a:off x="1304282" y="8520903"/>
            <a:ext cx="21775436" cy="1"/>
          </a:xfrm>
          <a:prstGeom prst="line">
            <a:avLst/>
          </a:prstGeom>
          <a:ln w="139700">
            <a:solidFill>
              <a:srgbClr val="FF2600"/>
            </a:solidFill>
            <a:prstDash val="sysDot"/>
            <a:miter lim="400000"/>
          </a:ln>
        </p:spPr>
        <p:txBody>
          <a:bodyPr lIns="68580" tIns="68580" rIns="68580" bIns="68580"/>
          <a:lstStyle/>
          <a:p>
            <a:pPr algn="l" defTabSz="18288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307880" origin="layout" pathEditMode="relative">
                                      <p:cBhvr>
                                        <p:cTn id="1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raditional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Traditional Marking Schemes</a:t>
            </a:r>
          </a:p>
        </p:txBody>
      </p:sp>
      <p:sp>
        <p:nvSpPr>
          <p:cNvPr id="210" name="Classic Test Theory  model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Classic Test Theory  models</a:t>
            </a:r>
          </a:p>
        </p:txBody>
      </p:sp>
      <p:sp>
        <p:nvSpPr>
          <p:cNvPr id="211" name="One point for each correct answ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One point for each correct answer</a:t>
            </a:r>
          </a:p>
          <a:p>
            <a:pPr marL="609600" indent="-609600">
              <a:defRPr sz="6900"/>
            </a:pPr>
            <a:r>
              <a:t>Result is the sum/ mean of points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14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15" name="Reward candidates that answer more demanding Q’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Reward candidates that answer more demanding Q’s</a:t>
            </a:r>
          </a:p>
          <a:p>
            <a:pPr marL="609600" indent="-609600">
              <a:defRPr sz="6900"/>
            </a:pPr>
            <a:r>
              <a:t>Polyweighting</a:t>
            </a:r>
          </a:p>
          <a:p>
            <a:pPr marL="609600" indent="-609600">
              <a:defRPr sz="6900"/>
            </a:pPr>
            <a:r>
              <a:t>Assess depth of understanding</a:t>
            </a:r>
          </a:p>
          <a:p>
            <a:pPr marL="609600" indent="-609600">
              <a:defRPr sz="6900"/>
            </a:pPr>
            <a:r>
              <a:t>Analytical reasoning</a:t>
            </a:r>
          </a:p>
          <a:p>
            <a:pPr marL="609600" indent="-609600">
              <a:defRPr sz="6900"/>
            </a:pPr>
            <a:r>
              <a:t>More points for difficult questions</a:t>
            </a:r>
          </a:p>
        </p:txBody>
      </p:sp>
      <p:sp>
        <p:nvSpPr>
          <p:cNvPr id="216" name="Rectangle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 algn="l" defTabSz="825500">
              <a:defRPr b="1" sz="55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19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20" name="Importance is related to how essential the subject within the curriculum : core area of trai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Importance is related to how essential the subject within the curriculum : </a:t>
            </a:r>
            <a:r>
              <a:rPr b="1"/>
              <a:t>core</a:t>
            </a:r>
            <a:r>
              <a:t> area of training</a:t>
            </a:r>
          </a:p>
          <a:p>
            <a:pPr marL="609600" indent="-609600">
              <a:defRPr sz="6900"/>
            </a:pPr>
            <a:r>
              <a:t>Difficulty is related to amount of effort required</a:t>
            </a:r>
          </a:p>
          <a:p>
            <a:pPr marL="609600" indent="-609600">
              <a:defRPr sz="6900"/>
            </a:pPr>
            <a:r>
              <a:t>Complexity related to background knowledge required and thinking expected</a:t>
            </a:r>
          </a:p>
        </p:txBody>
      </p:sp>
      <p:sp>
        <p:nvSpPr>
          <p:cNvPr id="221" name="Importance / Difficulty /  Complexity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Importance / Difficulty /  Complexity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Weighted 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 Marking Schemes</a:t>
            </a:r>
          </a:p>
        </p:txBody>
      </p:sp>
      <p:sp>
        <p:nvSpPr>
          <p:cNvPr id="224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201168">
              <a:spcBef>
                <a:spcPts val="500"/>
              </a:spcBef>
              <a:defRPr b="0" sz="2552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25" name="Experts weigh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Experts weighting </a:t>
            </a:r>
          </a:p>
          <a:p>
            <a:pPr lvl="3">
              <a:defRPr sz="6900"/>
            </a:pPr>
            <a:r>
              <a:t>Faster / self-consistent ( multiple opinions)</a:t>
            </a:r>
          </a:p>
          <a:p>
            <a:pPr marL="609600" indent="-609600">
              <a:defRPr sz="6900"/>
            </a:pPr>
            <a:r>
              <a:t>Empirical weighting</a:t>
            </a:r>
          </a:p>
          <a:p>
            <a:pPr lvl="2">
              <a:defRPr sz="6900"/>
            </a:pPr>
            <a:r>
              <a:t> mathematical method of average success or difficulty level</a:t>
            </a:r>
          </a:p>
          <a:p>
            <a:pPr lvl="2">
              <a:defRPr sz="6900"/>
            </a:pPr>
            <a:r>
              <a:t>More objective</a:t>
            </a:r>
          </a:p>
        </p:txBody>
      </p:sp>
      <p:sp>
        <p:nvSpPr>
          <p:cNvPr id="226" name="How to weight an answer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How to weight an answer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