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61" r:id="rId4"/>
    <p:sldId id="275" r:id="rId5"/>
    <p:sldId id="276" r:id="rId6"/>
    <p:sldId id="277" r:id="rId7"/>
    <p:sldId id="278" r:id="rId8"/>
    <p:sldId id="266" r:id="rId9"/>
    <p:sldId id="267" r:id="rId10"/>
    <p:sldId id="269" r:id="rId11"/>
    <p:sldId id="270" r:id="rId12"/>
    <p:sldId id="272" r:id="rId13"/>
    <p:sldId id="273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3"/>
  </p:normalViewPr>
  <p:slideViewPr>
    <p:cSldViewPr snapToGrid="0" snapToObjects="1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tente.BONABELLO\Documents\UEMS\CESMA\CESMA%20minutes\CESMA%20questionnaire-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tente.BONABELLO\Documents\UEMS\CESMA\CESMA%20minutes\CESMA%20questionnaire-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'[CESMA questionnaire-1.xlsx]Foglio1'!$A$1:$A$7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'[CESMA questionnaire-1.xlsx]Foglio1'!$B$1:$B$7</c:f>
              <c:numCache>
                <c:formatCode>General</c:formatCode>
                <c:ptCount val="7"/>
                <c:pt idx="0">
                  <c:v>11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8D-4153-B484-F44E57E4A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46861872"/>
        <c:axId val="1346863952"/>
      </c:barChart>
      <c:catAx>
        <c:axId val="134686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46863952"/>
        <c:crosses val="autoZero"/>
        <c:auto val="1"/>
        <c:lblAlgn val="ctr"/>
        <c:lblOffset val="100"/>
        <c:noMultiLvlLbl val="0"/>
      </c:catAx>
      <c:valAx>
        <c:axId val="134686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46861872"/>
        <c:crosses val="autoZero"/>
        <c:crossBetween val="between"/>
      </c:valAx>
      <c:spPr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'[CESMA questionnaire-1.xlsx]Foglio1'!$E$1:$E$7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'[CESMA questionnaire-1.xlsx]Foglio1'!$F$1:$F$7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5">
                  <c:v>5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EC-4794-9119-6A323C8749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9238848"/>
        <c:axId val="1219240512"/>
      </c:barChart>
      <c:catAx>
        <c:axId val="1219238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19240512"/>
        <c:crosses val="autoZero"/>
        <c:auto val="1"/>
        <c:lblAlgn val="ctr"/>
        <c:lblOffset val="100"/>
        <c:noMultiLvlLbl val="0"/>
      </c:catAx>
      <c:valAx>
        <c:axId val="1219240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19238848"/>
        <c:crosses val="autoZero"/>
        <c:crossBetween val="between"/>
      </c:valAx>
      <c:spPr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37803-E146-0047-9F4C-A9C72D2C4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182CEA-B7F6-D943-BDFF-E9E343EF7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C1DCA-A51D-8742-8E9E-E449DADDF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6/14/2023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9B354-5D5B-DB43-AAF9-1FB3E97E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49BC6-87F6-674B-A648-1BC100297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5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3AC74-A8FD-384D-8C90-728CF7CE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D1DFDD-DD87-1349-A3C1-27220DA07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84F99-E181-524C-A4AC-EA06BED5B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6/14/2023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CF87D-2C4F-254A-B64F-3B18865B5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7DE1C-0F46-FE4B-BA14-CBC67573B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41C473-14BE-114E-BF0A-901038C9E5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10330E-630D-2047-8A62-2AD362A7A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03F30-BE4B-E04C-84FD-0D170CE90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6/14/2023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EB573-4756-B94E-8C58-75385DCF6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E8E20-1704-3043-B5AA-8791F5C09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2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BB76E-52C2-D640-9645-FEF701F52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D6AD7-8A32-9240-B57F-53956D9AD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670DF-5629-E349-9562-A179E9118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6/14/2023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E625C-16CA-8540-B7F2-AE33E6E23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C1D52-BB5C-3F41-87DC-B4BA87B09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2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1938-3966-F049-9627-56B97F17D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A9BF-D85A-3841-B5A1-249E4E38F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B7127-3339-424F-938A-234365C7F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6/14/2023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E9CB-BD20-5A4D-A19E-3BE19BF3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82A60-BEB0-B141-8951-3C700B21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1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22FA9-2D9E-BD46-963E-7A846C57A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FB1F6-D0CD-6540-9F42-0A096C98E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AA029-94E5-2A42-A41E-08E39B41C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39FED-4A19-FE42-8D8E-A497D7C4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6/14/2023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505B3-8BE0-F64F-B8CB-DD220E258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4AA1A-C92D-F240-8A8C-E2F25A348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BEC0-78D4-554B-B9F2-BAAA9ABE9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71A35-92C0-3E45-BFBA-E4E40ECA8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BD72B-41F0-8E41-9911-665E701EE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6F2945-0576-D342-A9AC-2D641DF90B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839A68-EE07-4B46-8B71-64A760D27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AC7BA-CD47-A34E-BF3B-14681C4E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6/14/2023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6CA2F8-B02E-384A-8DE4-3CB66D11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3094F6-7FE3-4044-A317-FAF9EAAA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9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7226A-63D6-CE43-999F-5F9DB048D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2CDE99-B32E-244D-A7A4-705F76FD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6/14/2023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51B424-099C-2D41-BBAF-353941ABA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BA027-4735-CD45-8E8F-06EF580A5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08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E3EB1B-0D18-8F44-8329-A20A3EDAF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6/14/2023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07330C-15CF-0946-BAA3-6F04AFA44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929B83-723B-D747-9109-8C6AF6053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33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F3D3-E723-CB42-A7A7-494F92923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202D4-D305-7542-802C-AEA4ACDF9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95878-CAD2-B245-829A-3418D6018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D4C79-191E-4945-8C32-6608F69C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6/14/2023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14631-4313-A342-8271-F21633BDF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33907-709C-D44E-91B3-4CACF722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1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BF601-A5E3-9C41-BBA1-6CF613CA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40AEAD-B40E-964E-A8FC-A9B72535F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D5C7D-04CE-E449-890D-8F038BE92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73D42-6927-894B-A5BB-F3B7DD24C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6/14/2023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AD58E-A6B4-E24E-A45A-5DCAB6B21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16C86-B2F4-4547-BB9C-AF5CE5FE1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A84067-6C7F-4146-8785-7B81B131E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8EADC-D5D6-F54D-A83D-4DF1EB7BF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BCA4A-83F1-8449-951F-22C953EAAE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F8426-4771-3445-A962-E64884F8CC4F}" type="datetimeFigureOut">
              <a:rPr lang="en-US" smtClean="0"/>
              <a:t>6/14/2023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A5A5F-63E2-B840-A48F-EBDAA888E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79CC-6FE0-7745-8071-95C660EC6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6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040C6-C685-4741-B278-8B3BAB403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237" y="1122363"/>
            <a:ext cx="10701337" cy="2387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UEMS CESMA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Picking an Exam that Suits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E1739E-EC1E-E64C-A3CF-3FFA83597F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Maeve Durkan, Vice Chair UEMS CESMA</a:t>
            </a:r>
          </a:p>
          <a:p>
            <a:r>
              <a:rPr lang="en-US" dirty="0">
                <a:solidFill>
                  <a:srgbClr val="FFFF00"/>
                </a:solidFill>
              </a:rPr>
              <a:t>President UEMS Board &amp; section of Endocrinology</a:t>
            </a:r>
          </a:p>
          <a:p>
            <a:r>
              <a:rPr lang="en-US" dirty="0">
                <a:solidFill>
                  <a:srgbClr val="FFFF00"/>
                </a:solidFill>
              </a:rPr>
              <a:t>UEMS Board of Endocrinology Experiences</a:t>
            </a:r>
          </a:p>
        </p:txBody>
      </p:sp>
    </p:spTree>
    <p:extLst>
      <p:ext uri="{BB962C8B-B14F-4D97-AF65-F5344CB8AC3E}">
        <p14:creationId xmlns:p14="http://schemas.microsoft.com/office/powerpoint/2010/main" val="1314739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504" y="365125"/>
            <a:ext cx="11161296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Pilot Program Concluded – Endocrinology Experience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Seeking a ‘ new’ partner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825625"/>
            <a:ext cx="11911263" cy="4351338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ESE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MOA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Legal framework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50 / 50 costs and income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314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65125"/>
            <a:ext cx="12192001" cy="1325563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Logistics &amp; challenges of delivering an MCQ exam in  18/12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203158"/>
            <a:ext cx="11911263" cy="4973805"/>
          </a:xfrm>
        </p:spPr>
        <p:txBody>
          <a:bodyPr>
            <a:normAutofit fontScale="92500" lnSpcReduction="20000"/>
          </a:bodyPr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Q bank 200 for single exam – need for 220* ( standard setting 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Need for 300 questions and to regularly add and update Q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Q writing group ..getting Q writers / Q writing workshops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Costs and logistics of bi yearly meetings*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Incentivization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Standard setting and  setting pass marks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586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65125"/>
            <a:ext cx="12192001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What next ‘after the marriage’? No honeymoon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Logistics &amp; challenges of delivering an MCQ  exam in 18/12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203158"/>
            <a:ext cx="11911263" cy="4973805"/>
          </a:xfrm>
        </p:spPr>
        <p:txBody>
          <a:bodyPr>
            <a:normAutofit fontScale="92500" lnSpcReduction="20000"/>
          </a:bodyPr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Currently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Experienced Q writers 14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Planned 2 weekends for Q writing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Plan 2 weekends / year ( ? Align with ECE or stand alone)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Costs 15 000 / weekend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Incentives : CPD points / ECE attendance  support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970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65125"/>
            <a:ext cx="12192001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What next ‘after the marriage’? No honeymoon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The logistics and challenges of delivering an exam for 2023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203158"/>
            <a:ext cx="11911263" cy="4973805"/>
          </a:xfrm>
        </p:spPr>
        <p:txBody>
          <a:bodyPr>
            <a:normAutofit lnSpcReduction="10000"/>
          </a:bodyPr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Currently Expanding Q writers etc.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Q writing Workshops .UEMS assembly pilot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Each delegate invited to nominate 2 delegates* from National society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Each Society encouraged to create a Q writing group and contribute questions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Pan European alliance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071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Next STEP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825625"/>
            <a:ext cx="11911263" cy="4351338"/>
          </a:xfrm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Meeting and interviewing Providers (5)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But know what you want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Know the questions to ask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Know your costs and cost structure</a:t>
            </a:r>
          </a:p>
        </p:txBody>
      </p:sp>
    </p:spTree>
    <p:extLst>
      <p:ext uri="{BB962C8B-B14F-4D97-AF65-F5344CB8AC3E}">
        <p14:creationId xmlns:p14="http://schemas.microsoft.com/office/powerpoint/2010/main" val="2560729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4B187-CE1C-AC49-B2AC-984E75480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exam ? Why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5F5C6-20ED-EFE3-8058-F78094163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5662"/>
            <a:ext cx="10515600" cy="4811301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MCQ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Essay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Open Book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Oral exam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OSCE*</a:t>
            </a:r>
          </a:p>
        </p:txBody>
      </p:sp>
    </p:spTree>
    <p:extLst>
      <p:ext uri="{BB962C8B-B14F-4D97-AF65-F5344CB8AC3E}">
        <p14:creationId xmlns:p14="http://schemas.microsoft.com/office/powerpoint/2010/main" val="1997287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072" y="1847089"/>
            <a:ext cx="8476416" cy="4532209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How do you foresee the future setting of European Examinations ? 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259200" y="6133435"/>
            <a:ext cx="7951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+mj-lt"/>
              </a:rPr>
              <a:t>Fully</a:t>
            </a:r>
            <a:r>
              <a:rPr lang="it-IT" sz="2400" dirty="0">
                <a:latin typeface="+mj-lt"/>
              </a:rPr>
              <a:t> online                         Part </a:t>
            </a:r>
            <a:r>
              <a:rPr lang="it-IT" sz="2400" dirty="0" err="1">
                <a:latin typeface="+mj-lt"/>
              </a:rPr>
              <a:t>hybrid</a:t>
            </a:r>
            <a:r>
              <a:rPr lang="it-IT" sz="2400" dirty="0">
                <a:latin typeface="+mj-lt"/>
              </a:rPr>
              <a:t>                         </a:t>
            </a:r>
            <a:r>
              <a:rPr lang="it-IT" sz="2400" dirty="0" err="1">
                <a:latin typeface="+mj-lt"/>
              </a:rPr>
              <a:t>fully</a:t>
            </a:r>
            <a:r>
              <a:rPr lang="it-IT" sz="2400" dirty="0">
                <a:latin typeface="+mj-lt"/>
              </a:rPr>
              <a:t> on site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495601" y="2376429"/>
            <a:ext cx="72442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latin typeface="+mj-lt"/>
              </a:rPr>
              <a:t>AVERAGE = 4,07                                    n = 38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CESMA – The future of European Examination in the post-COVID-19 era – general questionnaire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8606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258" y="116632"/>
            <a:ext cx="11661568" cy="2115094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Is your European Examination </a:t>
            </a:r>
            <a:r>
              <a:rPr lang="en-US" sz="3600" dirty="0" err="1">
                <a:solidFill>
                  <a:schemeClr val="bg1"/>
                </a:solidFill>
              </a:rPr>
              <a:t>organised</a:t>
            </a:r>
            <a:r>
              <a:rPr lang="en-US" sz="3600" dirty="0">
                <a:solidFill>
                  <a:schemeClr val="bg1"/>
                </a:solidFill>
              </a:rPr>
              <a:t> into One/ two parts: 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Part 1, more theoretical (e.g. MCQ) and 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Part 2, more clinical (e.g. OSCE) ? </a:t>
            </a:r>
            <a:endParaRPr lang="it-IT" sz="3600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79451" y="2393579"/>
            <a:ext cx="9325214" cy="3528392"/>
          </a:xfrm>
        </p:spPr>
        <p:txBody>
          <a:bodyPr>
            <a:normAutofit/>
          </a:bodyPr>
          <a:lstStyle/>
          <a:p>
            <a:r>
              <a:rPr lang="it-IT" sz="3600" dirty="0">
                <a:solidFill>
                  <a:srgbClr val="FFFF00"/>
                </a:solidFill>
              </a:rPr>
              <a:t>NO 					= 14 One part </a:t>
            </a:r>
            <a:r>
              <a:rPr lang="it-IT" sz="3600" dirty="0" err="1">
                <a:solidFill>
                  <a:srgbClr val="FFFF00"/>
                </a:solidFill>
              </a:rPr>
              <a:t>only</a:t>
            </a:r>
            <a:endParaRPr lang="it-IT" sz="3600" dirty="0">
              <a:solidFill>
                <a:srgbClr val="FFFF00"/>
              </a:solidFill>
            </a:endParaRPr>
          </a:p>
          <a:p>
            <a:r>
              <a:rPr lang="it-IT" sz="3600" dirty="0">
                <a:solidFill>
                  <a:srgbClr val="FFFF00"/>
                </a:solidFill>
              </a:rPr>
              <a:t>YES 					= 20 Two parts</a:t>
            </a:r>
          </a:p>
          <a:p>
            <a:endParaRPr lang="it-IT" sz="1400" dirty="0">
              <a:solidFill>
                <a:srgbClr val="FFFF00"/>
              </a:solidFill>
            </a:endParaRPr>
          </a:p>
          <a:p>
            <a:r>
              <a:rPr lang="en-US" sz="3600" dirty="0">
                <a:solidFill>
                  <a:srgbClr val="FFFF00"/>
                </a:solidFill>
              </a:rPr>
              <a:t>Oral examination only 	         =   2	</a:t>
            </a:r>
          </a:p>
          <a:p>
            <a:endParaRPr lang="it-IT" sz="2000" dirty="0">
              <a:solidFill>
                <a:srgbClr val="FFFF00"/>
              </a:solidFill>
            </a:endParaRPr>
          </a:p>
          <a:p>
            <a:r>
              <a:rPr lang="en-US" sz="3600" dirty="0">
                <a:solidFill>
                  <a:srgbClr val="FFFF00"/>
                </a:solidFill>
              </a:rPr>
              <a:t>No exams organized yet 	=  3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004457" y="6356350"/>
            <a:ext cx="5148943" cy="365125"/>
          </a:xfrm>
        </p:spPr>
        <p:txBody>
          <a:bodyPr/>
          <a:lstStyle/>
          <a:p>
            <a:r>
              <a:rPr lang="en-US" sz="1600" dirty="0">
                <a:solidFill>
                  <a:schemeClr val="bg1"/>
                </a:solidFill>
              </a:rPr>
              <a:t>CESMA – The future of European Examination in the post-COVID-19 era – general questionnaire </a:t>
            </a:r>
            <a:endParaRPr lang="it-IT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266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5018" y="522515"/>
            <a:ext cx="10343408" cy="127066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If your examination is </a:t>
            </a:r>
            <a:r>
              <a:rPr lang="en-US" sz="3600" dirty="0" err="1">
                <a:solidFill>
                  <a:schemeClr val="bg1"/>
                </a:solidFill>
              </a:rPr>
              <a:t>organised</a:t>
            </a:r>
            <a:r>
              <a:rPr lang="en-US" sz="3600" dirty="0">
                <a:solidFill>
                  <a:schemeClr val="bg1"/>
                </a:solidFill>
              </a:rPr>
              <a:t> in two parts, how do you envisage the </a:t>
            </a:r>
            <a:r>
              <a:rPr lang="en-US" sz="3600" dirty="0" err="1">
                <a:solidFill>
                  <a:schemeClr val="bg1"/>
                </a:solidFill>
              </a:rPr>
              <a:t>organisation</a:t>
            </a:r>
            <a:r>
              <a:rPr lang="en-US" sz="3600" dirty="0">
                <a:solidFill>
                  <a:schemeClr val="bg1"/>
                </a:solidFill>
              </a:rPr>
              <a:t> of part 1 (theoretical) ?</a:t>
            </a:r>
            <a:endParaRPr lang="it-IT" sz="3600" dirty="0">
              <a:solidFill>
                <a:schemeClr val="bg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807968" y="3163267"/>
            <a:ext cx="37635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>
                <a:latin typeface="+mj-lt"/>
              </a:rPr>
              <a:t>AVERAGE = 2,35    n = 20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259200" y="6133435"/>
            <a:ext cx="7951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solidFill>
                  <a:srgbClr val="FFFF00"/>
                </a:solidFill>
                <a:latin typeface="+mj-lt"/>
              </a:rPr>
              <a:t>Fully</a:t>
            </a:r>
            <a:r>
              <a:rPr lang="it-IT" sz="2400" dirty="0">
                <a:solidFill>
                  <a:srgbClr val="FFFF00"/>
                </a:solidFill>
                <a:latin typeface="+mj-lt"/>
              </a:rPr>
              <a:t> online                         Part </a:t>
            </a:r>
            <a:r>
              <a:rPr lang="it-IT" sz="2400" dirty="0" err="1">
                <a:solidFill>
                  <a:srgbClr val="FFFF00"/>
                </a:solidFill>
                <a:latin typeface="+mj-lt"/>
              </a:rPr>
              <a:t>hybrid</a:t>
            </a:r>
            <a:r>
              <a:rPr lang="it-IT" sz="2400" dirty="0">
                <a:solidFill>
                  <a:srgbClr val="FFFF00"/>
                </a:solidFill>
                <a:latin typeface="+mj-lt"/>
              </a:rPr>
              <a:t>                         </a:t>
            </a:r>
            <a:r>
              <a:rPr lang="it-IT" sz="2400" dirty="0" err="1">
                <a:solidFill>
                  <a:srgbClr val="FFFF00"/>
                </a:solidFill>
                <a:latin typeface="+mj-lt"/>
              </a:rPr>
              <a:t>fully</a:t>
            </a:r>
            <a:r>
              <a:rPr lang="it-IT" sz="2400" dirty="0">
                <a:solidFill>
                  <a:srgbClr val="FFFF00"/>
                </a:solidFill>
                <a:latin typeface="+mj-lt"/>
              </a:rPr>
              <a:t> on site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CESMA – The future of European Examination in the post-COVID-19 era – general questionnaire </a:t>
            </a:r>
            <a:endParaRPr lang="it-IT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5782507"/>
              </p:ext>
            </p:extLst>
          </p:nvPr>
        </p:nvGraphicFramePr>
        <p:xfrm>
          <a:off x="2019302" y="2543487"/>
          <a:ext cx="7965130" cy="3634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561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1886" y="262900"/>
            <a:ext cx="11257808" cy="207685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If your examination is </a:t>
            </a:r>
            <a:r>
              <a:rPr lang="en-US" sz="3600" dirty="0" err="1">
                <a:solidFill>
                  <a:schemeClr val="bg1"/>
                </a:solidFill>
              </a:rPr>
              <a:t>organised</a:t>
            </a:r>
            <a:r>
              <a:rPr lang="en-US" sz="3600" dirty="0">
                <a:solidFill>
                  <a:schemeClr val="bg1"/>
                </a:solidFill>
              </a:rPr>
              <a:t> in two parts, how do you envisage the </a:t>
            </a:r>
            <a:r>
              <a:rPr lang="en-US" sz="3600" dirty="0" err="1">
                <a:solidFill>
                  <a:schemeClr val="bg1"/>
                </a:solidFill>
              </a:rPr>
              <a:t>organisation</a:t>
            </a:r>
            <a:r>
              <a:rPr lang="en-US" sz="3600" dirty="0">
                <a:solidFill>
                  <a:schemeClr val="bg1"/>
                </a:solidFill>
              </a:rPr>
              <a:t> of part 2 (practical) ?</a:t>
            </a:r>
            <a:endParaRPr lang="it-IT" sz="3600" dirty="0">
              <a:solidFill>
                <a:schemeClr val="bg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927649" y="2852936"/>
            <a:ext cx="39271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>
                <a:latin typeface="+mj-lt"/>
              </a:rPr>
              <a:t>AVERAGE = 5,35      n = 20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259200" y="6133435"/>
            <a:ext cx="7951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solidFill>
                  <a:srgbClr val="FFFF00"/>
                </a:solidFill>
                <a:latin typeface="+mj-lt"/>
              </a:rPr>
              <a:t>Fully</a:t>
            </a:r>
            <a:r>
              <a:rPr lang="it-IT" sz="2400" dirty="0">
                <a:solidFill>
                  <a:srgbClr val="FFFF00"/>
                </a:solidFill>
                <a:latin typeface="+mj-lt"/>
              </a:rPr>
              <a:t> online                         Part </a:t>
            </a:r>
            <a:r>
              <a:rPr lang="it-IT" sz="2400" dirty="0" err="1">
                <a:solidFill>
                  <a:srgbClr val="FFFF00"/>
                </a:solidFill>
                <a:latin typeface="+mj-lt"/>
              </a:rPr>
              <a:t>hybrid</a:t>
            </a:r>
            <a:r>
              <a:rPr lang="it-IT" sz="2400" dirty="0">
                <a:solidFill>
                  <a:srgbClr val="FFFF00"/>
                </a:solidFill>
                <a:latin typeface="+mj-lt"/>
              </a:rPr>
              <a:t>                         </a:t>
            </a:r>
            <a:r>
              <a:rPr lang="it-IT" sz="2400" dirty="0" err="1">
                <a:solidFill>
                  <a:srgbClr val="FFFF00"/>
                </a:solidFill>
                <a:latin typeface="+mj-lt"/>
              </a:rPr>
              <a:t>fully</a:t>
            </a:r>
            <a:r>
              <a:rPr lang="it-IT" sz="2400" dirty="0">
                <a:solidFill>
                  <a:srgbClr val="FFFF00"/>
                </a:solidFill>
                <a:latin typeface="+mj-lt"/>
              </a:rPr>
              <a:t> on site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132613" y="6646619"/>
            <a:ext cx="4436423" cy="990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CESMA – The future of European Examination in the post-COVID-19 era – general questionnaire </a:t>
            </a:r>
            <a:endParaRPr lang="it-IT" dirty="0">
              <a:solidFill>
                <a:schemeClr val="bg1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7249547"/>
              </p:ext>
            </p:extLst>
          </p:nvPr>
        </p:nvGraphicFramePr>
        <p:xfrm>
          <a:off x="2259200" y="1935679"/>
          <a:ext cx="7817928" cy="4197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6600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561" y="1847089"/>
            <a:ext cx="8083888" cy="4154333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3131" y="365125"/>
            <a:ext cx="11566567" cy="1325563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How relevant will the impact of budgetary considerations be on these choices ?</a:t>
            </a:r>
            <a:endParaRPr lang="it-IT" sz="3600" dirty="0">
              <a:solidFill>
                <a:schemeClr val="bg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781299" y="5860358"/>
            <a:ext cx="22573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err="1">
                <a:solidFill>
                  <a:srgbClr val="FFFF00"/>
                </a:solidFill>
                <a:latin typeface="+mj-lt"/>
              </a:rPr>
              <a:t>Totally</a:t>
            </a:r>
            <a:endParaRPr lang="it-IT" sz="2400" dirty="0">
              <a:solidFill>
                <a:srgbClr val="FFFF00"/>
              </a:solidFill>
              <a:latin typeface="+mj-lt"/>
            </a:endParaRPr>
          </a:p>
          <a:p>
            <a:pPr algn="ctr"/>
            <a:r>
              <a:rPr lang="it-IT" sz="2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it-IT" sz="2400" dirty="0" err="1">
                <a:solidFill>
                  <a:srgbClr val="FFFF00"/>
                </a:solidFill>
                <a:latin typeface="+mj-lt"/>
              </a:rPr>
              <a:t>irrelevant</a:t>
            </a:r>
            <a:endParaRPr lang="it-IT" sz="24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711625" y="2276872"/>
            <a:ext cx="417614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latin typeface="+mj-lt"/>
              </a:rPr>
              <a:t>AVERAGE = 4,29  n = 34</a:t>
            </a:r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8562109" y="5805265"/>
            <a:ext cx="1648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err="1">
                <a:solidFill>
                  <a:srgbClr val="FFFF00"/>
                </a:solidFill>
                <a:latin typeface="+mj-lt"/>
              </a:rPr>
              <a:t>Heavily</a:t>
            </a:r>
            <a:endParaRPr lang="it-IT" sz="2400" dirty="0">
              <a:solidFill>
                <a:srgbClr val="FFFF00"/>
              </a:solidFill>
              <a:latin typeface="+mj-lt"/>
            </a:endParaRPr>
          </a:p>
          <a:p>
            <a:pPr algn="ctr"/>
            <a:r>
              <a:rPr lang="it-IT" sz="2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it-IT" sz="2400" dirty="0" err="1">
                <a:solidFill>
                  <a:srgbClr val="FFFF00"/>
                </a:solidFill>
                <a:latin typeface="+mj-lt"/>
              </a:rPr>
              <a:t>impacting</a:t>
            </a:r>
            <a:endParaRPr lang="it-IT" sz="24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CESMA – The future of European Examination in the post-COVID-19 era – general questionnaire 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28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886"/>
            <a:ext cx="10515600" cy="105727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Best of 5 MCQ exam ( Part 1 )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1014414"/>
            <a:ext cx="11862828" cy="5600700"/>
          </a:xfrm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Exam of knowledge only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Not always * an examination of competency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Aligned with curriculum ETR – weighted questions / core questions / ‘rare Qs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Alignment with training program infers competency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Options ( as with all ) as European exam and as National exit exam</a:t>
            </a:r>
          </a:p>
        </p:txBody>
      </p:sp>
    </p:spTree>
    <p:extLst>
      <p:ext uri="{BB962C8B-B14F-4D97-AF65-F5344CB8AC3E}">
        <p14:creationId xmlns:p14="http://schemas.microsoft.com/office/powerpoint/2010/main" val="1700787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Partnerships with SCIENTIFIC Societies and other groups / Providers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825625"/>
            <a:ext cx="11911263" cy="4351338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FFFF00"/>
                </a:solidFill>
              </a:rPr>
              <a:t>Intellectual property rights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Sharing of costs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Sharing of ‘profit’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Sharing of control ( Board make up 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Managing the  pan - European exam* and inter country differences *( benchmarks 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65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632</Words>
  <Application>Microsoft Office PowerPoint</Application>
  <PresentationFormat>Widescreen</PresentationFormat>
  <Paragraphs>116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UEMS CESMA Picking an Exam that Suits you</vt:lpstr>
      <vt:lpstr>What exam ? Why ?</vt:lpstr>
      <vt:lpstr>How do you foresee the future setting of European Examinations ? </vt:lpstr>
      <vt:lpstr>Is your European Examination organised into One/ two parts:  Part 1, more theoretical (e.g. MCQ) and  Part 2, more clinical (e.g. OSCE) ? </vt:lpstr>
      <vt:lpstr>If your examination is organised in two parts, how do you envisage the organisation of part 1 (theoretical) ?</vt:lpstr>
      <vt:lpstr>If your examination is organised in two parts, how do you envisage the organisation of part 2 (practical) ?</vt:lpstr>
      <vt:lpstr>How relevant will the impact of budgetary considerations be on these choices ?</vt:lpstr>
      <vt:lpstr>Best of 5 MCQ exam ( Part 1 )</vt:lpstr>
      <vt:lpstr>Partnerships with SCIENTIFIC Societies and other groups / Providers</vt:lpstr>
      <vt:lpstr>Pilot Program Concluded – Endocrinology Experience Seeking a ‘ new’ partner </vt:lpstr>
      <vt:lpstr> Logistics &amp; challenges of delivering an MCQ exam in  18/12 </vt:lpstr>
      <vt:lpstr>What next ‘after the marriage’? No honeymoon Logistics &amp; challenges of delivering an MCQ  exam in 18/12 </vt:lpstr>
      <vt:lpstr>What next ‘after the marriage’? No honeymoon The logistics and challenges of delivering an exam for 2023 </vt:lpstr>
      <vt:lpstr>Next STEP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UEMS Board of Endocrinology May 8, 2021</dc:title>
  <dc:creator>Gerard Hand</dc:creator>
  <cp:lastModifiedBy>Marianne Chagnon</cp:lastModifiedBy>
  <cp:revision>20</cp:revision>
  <dcterms:created xsi:type="dcterms:W3CDTF">2021-05-08T06:28:23Z</dcterms:created>
  <dcterms:modified xsi:type="dcterms:W3CDTF">2023-06-14T13:39:48Z</dcterms:modified>
</cp:coreProperties>
</file>