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28"/>
  </p:notesMasterIdLst>
  <p:handoutMasterIdLst>
    <p:handoutMasterId r:id="rId29"/>
  </p:handoutMasterIdLst>
  <p:sldIdLst>
    <p:sldId id="256" r:id="rId2"/>
    <p:sldId id="327" r:id="rId3"/>
    <p:sldId id="328" r:id="rId4"/>
    <p:sldId id="320" r:id="rId5"/>
    <p:sldId id="326" r:id="rId6"/>
    <p:sldId id="321" r:id="rId7"/>
    <p:sldId id="322" r:id="rId8"/>
    <p:sldId id="329" r:id="rId9"/>
    <p:sldId id="330" r:id="rId10"/>
    <p:sldId id="331" r:id="rId11"/>
    <p:sldId id="332" r:id="rId12"/>
    <p:sldId id="333" r:id="rId13"/>
    <p:sldId id="334" r:id="rId14"/>
    <p:sldId id="335" r:id="rId15"/>
    <p:sldId id="346" r:id="rId16"/>
    <p:sldId id="336" r:id="rId17"/>
    <p:sldId id="337" r:id="rId18"/>
    <p:sldId id="338" r:id="rId19"/>
    <p:sldId id="339" r:id="rId20"/>
    <p:sldId id="340" r:id="rId21"/>
    <p:sldId id="341" r:id="rId22"/>
    <p:sldId id="342" r:id="rId23"/>
    <p:sldId id="343" r:id="rId24"/>
    <p:sldId id="344" r:id="rId25"/>
    <p:sldId id="345" r:id="rId26"/>
    <p:sldId id="325" r:id="rId2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p:scale>
          <a:sx n="110" d="100"/>
          <a:sy n="110" d="100"/>
        </p:scale>
        <p:origin x="614" y="-1291"/>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100" d="100"/>
          <a:sy n="100" d="100"/>
        </p:scale>
        <p:origin x="-2508" y="36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113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114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114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99715AC-EEC0-4388-A08A-A65F21678FB1}" type="slidenum">
              <a:rPr lang="en-US"/>
              <a:pPr/>
              <a:t>‹#›</a:t>
            </a:fld>
            <a:endParaRPr lang="en-US"/>
          </a:p>
        </p:txBody>
      </p:sp>
    </p:spTree>
    <p:extLst>
      <p:ext uri="{BB962C8B-B14F-4D97-AF65-F5344CB8AC3E}">
        <p14:creationId xmlns:p14="http://schemas.microsoft.com/office/powerpoint/2010/main" val="610837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0"/>
            <a:r>
              <a:rPr lang="en-US"/>
              <a:t>Second level</a:t>
            </a:r>
          </a:p>
          <a:p>
            <a:pPr lvl="0"/>
            <a:r>
              <a:rPr lang="en-US"/>
              <a:t>Third level</a:t>
            </a:r>
          </a:p>
          <a:p>
            <a:pPr lvl="0"/>
            <a:r>
              <a:rPr lang="en-US"/>
              <a:t>Fourth level</a:t>
            </a:r>
          </a:p>
          <a:p>
            <a:pPr lvl="0"/>
            <a:r>
              <a:rPr lang="en-US"/>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28212E-DDD8-4F0B-AD9E-5643421EB427}" type="slidenum">
              <a:rPr lang="en-US"/>
              <a:pPr/>
              <a:t>‹#›</a:t>
            </a:fld>
            <a:endParaRPr lang="en-US"/>
          </a:p>
        </p:txBody>
      </p:sp>
    </p:spTree>
    <p:extLst>
      <p:ext uri="{BB962C8B-B14F-4D97-AF65-F5344CB8AC3E}">
        <p14:creationId xmlns:p14="http://schemas.microsoft.com/office/powerpoint/2010/main" val="38130944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F42FF9-36B7-4433-AEE9-9227023553F7}"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a:spcBef>
                <a:spcPct val="0"/>
              </a:spcBef>
            </a:pP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61995508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5193670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228600"/>
            <a:ext cx="1962150" cy="5867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28600"/>
            <a:ext cx="57340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94190469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48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609600" y="1981200"/>
            <a:ext cx="7848600" cy="4114800"/>
          </a:xfrm>
        </p:spPr>
        <p:txBody>
          <a:bodyPr/>
          <a:lstStyle/>
          <a:p>
            <a:r>
              <a:rPr lang="en-US"/>
              <a:t>Click icon to add table</a:t>
            </a:r>
            <a:endParaRPr lang="en-GB"/>
          </a:p>
        </p:txBody>
      </p:sp>
    </p:spTree>
    <p:extLst>
      <p:ext uri="{BB962C8B-B14F-4D97-AF65-F5344CB8AC3E}">
        <p14:creationId xmlns:p14="http://schemas.microsoft.com/office/powerpoint/2010/main" val="394437249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09084742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2583999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981200"/>
            <a:ext cx="38481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8317885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2221628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65969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555150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1913348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02023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609600" y="228600"/>
            <a:ext cx="7848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b" anchorCtr="0" compatLnSpc="1">
            <a:prstTxWarp prst="textNoShape">
              <a:avLst/>
            </a:prstTxWarp>
          </a:bodyPr>
          <a:lstStyle/>
          <a:p>
            <a:pPr lvl="0"/>
            <a:r>
              <a:rPr lang="en-US"/>
              <a:t>Click to edit Master title style</a:t>
            </a:r>
            <a:endParaRPr lang="en-GB"/>
          </a:p>
        </p:txBody>
      </p:sp>
      <p:sp>
        <p:nvSpPr>
          <p:cNvPr id="90115" name="Rectangle 3"/>
          <p:cNvSpPr>
            <a:spLocks noGrp="1" noChangeArrowheads="1"/>
          </p:cNvSpPr>
          <p:nvPr>
            <p:ph type="body" idx="1"/>
          </p:nvPr>
        </p:nvSpPr>
        <p:spPr bwMode="auto">
          <a:xfrm>
            <a:off x="609600" y="1981200"/>
            <a:ext cx="7848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Book Antiqua" pitchFamily="18" charset="0"/>
        </a:defRPr>
      </a:lvl2pPr>
      <a:lvl3pPr algn="ctr" rtl="0" eaLnBrk="1" fontAlgn="base" hangingPunct="1">
        <a:spcBef>
          <a:spcPct val="0"/>
        </a:spcBef>
        <a:spcAft>
          <a:spcPct val="0"/>
        </a:spcAft>
        <a:defRPr sz="4400">
          <a:solidFill>
            <a:schemeClr val="tx2"/>
          </a:solidFill>
          <a:latin typeface="Book Antiqua" pitchFamily="18" charset="0"/>
        </a:defRPr>
      </a:lvl3pPr>
      <a:lvl4pPr algn="ctr" rtl="0" eaLnBrk="1" fontAlgn="base" hangingPunct="1">
        <a:spcBef>
          <a:spcPct val="0"/>
        </a:spcBef>
        <a:spcAft>
          <a:spcPct val="0"/>
        </a:spcAft>
        <a:defRPr sz="4400">
          <a:solidFill>
            <a:schemeClr val="tx2"/>
          </a:solidFill>
          <a:latin typeface="Book Antiqua" pitchFamily="18" charset="0"/>
        </a:defRPr>
      </a:lvl4pPr>
      <a:lvl5pPr algn="ctr" rtl="0" eaLnBrk="1" fontAlgn="base" hangingPunct="1">
        <a:spcBef>
          <a:spcPct val="0"/>
        </a:spcBef>
        <a:spcAft>
          <a:spcPct val="0"/>
        </a:spcAft>
        <a:defRPr sz="4400">
          <a:solidFill>
            <a:schemeClr val="tx2"/>
          </a:solidFill>
          <a:latin typeface="Book Antiqua" pitchFamily="18" charset="0"/>
        </a:defRPr>
      </a:lvl5pPr>
      <a:lvl6pPr marL="457200" algn="ctr" rtl="0" eaLnBrk="1" fontAlgn="base" hangingPunct="1">
        <a:spcBef>
          <a:spcPct val="0"/>
        </a:spcBef>
        <a:spcAft>
          <a:spcPct val="0"/>
        </a:spcAft>
        <a:defRPr sz="4400">
          <a:solidFill>
            <a:schemeClr val="tx2"/>
          </a:solidFill>
          <a:latin typeface="Book Antiqua" pitchFamily="18" charset="0"/>
        </a:defRPr>
      </a:lvl6pPr>
      <a:lvl7pPr marL="914400" algn="ctr" rtl="0" eaLnBrk="1" fontAlgn="base" hangingPunct="1">
        <a:spcBef>
          <a:spcPct val="0"/>
        </a:spcBef>
        <a:spcAft>
          <a:spcPct val="0"/>
        </a:spcAft>
        <a:defRPr sz="4400">
          <a:solidFill>
            <a:schemeClr val="tx2"/>
          </a:solidFill>
          <a:latin typeface="Book Antiqua" pitchFamily="18" charset="0"/>
        </a:defRPr>
      </a:lvl7pPr>
      <a:lvl8pPr marL="1371600" algn="ctr" rtl="0" eaLnBrk="1" fontAlgn="base" hangingPunct="1">
        <a:spcBef>
          <a:spcPct val="0"/>
        </a:spcBef>
        <a:spcAft>
          <a:spcPct val="0"/>
        </a:spcAft>
        <a:defRPr sz="4400">
          <a:solidFill>
            <a:schemeClr val="tx2"/>
          </a:solidFill>
          <a:latin typeface="Book Antiqua" pitchFamily="18" charset="0"/>
        </a:defRPr>
      </a:lvl8pPr>
      <a:lvl9pPr marL="1828800" algn="ctr" rtl="0" eaLnBrk="1" fontAlgn="base" hangingPunct="1">
        <a:spcBef>
          <a:spcPct val="0"/>
        </a:spcBef>
        <a:spcAft>
          <a:spcPct val="0"/>
        </a:spcAft>
        <a:defRPr sz="4400">
          <a:solidFill>
            <a:schemeClr val="tx2"/>
          </a:solidFill>
          <a:latin typeface="Book Antiqua" pitchFamily="18" charset="0"/>
        </a:defRPr>
      </a:lvl9pPr>
    </p:titleStyle>
    <p:bodyStyle>
      <a:lvl1pPr marL="342900" indent="-342900" algn="l" rtl="0" eaLnBrk="1" fontAlgn="base" hangingPunct="1">
        <a:spcBef>
          <a:spcPct val="20000"/>
        </a:spcBef>
        <a:spcAft>
          <a:spcPct val="0"/>
        </a:spcAft>
        <a:buClr>
          <a:schemeClr val="accent2"/>
        </a:buClr>
        <a:buSzPct val="75000"/>
        <a:buFont typeface="Monotype Sorts" pitchFamily="2" charset="2"/>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folHlink"/>
        </a:buClr>
        <a:buSzPct val="100000"/>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SzPct val="100000"/>
        <a:buChar char="–"/>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65000"/>
        <a:buFont typeface="Monotype Sorts" pitchFamily="2" charset="2"/>
        <a:buChar char="l"/>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00000"/>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00000"/>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00000"/>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00000"/>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762000" y="1524000"/>
            <a:ext cx="7772400" cy="1143000"/>
          </a:xfrm>
          <a:noFill/>
          <a:ln/>
        </p:spPr>
        <p:txBody>
          <a:bodyPr lIns="91440" tIns="45720" rIns="91440" bIns="45720" anchor="ctr"/>
          <a:lstStyle/>
          <a:p>
            <a:r>
              <a:rPr lang="en-GB" dirty="0"/>
              <a:t>Selecting an Exam provider</a:t>
            </a:r>
          </a:p>
        </p:txBody>
      </p:sp>
      <p:sp>
        <p:nvSpPr>
          <p:cNvPr id="6" name="Rectangle 5">
            <a:extLst>
              <a:ext uri="{FF2B5EF4-FFF2-40B4-BE49-F238E27FC236}">
                <a16:creationId xmlns:a16="http://schemas.microsoft.com/office/drawing/2014/main" id="{385417E6-6CF7-4B54-859E-E74D157AA9E6}"/>
              </a:ext>
            </a:extLst>
          </p:cNvPr>
          <p:cNvSpPr txBox="1">
            <a:spLocks noChangeArrowheads="1"/>
          </p:cNvSpPr>
          <p:nvPr/>
        </p:nvSpPr>
        <p:spPr bwMode="auto">
          <a:xfrm>
            <a:off x="-180528" y="3429000"/>
            <a:ext cx="6400800"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accent2"/>
              </a:buClr>
              <a:buSzPct val="75000"/>
              <a:buFont typeface="Monotype Sorts" pitchFamily="2" charset="2"/>
              <a:buNone/>
              <a:defRPr sz="3200">
                <a:solidFill>
                  <a:schemeClr val="tx1"/>
                </a:solidFill>
                <a:latin typeface="+mn-lt"/>
                <a:ea typeface="+mn-ea"/>
                <a:cs typeface="+mn-cs"/>
              </a:defRPr>
            </a:lvl1pPr>
            <a:lvl2pPr marL="457200" indent="0" algn="ctr" rtl="0" eaLnBrk="1" fontAlgn="base" hangingPunct="1">
              <a:spcBef>
                <a:spcPct val="20000"/>
              </a:spcBef>
              <a:spcAft>
                <a:spcPct val="0"/>
              </a:spcAft>
              <a:buClr>
                <a:schemeClr val="folHlink"/>
              </a:buClr>
              <a:buSzPct val="100000"/>
              <a:buNone/>
              <a:defRPr sz="2800">
                <a:solidFill>
                  <a:schemeClr val="tx1"/>
                </a:solidFill>
                <a:latin typeface="+mn-lt"/>
              </a:defRPr>
            </a:lvl2pPr>
            <a:lvl3pPr marL="914400" indent="0" algn="ctr" rtl="0" eaLnBrk="1" fontAlgn="base" hangingPunct="1">
              <a:spcBef>
                <a:spcPct val="20000"/>
              </a:spcBef>
              <a:spcAft>
                <a:spcPct val="0"/>
              </a:spcAft>
              <a:buClr>
                <a:schemeClr val="tx1"/>
              </a:buClr>
              <a:buSzPct val="100000"/>
              <a:buNone/>
              <a:defRPr sz="2400">
                <a:solidFill>
                  <a:schemeClr val="tx1"/>
                </a:solidFill>
                <a:latin typeface="+mn-lt"/>
              </a:defRPr>
            </a:lvl3pPr>
            <a:lvl4pPr marL="1371600" indent="0" algn="ctr" rtl="0" eaLnBrk="1" fontAlgn="base" hangingPunct="1">
              <a:spcBef>
                <a:spcPct val="20000"/>
              </a:spcBef>
              <a:spcAft>
                <a:spcPct val="0"/>
              </a:spcAft>
              <a:buClr>
                <a:schemeClr val="accent2"/>
              </a:buClr>
              <a:buSzPct val="65000"/>
              <a:buFont typeface="Monotype Sorts" pitchFamily="2" charset="2"/>
              <a:buNone/>
              <a:defRPr sz="2000">
                <a:solidFill>
                  <a:schemeClr val="tx1"/>
                </a:solidFill>
                <a:latin typeface="+mn-lt"/>
              </a:defRPr>
            </a:lvl4pPr>
            <a:lvl5pPr marL="1828800" indent="0" algn="ctr" rtl="0" eaLnBrk="1" fontAlgn="base" hangingPunct="1">
              <a:spcBef>
                <a:spcPct val="20000"/>
              </a:spcBef>
              <a:spcAft>
                <a:spcPct val="0"/>
              </a:spcAft>
              <a:buClr>
                <a:schemeClr val="folHlink"/>
              </a:buClr>
              <a:buSzPct val="100000"/>
              <a:buNone/>
              <a:defRPr sz="2000">
                <a:solidFill>
                  <a:schemeClr val="tx1"/>
                </a:solidFill>
                <a:latin typeface="+mn-lt"/>
              </a:defRPr>
            </a:lvl5pPr>
            <a:lvl6pPr marL="2286000" indent="0" algn="ctr" rtl="0" eaLnBrk="1" fontAlgn="base" hangingPunct="1">
              <a:spcBef>
                <a:spcPct val="20000"/>
              </a:spcBef>
              <a:spcAft>
                <a:spcPct val="0"/>
              </a:spcAft>
              <a:buClr>
                <a:schemeClr val="folHlink"/>
              </a:buClr>
              <a:buSzPct val="100000"/>
              <a:buNone/>
              <a:defRPr sz="2000">
                <a:solidFill>
                  <a:schemeClr val="tx1"/>
                </a:solidFill>
                <a:latin typeface="+mn-lt"/>
              </a:defRPr>
            </a:lvl6pPr>
            <a:lvl7pPr marL="2743200" indent="0" algn="ctr" rtl="0" eaLnBrk="1" fontAlgn="base" hangingPunct="1">
              <a:spcBef>
                <a:spcPct val="20000"/>
              </a:spcBef>
              <a:spcAft>
                <a:spcPct val="0"/>
              </a:spcAft>
              <a:buClr>
                <a:schemeClr val="folHlink"/>
              </a:buClr>
              <a:buSzPct val="100000"/>
              <a:buNone/>
              <a:defRPr sz="2000">
                <a:solidFill>
                  <a:schemeClr val="tx1"/>
                </a:solidFill>
                <a:latin typeface="+mn-lt"/>
              </a:defRPr>
            </a:lvl7pPr>
            <a:lvl8pPr marL="3200400" indent="0" algn="ctr" rtl="0" eaLnBrk="1" fontAlgn="base" hangingPunct="1">
              <a:spcBef>
                <a:spcPct val="20000"/>
              </a:spcBef>
              <a:spcAft>
                <a:spcPct val="0"/>
              </a:spcAft>
              <a:buClr>
                <a:schemeClr val="folHlink"/>
              </a:buClr>
              <a:buSzPct val="100000"/>
              <a:buNone/>
              <a:defRPr sz="2000">
                <a:solidFill>
                  <a:schemeClr val="tx1"/>
                </a:solidFill>
                <a:latin typeface="+mn-lt"/>
              </a:defRPr>
            </a:lvl8pPr>
            <a:lvl9pPr marL="3657600" indent="0" algn="ctr" rtl="0" eaLnBrk="1" fontAlgn="base" hangingPunct="1">
              <a:spcBef>
                <a:spcPct val="20000"/>
              </a:spcBef>
              <a:spcAft>
                <a:spcPct val="0"/>
              </a:spcAft>
              <a:buClr>
                <a:schemeClr val="folHlink"/>
              </a:buClr>
              <a:buSzPct val="100000"/>
              <a:buNone/>
              <a:defRPr sz="2000">
                <a:solidFill>
                  <a:schemeClr val="tx1"/>
                </a:solidFill>
                <a:latin typeface="+mn-lt"/>
              </a:defRPr>
            </a:lvl9pPr>
          </a:lstStyle>
          <a:p>
            <a:r>
              <a:rPr lang="en-GB" kern="0"/>
              <a:t>Albert J Mifsud</a:t>
            </a:r>
          </a:p>
          <a:p>
            <a:r>
              <a:rPr lang="en-GB" kern="0"/>
              <a:t>CESMA meeting</a:t>
            </a:r>
          </a:p>
          <a:p>
            <a:r>
              <a:rPr lang="en-GB" kern="0"/>
              <a:t>Rome</a:t>
            </a:r>
          </a:p>
          <a:p>
            <a:r>
              <a:rPr lang="en-GB" kern="0"/>
              <a:t>5</a:t>
            </a:r>
            <a:r>
              <a:rPr lang="en-GB" kern="0" baseline="30000"/>
              <a:t>th</a:t>
            </a:r>
            <a:r>
              <a:rPr lang="en-GB" kern="0"/>
              <a:t> / 6</a:t>
            </a:r>
            <a:r>
              <a:rPr lang="en-GB" kern="0" baseline="30000"/>
              <a:t>th</a:t>
            </a:r>
            <a:r>
              <a:rPr lang="en-GB" kern="0"/>
              <a:t> May 2023</a:t>
            </a:r>
            <a:endParaRPr lang="en-GB" kern="0" dirty="0"/>
          </a:p>
        </p:txBody>
      </p:sp>
      <p:pic>
        <p:nvPicPr>
          <p:cNvPr id="7" name="Picture 6">
            <a:extLst>
              <a:ext uri="{FF2B5EF4-FFF2-40B4-BE49-F238E27FC236}">
                <a16:creationId xmlns:a16="http://schemas.microsoft.com/office/drawing/2014/main" id="{CF54817F-86FF-4689-A146-416ED996C3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62650" y="3861023"/>
            <a:ext cx="2571750" cy="180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59818-88EA-47B9-AC46-321A9964CE53}"/>
              </a:ext>
            </a:extLst>
          </p:cNvPr>
          <p:cNvSpPr>
            <a:spLocks noGrp="1"/>
          </p:cNvSpPr>
          <p:nvPr>
            <p:ph type="title"/>
          </p:nvPr>
        </p:nvSpPr>
        <p:spPr/>
        <p:txBody>
          <a:bodyPr/>
          <a:lstStyle/>
          <a:p>
            <a:pPr algn="l"/>
            <a:r>
              <a:rPr lang="en-GB" dirty="0"/>
              <a:t>Candidate communications</a:t>
            </a:r>
          </a:p>
        </p:txBody>
      </p:sp>
      <p:sp>
        <p:nvSpPr>
          <p:cNvPr id="3" name="Content Placeholder 2">
            <a:extLst>
              <a:ext uri="{FF2B5EF4-FFF2-40B4-BE49-F238E27FC236}">
                <a16:creationId xmlns:a16="http://schemas.microsoft.com/office/drawing/2014/main" id="{4787A3B1-F2A0-4E38-8F0B-6708D68518DA}"/>
              </a:ext>
            </a:extLst>
          </p:cNvPr>
          <p:cNvSpPr>
            <a:spLocks noGrp="1"/>
          </p:cNvSpPr>
          <p:nvPr>
            <p:ph idx="1"/>
          </p:nvPr>
        </p:nvSpPr>
        <p:spPr/>
        <p:txBody>
          <a:bodyPr/>
          <a:lstStyle/>
          <a:p>
            <a:r>
              <a:rPr lang="en-GB" dirty="0"/>
              <a:t>General queries</a:t>
            </a:r>
          </a:p>
          <a:p>
            <a:r>
              <a:rPr lang="en-GB" dirty="0"/>
              <a:t>Pre-exam communications</a:t>
            </a:r>
          </a:p>
          <a:p>
            <a:r>
              <a:rPr lang="en-GB" dirty="0"/>
              <a:t>Post-exam communication</a:t>
            </a:r>
          </a:p>
          <a:p>
            <a:endParaRPr lang="en-GB" dirty="0"/>
          </a:p>
        </p:txBody>
      </p:sp>
    </p:spTree>
    <p:extLst>
      <p:ext uri="{BB962C8B-B14F-4D97-AF65-F5344CB8AC3E}">
        <p14:creationId xmlns:p14="http://schemas.microsoft.com/office/powerpoint/2010/main" val="372187078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AE1AA-88D3-449E-899B-A5559651F61B}"/>
              </a:ext>
            </a:extLst>
          </p:cNvPr>
          <p:cNvSpPr>
            <a:spLocks noGrp="1"/>
          </p:cNvSpPr>
          <p:nvPr>
            <p:ph type="title"/>
          </p:nvPr>
        </p:nvSpPr>
        <p:spPr/>
        <p:txBody>
          <a:bodyPr/>
          <a:lstStyle/>
          <a:p>
            <a:pPr algn="l"/>
            <a:r>
              <a:rPr lang="en-GB" dirty="0"/>
              <a:t>Examinations database</a:t>
            </a:r>
          </a:p>
        </p:txBody>
      </p:sp>
      <p:sp>
        <p:nvSpPr>
          <p:cNvPr id="3" name="Content Placeholder 2">
            <a:extLst>
              <a:ext uri="{FF2B5EF4-FFF2-40B4-BE49-F238E27FC236}">
                <a16:creationId xmlns:a16="http://schemas.microsoft.com/office/drawing/2014/main" id="{4D9CB79E-7DCD-416C-93B1-3EF8B1BCE9BE}"/>
              </a:ext>
            </a:extLst>
          </p:cNvPr>
          <p:cNvSpPr>
            <a:spLocks noGrp="1"/>
          </p:cNvSpPr>
          <p:nvPr>
            <p:ph idx="1"/>
          </p:nvPr>
        </p:nvSpPr>
        <p:spPr/>
        <p:txBody>
          <a:bodyPr/>
          <a:lstStyle/>
          <a:p>
            <a:pPr marL="0" indent="0">
              <a:buNone/>
            </a:pPr>
            <a:r>
              <a:rPr lang="en-GB" dirty="0"/>
              <a:t>NB: Exam database may be distinct from exam delivery platform</a:t>
            </a:r>
          </a:p>
          <a:p>
            <a:r>
              <a:rPr lang="en-GB" dirty="0"/>
              <a:t>What functionality required?</a:t>
            </a:r>
          </a:p>
          <a:p>
            <a:r>
              <a:rPr lang="en-GB" dirty="0"/>
              <a:t>MCQs / OSCEs / viva voce frameworks</a:t>
            </a:r>
          </a:p>
          <a:p>
            <a:r>
              <a:rPr lang="en-GB" dirty="0"/>
              <a:t>Ease of importation of Qs; images</a:t>
            </a:r>
          </a:p>
          <a:p>
            <a:r>
              <a:rPr lang="en-GB" dirty="0"/>
              <a:t>Think about your question-writing journey: </a:t>
            </a:r>
            <a:br>
              <a:rPr lang="en-GB" dirty="0"/>
            </a:br>
            <a:r>
              <a:rPr lang="en-GB" dirty="0"/>
              <a:t>Each question will move through several stages. What records needed?</a:t>
            </a:r>
          </a:p>
          <a:p>
            <a:r>
              <a:rPr lang="en-GB" dirty="0"/>
              <a:t>Security; levels of access</a:t>
            </a:r>
          </a:p>
        </p:txBody>
      </p:sp>
    </p:spTree>
    <p:extLst>
      <p:ext uri="{BB962C8B-B14F-4D97-AF65-F5344CB8AC3E}">
        <p14:creationId xmlns:p14="http://schemas.microsoft.com/office/powerpoint/2010/main" val="180027742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F0E52-0AD2-48DE-91D1-23D187C0E7D9}"/>
              </a:ext>
            </a:extLst>
          </p:cNvPr>
          <p:cNvSpPr>
            <a:spLocks noGrp="1"/>
          </p:cNvSpPr>
          <p:nvPr>
            <p:ph type="title"/>
          </p:nvPr>
        </p:nvSpPr>
        <p:spPr/>
        <p:txBody>
          <a:bodyPr/>
          <a:lstStyle/>
          <a:p>
            <a:pPr algn="l"/>
            <a:r>
              <a:rPr lang="en-GB" dirty="0"/>
              <a:t>Examinations delivery</a:t>
            </a:r>
          </a:p>
        </p:txBody>
      </p:sp>
      <p:sp>
        <p:nvSpPr>
          <p:cNvPr id="3" name="Content Placeholder 2">
            <a:extLst>
              <a:ext uri="{FF2B5EF4-FFF2-40B4-BE49-F238E27FC236}">
                <a16:creationId xmlns:a16="http://schemas.microsoft.com/office/drawing/2014/main" id="{CABCC212-CB42-4CE6-BA09-DB5ECD7DB5AE}"/>
              </a:ext>
            </a:extLst>
          </p:cNvPr>
          <p:cNvSpPr>
            <a:spLocks noGrp="1"/>
          </p:cNvSpPr>
          <p:nvPr>
            <p:ph idx="1"/>
          </p:nvPr>
        </p:nvSpPr>
        <p:spPr>
          <a:xfrm>
            <a:off x="609600" y="1981200"/>
            <a:ext cx="8534400" cy="4114800"/>
          </a:xfrm>
        </p:spPr>
        <p:txBody>
          <a:bodyPr/>
          <a:lstStyle/>
          <a:p>
            <a:r>
              <a:rPr lang="en-GB" dirty="0"/>
              <a:t>Part of, or distinct from, question database?</a:t>
            </a:r>
          </a:p>
          <a:p>
            <a:r>
              <a:rPr lang="en-GB" dirty="0"/>
              <a:t>Is delivery being subcontracted?</a:t>
            </a:r>
          </a:p>
          <a:p>
            <a:r>
              <a:rPr lang="en-GB" dirty="0"/>
              <a:t>Delivery mechanism – flexibility for future</a:t>
            </a:r>
          </a:p>
          <a:p>
            <a:endParaRPr lang="en-GB" dirty="0"/>
          </a:p>
          <a:p>
            <a:r>
              <a:rPr lang="en-GB" dirty="0"/>
              <a:t>Suited to multi-part exam?</a:t>
            </a:r>
          </a:p>
          <a:p>
            <a:r>
              <a:rPr lang="en-GB" dirty="0"/>
              <a:t>Can accept marking at OSCEs, Viva voce, </a:t>
            </a:r>
            <a:r>
              <a:rPr lang="en-GB" i="1" dirty="0"/>
              <a:t>etc</a:t>
            </a:r>
            <a:r>
              <a:rPr lang="en-GB" dirty="0"/>
              <a:t>. with </a:t>
            </a:r>
            <a:r>
              <a:rPr lang="en-GB" dirty="0" err="1"/>
              <a:t>contemp</a:t>
            </a:r>
            <a:r>
              <a:rPr lang="en-GB" dirty="0"/>
              <a:t> notes facility</a:t>
            </a:r>
          </a:p>
          <a:p>
            <a:endParaRPr lang="en-GB" dirty="0"/>
          </a:p>
          <a:p>
            <a:endParaRPr lang="en-GB" dirty="0"/>
          </a:p>
        </p:txBody>
      </p:sp>
    </p:spTree>
    <p:extLst>
      <p:ext uri="{BB962C8B-B14F-4D97-AF65-F5344CB8AC3E}">
        <p14:creationId xmlns:p14="http://schemas.microsoft.com/office/powerpoint/2010/main" val="283287684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9CB3B-03EF-4A6A-896D-04A9E33DC9FF}"/>
              </a:ext>
            </a:extLst>
          </p:cNvPr>
          <p:cNvSpPr>
            <a:spLocks noGrp="1"/>
          </p:cNvSpPr>
          <p:nvPr>
            <p:ph type="title"/>
          </p:nvPr>
        </p:nvSpPr>
        <p:spPr/>
        <p:txBody>
          <a:bodyPr/>
          <a:lstStyle/>
          <a:p>
            <a:pPr algn="l"/>
            <a:r>
              <a:rPr lang="en-GB" dirty="0"/>
              <a:t>Examination psychometrics</a:t>
            </a:r>
          </a:p>
        </p:txBody>
      </p:sp>
      <p:sp>
        <p:nvSpPr>
          <p:cNvPr id="3" name="Content Placeholder 2">
            <a:extLst>
              <a:ext uri="{FF2B5EF4-FFF2-40B4-BE49-F238E27FC236}">
                <a16:creationId xmlns:a16="http://schemas.microsoft.com/office/drawing/2014/main" id="{42770894-920D-4066-A06E-2247BBE6A501}"/>
              </a:ext>
            </a:extLst>
          </p:cNvPr>
          <p:cNvSpPr>
            <a:spLocks noGrp="1"/>
          </p:cNvSpPr>
          <p:nvPr>
            <p:ph idx="1"/>
          </p:nvPr>
        </p:nvSpPr>
        <p:spPr/>
        <p:txBody>
          <a:bodyPr/>
          <a:lstStyle/>
          <a:p>
            <a:r>
              <a:rPr lang="en-GB" dirty="0"/>
              <a:t>These are essential!</a:t>
            </a:r>
          </a:p>
          <a:p>
            <a:r>
              <a:rPr lang="en-GB" dirty="0"/>
              <a:t>Are they part of the exam delivery database / software?</a:t>
            </a:r>
          </a:p>
          <a:p>
            <a:r>
              <a:rPr lang="en-GB" dirty="0"/>
              <a:t>What parameters are calculated?</a:t>
            </a:r>
          </a:p>
          <a:p>
            <a:r>
              <a:rPr lang="en-GB" dirty="0"/>
              <a:t>Does system allow </a:t>
            </a:r>
            <a:r>
              <a:rPr lang="en-GB" dirty="0" err="1"/>
              <a:t>passmark</a:t>
            </a:r>
            <a:r>
              <a:rPr lang="en-GB" dirty="0"/>
              <a:t> determination? with repeated iterations?</a:t>
            </a:r>
          </a:p>
        </p:txBody>
      </p:sp>
    </p:spTree>
    <p:extLst>
      <p:ext uri="{BB962C8B-B14F-4D97-AF65-F5344CB8AC3E}">
        <p14:creationId xmlns:p14="http://schemas.microsoft.com/office/powerpoint/2010/main" val="33661760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3AC3-925A-4A9C-8020-61142745ACFA}"/>
              </a:ext>
            </a:extLst>
          </p:cNvPr>
          <p:cNvSpPr>
            <a:spLocks noGrp="1"/>
          </p:cNvSpPr>
          <p:nvPr>
            <p:ph type="title"/>
          </p:nvPr>
        </p:nvSpPr>
        <p:spPr/>
        <p:txBody>
          <a:bodyPr/>
          <a:lstStyle/>
          <a:p>
            <a:pPr algn="l"/>
            <a:r>
              <a:rPr lang="en-GB" dirty="0"/>
              <a:t>Consultancy</a:t>
            </a:r>
          </a:p>
        </p:txBody>
      </p:sp>
      <p:sp>
        <p:nvSpPr>
          <p:cNvPr id="3" name="Content Placeholder 2">
            <a:extLst>
              <a:ext uri="{FF2B5EF4-FFF2-40B4-BE49-F238E27FC236}">
                <a16:creationId xmlns:a16="http://schemas.microsoft.com/office/drawing/2014/main" id="{9AF0BD94-CA62-4735-ACEC-2F1C2B33B361}"/>
              </a:ext>
            </a:extLst>
          </p:cNvPr>
          <p:cNvSpPr>
            <a:spLocks noGrp="1"/>
          </p:cNvSpPr>
          <p:nvPr>
            <p:ph idx="1"/>
          </p:nvPr>
        </p:nvSpPr>
        <p:spPr/>
        <p:txBody>
          <a:bodyPr/>
          <a:lstStyle/>
          <a:p>
            <a:r>
              <a:rPr lang="en-GB" i="1" dirty="0"/>
              <a:t>Expertise</a:t>
            </a:r>
            <a:r>
              <a:rPr lang="en-GB" dirty="0"/>
              <a:t> in educational psychology and psychometrics is important</a:t>
            </a:r>
          </a:p>
          <a:p>
            <a:r>
              <a:rPr lang="en-GB" dirty="0"/>
              <a:t>Will this be sourced separately or is it part of the </a:t>
            </a:r>
            <a:r>
              <a:rPr lang="en-GB" dirty="0" err="1"/>
              <a:t>the</a:t>
            </a:r>
            <a:r>
              <a:rPr lang="en-GB" dirty="0"/>
              <a:t> specification?</a:t>
            </a:r>
          </a:p>
        </p:txBody>
      </p:sp>
    </p:spTree>
    <p:extLst>
      <p:ext uri="{BB962C8B-B14F-4D97-AF65-F5344CB8AC3E}">
        <p14:creationId xmlns:p14="http://schemas.microsoft.com/office/powerpoint/2010/main" val="26216938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BE23-C190-4512-B7D9-6C22FFA7D476}"/>
              </a:ext>
            </a:extLst>
          </p:cNvPr>
          <p:cNvSpPr>
            <a:spLocks noGrp="1"/>
          </p:cNvSpPr>
          <p:nvPr>
            <p:ph type="title"/>
          </p:nvPr>
        </p:nvSpPr>
        <p:spPr/>
        <p:txBody>
          <a:bodyPr/>
          <a:lstStyle/>
          <a:p>
            <a:pPr algn="l"/>
            <a:r>
              <a:rPr lang="en-GB" dirty="0"/>
              <a:t>Example Tender Document</a:t>
            </a:r>
          </a:p>
        </p:txBody>
      </p:sp>
      <p:sp>
        <p:nvSpPr>
          <p:cNvPr id="3" name="Content Placeholder 2">
            <a:extLst>
              <a:ext uri="{FF2B5EF4-FFF2-40B4-BE49-F238E27FC236}">
                <a16:creationId xmlns:a16="http://schemas.microsoft.com/office/drawing/2014/main" id="{A04B9E3F-E948-4D90-89EE-97B22FE2034B}"/>
              </a:ext>
            </a:extLst>
          </p:cNvPr>
          <p:cNvSpPr>
            <a:spLocks noGrp="1"/>
          </p:cNvSpPr>
          <p:nvPr>
            <p:ph idx="1"/>
          </p:nvPr>
        </p:nvSpPr>
        <p:spPr/>
        <p:txBody>
          <a:bodyPr/>
          <a:lstStyle/>
          <a:p>
            <a:r>
              <a:rPr lang="en-GB" sz="2800" dirty="0"/>
              <a:t>The following slides are screenshots of a particular tender document that I had developed in 2019 for a particular Section’s Exam.</a:t>
            </a:r>
          </a:p>
          <a:p>
            <a:r>
              <a:rPr lang="en-GB" sz="2800" dirty="0"/>
              <a:t>If I were to re-issue this document, I would make significant changes to it, in particular relating to question development process.</a:t>
            </a:r>
          </a:p>
          <a:p>
            <a:r>
              <a:rPr lang="en-GB" sz="2800" dirty="0"/>
              <a:t>Please DO NOT consider this to be a document to be emulated.</a:t>
            </a:r>
            <a:endParaRPr lang="en-GB" dirty="0"/>
          </a:p>
        </p:txBody>
      </p:sp>
    </p:spTree>
    <p:extLst>
      <p:ext uri="{BB962C8B-B14F-4D97-AF65-F5344CB8AC3E}">
        <p14:creationId xmlns:p14="http://schemas.microsoft.com/office/powerpoint/2010/main" val="203459972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C043D-E70F-4C65-8FA5-57C07C4EAAB0}"/>
              </a:ext>
            </a:extLst>
          </p:cNvPr>
          <p:cNvSpPr>
            <a:spLocks noGrp="1"/>
          </p:cNvSpPr>
          <p:nvPr>
            <p:ph type="title"/>
          </p:nvPr>
        </p:nvSpPr>
        <p:spPr/>
        <p:txBody>
          <a:bodyPr/>
          <a:lstStyle/>
          <a:p>
            <a:pPr algn="l"/>
            <a:r>
              <a:rPr lang="en-GB" dirty="0"/>
              <a:t>Tender document</a:t>
            </a:r>
          </a:p>
        </p:txBody>
      </p:sp>
      <p:sp>
        <p:nvSpPr>
          <p:cNvPr id="3" name="Content Placeholder 2">
            <a:extLst>
              <a:ext uri="{FF2B5EF4-FFF2-40B4-BE49-F238E27FC236}">
                <a16:creationId xmlns:a16="http://schemas.microsoft.com/office/drawing/2014/main" id="{A7AA2531-B6DB-4B6C-9134-895B9D278403}"/>
              </a:ext>
            </a:extLst>
          </p:cNvPr>
          <p:cNvSpPr>
            <a:spLocks noGrp="1"/>
          </p:cNvSpPr>
          <p:nvPr>
            <p:ph idx="1"/>
          </p:nvPr>
        </p:nvSpPr>
        <p:spPr/>
        <p:txBody>
          <a:bodyPr/>
          <a:lstStyle/>
          <a:p>
            <a:endParaRPr lang="en-GB" dirty="0"/>
          </a:p>
        </p:txBody>
      </p:sp>
      <p:pic>
        <p:nvPicPr>
          <p:cNvPr id="4" name="Content Placeholder 4">
            <a:extLst>
              <a:ext uri="{FF2B5EF4-FFF2-40B4-BE49-F238E27FC236}">
                <a16:creationId xmlns:a16="http://schemas.microsoft.com/office/drawing/2014/main" id="{F73B1AC6-D20F-4093-BD44-A799354E3640}"/>
              </a:ext>
            </a:extLst>
          </p:cNvPr>
          <p:cNvPicPr>
            <a:picLocks noChangeAspect="1"/>
          </p:cNvPicPr>
          <p:nvPr/>
        </p:nvPicPr>
        <p:blipFill>
          <a:blip r:embed="rId2"/>
          <a:stretch>
            <a:fillRect/>
          </a:stretch>
        </p:blipFill>
        <p:spPr bwMode="auto">
          <a:xfrm>
            <a:off x="297335" y="1630219"/>
            <a:ext cx="6146873" cy="2894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a:extLst>
              <a:ext uri="{FF2B5EF4-FFF2-40B4-BE49-F238E27FC236}">
                <a16:creationId xmlns:a16="http://schemas.microsoft.com/office/drawing/2014/main" id="{3701D179-865D-46C3-A6E4-A486946B1A26}"/>
              </a:ext>
            </a:extLst>
          </p:cNvPr>
          <p:cNvPicPr>
            <a:picLocks noChangeAspect="1"/>
          </p:cNvPicPr>
          <p:nvPr/>
        </p:nvPicPr>
        <p:blipFill>
          <a:blip r:embed="rId3"/>
          <a:stretch>
            <a:fillRect/>
          </a:stretch>
        </p:blipFill>
        <p:spPr>
          <a:xfrm>
            <a:off x="899592" y="2204864"/>
            <a:ext cx="6195340" cy="2894493"/>
          </a:xfrm>
          <a:prstGeom prst="rect">
            <a:avLst/>
          </a:prstGeom>
        </p:spPr>
      </p:pic>
      <p:pic>
        <p:nvPicPr>
          <p:cNvPr id="6" name="Picture 5">
            <a:extLst>
              <a:ext uri="{FF2B5EF4-FFF2-40B4-BE49-F238E27FC236}">
                <a16:creationId xmlns:a16="http://schemas.microsoft.com/office/drawing/2014/main" id="{AD506CD3-FCAA-4646-84E1-7CE671B9AD77}"/>
              </a:ext>
            </a:extLst>
          </p:cNvPr>
          <p:cNvPicPr>
            <a:picLocks noChangeAspect="1"/>
          </p:cNvPicPr>
          <p:nvPr/>
        </p:nvPicPr>
        <p:blipFill>
          <a:blip r:embed="rId4"/>
          <a:stretch>
            <a:fillRect/>
          </a:stretch>
        </p:blipFill>
        <p:spPr>
          <a:xfrm>
            <a:off x="1763688" y="2924944"/>
            <a:ext cx="6276679" cy="2894493"/>
          </a:xfrm>
          <a:prstGeom prst="rect">
            <a:avLst/>
          </a:prstGeom>
        </p:spPr>
      </p:pic>
      <p:pic>
        <p:nvPicPr>
          <p:cNvPr id="7" name="Picture 6">
            <a:extLst>
              <a:ext uri="{FF2B5EF4-FFF2-40B4-BE49-F238E27FC236}">
                <a16:creationId xmlns:a16="http://schemas.microsoft.com/office/drawing/2014/main" id="{D4F91C70-C661-4683-ACC9-19B20BBF5136}"/>
              </a:ext>
            </a:extLst>
          </p:cNvPr>
          <p:cNvPicPr>
            <a:picLocks noChangeAspect="1"/>
          </p:cNvPicPr>
          <p:nvPr/>
        </p:nvPicPr>
        <p:blipFill>
          <a:blip r:embed="rId5"/>
          <a:stretch>
            <a:fillRect/>
          </a:stretch>
        </p:blipFill>
        <p:spPr>
          <a:xfrm>
            <a:off x="2411760" y="3457237"/>
            <a:ext cx="6357205" cy="3057978"/>
          </a:xfrm>
          <a:prstGeom prst="rect">
            <a:avLst/>
          </a:prstGeom>
        </p:spPr>
      </p:pic>
      <p:sp>
        <p:nvSpPr>
          <p:cNvPr id="8" name="TextBox 7">
            <a:extLst>
              <a:ext uri="{FF2B5EF4-FFF2-40B4-BE49-F238E27FC236}">
                <a16:creationId xmlns:a16="http://schemas.microsoft.com/office/drawing/2014/main" id="{4F87909E-5549-4A94-B801-46FAD4058F42}"/>
              </a:ext>
            </a:extLst>
          </p:cNvPr>
          <p:cNvSpPr txBox="1"/>
          <p:nvPr/>
        </p:nvSpPr>
        <p:spPr>
          <a:xfrm>
            <a:off x="508929" y="5877272"/>
            <a:ext cx="1758815" cy="584775"/>
          </a:xfrm>
          <a:prstGeom prst="rect">
            <a:avLst/>
          </a:prstGeom>
          <a:noFill/>
        </p:spPr>
        <p:txBody>
          <a:bodyPr wrap="none" rtlCol="0">
            <a:spAutoFit/>
          </a:bodyPr>
          <a:lstStyle/>
          <a:p>
            <a:r>
              <a:rPr lang="en-GB" sz="3200" b="1" dirty="0">
                <a:solidFill>
                  <a:srgbClr val="FFFF00"/>
                </a:solidFill>
              </a:rPr>
              <a:t>Database</a:t>
            </a:r>
          </a:p>
        </p:txBody>
      </p:sp>
      <p:sp>
        <p:nvSpPr>
          <p:cNvPr id="9" name="TextBox 8">
            <a:extLst>
              <a:ext uri="{FF2B5EF4-FFF2-40B4-BE49-F238E27FC236}">
                <a16:creationId xmlns:a16="http://schemas.microsoft.com/office/drawing/2014/main" id="{B740E89D-0B5F-4E26-8C05-F7357FA4D963}"/>
              </a:ext>
            </a:extLst>
          </p:cNvPr>
          <p:cNvSpPr txBox="1"/>
          <p:nvPr/>
        </p:nvSpPr>
        <p:spPr>
          <a:xfrm>
            <a:off x="35496" y="5220489"/>
            <a:ext cx="1600118" cy="584775"/>
          </a:xfrm>
          <a:prstGeom prst="rect">
            <a:avLst/>
          </a:prstGeom>
          <a:noFill/>
        </p:spPr>
        <p:txBody>
          <a:bodyPr wrap="none" rtlCol="0">
            <a:spAutoFit/>
          </a:bodyPr>
          <a:lstStyle/>
          <a:p>
            <a:r>
              <a:rPr lang="en-GB" sz="3200" b="1" dirty="0">
                <a:solidFill>
                  <a:srgbClr val="FFFF00"/>
                </a:solidFill>
              </a:rPr>
              <a:t>Delivery</a:t>
            </a:r>
          </a:p>
        </p:txBody>
      </p:sp>
      <p:sp>
        <p:nvSpPr>
          <p:cNvPr id="10" name="TextBox 9">
            <a:extLst>
              <a:ext uri="{FF2B5EF4-FFF2-40B4-BE49-F238E27FC236}">
                <a16:creationId xmlns:a16="http://schemas.microsoft.com/office/drawing/2014/main" id="{A3480866-8E9A-4D7F-9AA5-F62D314EE1CC}"/>
              </a:ext>
            </a:extLst>
          </p:cNvPr>
          <p:cNvSpPr txBox="1"/>
          <p:nvPr/>
        </p:nvSpPr>
        <p:spPr>
          <a:xfrm>
            <a:off x="7133665" y="2276872"/>
            <a:ext cx="1622560" cy="584775"/>
          </a:xfrm>
          <a:prstGeom prst="rect">
            <a:avLst/>
          </a:prstGeom>
          <a:noFill/>
        </p:spPr>
        <p:txBody>
          <a:bodyPr wrap="none" rtlCol="0">
            <a:spAutoFit/>
          </a:bodyPr>
          <a:lstStyle/>
          <a:p>
            <a:r>
              <a:rPr lang="en-GB" sz="3200" b="1" dirty="0">
                <a:solidFill>
                  <a:srgbClr val="FFFF00"/>
                </a:solidFill>
              </a:rPr>
              <a:t>Analysis</a:t>
            </a:r>
          </a:p>
        </p:txBody>
      </p:sp>
      <p:sp>
        <p:nvSpPr>
          <p:cNvPr id="11" name="TextBox 10">
            <a:extLst>
              <a:ext uri="{FF2B5EF4-FFF2-40B4-BE49-F238E27FC236}">
                <a16:creationId xmlns:a16="http://schemas.microsoft.com/office/drawing/2014/main" id="{8D4C3449-1C86-44FB-906E-8B2D6B971B9B}"/>
              </a:ext>
            </a:extLst>
          </p:cNvPr>
          <p:cNvSpPr txBox="1"/>
          <p:nvPr/>
        </p:nvSpPr>
        <p:spPr>
          <a:xfrm>
            <a:off x="6444208" y="1556792"/>
            <a:ext cx="2204450" cy="584775"/>
          </a:xfrm>
          <a:prstGeom prst="rect">
            <a:avLst/>
          </a:prstGeom>
          <a:noFill/>
        </p:spPr>
        <p:txBody>
          <a:bodyPr wrap="none" rtlCol="0">
            <a:spAutoFit/>
          </a:bodyPr>
          <a:lstStyle/>
          <a:p>
            <a:r>
              <a:rPr lang="en-GB" sz="3200" b="1" dirty="0">
                <a:solidFill>
                  <a:srgbClr val="FFFF00"/>
                </a:solidFill>
              </a:rPr>
              <a:t>Result issue</a:t>
            </a:r>
          </a:p>
        </p:txBody>
      </p:sp>
    </p:spTree>
    <p:extLst>
      <p:ext uri="{BB962C8B-B14F-4D97-AF65-F5344CB8AC3E}">
        <p14:creationId xmlns:p14="http://schemas.microsoft.com/office/powerpoint/2010/main" val="94637433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6EDD8-CA40-4418-9A0C-0EE5153B52EF}"/>
              </a:ext>
            </a:extLst>
          </p:cNvPr>
          <p:cNvSpPr>
            <a:spLocks noGrp="1"/>
          </p:cNvSpPr>
          <p:nvPr>
            <p:ph type="title"/>
          </p:nvPr>
        </p:nvSpPr>
        <p:spPr/>
        <p:txBody>
          <a:bodyPr/>
          <a:lstStyle/>
          <a:p>
            <a:pPr algn="l"/>
            <a:r>
              <a:rPr lang="en-GB" dirty="0"/>
              <a:t>Background</a:t>
            </a:r>
          </a:p>
        </p:txBody>
      </p:sp>
      <p:graphicFrame>
        <p:nvGraphicFramePr>
          <p:cNvPr id="4" name="Content Placeholder 3">
            <a:extLst>
              <a:ext uri="{FF2B5EF4-FFF2-40B4-BE49-F238E27FC236}">
                <a16:creationId xmlns:a16="http://schemas.microsoft.com/office/drawing/2014/main" id="{40EF6A47-6DC0-4BD1-8F1D-41180591A8C9}"/>
              </a:ext>
            </a:extLst>
          </p:cNvPr>
          <p:cNvGraphicFramePr>
            <a:graphicFrameLocks noGrp="1"/>
          </p:cNvGraphicFramePr>
          <p:nvPr>
            <p:ph idx="1"/>
            <p:extLst>
              <p:ext uri="{D42A27DB-BD31-4B8C-83A1-F6EECF244321}">
                <p14:modId xmlns:p14="http://schemas.microsoft.com/office/powerpoint/2010/main" val="1300103110"/>
              </p:ext>
            </p:extLst>
          </p:nvPr>
        </p:nvGraphicFramePr>
        <p:xfrm>
          <a:off x="609600" y="1916832"/>
          <a:ext cx="7778824" cy="4176463"/>
        </p:xfrm>
        <a:graphic>
          <a:graphicData uri="http://schemas.openxmlformats.org/drawingml/2006/table">
            <a:tbl>
              <a:tblPr>
                <a:tableStyleId>{5C22544A-7EE6-4342-B048-85BDC9FD1C3A}</a:tableStyleId>
              </a:tblPr>
              <a:tblGrid>
                <a:gridCol w="7778824">
                  <a:extLst>
                    <a:ext uri="{9D8B030D-6E8A-4147-A177-3AD203B41FA5}">
                      <a16:colId xmlns:a16="http://schemas.microsoft.com/office/drawing/2014/main" val="2645877551"/>
                    </a:ext>
                  </a:extLst>
                </a:gridCol>
              </a:tblGrid>
              <a:tr h="330809">
                <a:tc>
                  <a:txBody>
                    <a:bodyPr/>
                    <a:lstStyle/>
                    <a:p>
                      <a:pPr algn="l" fontAlgn="b"/>
                      <a:r>
                        <a:rPr lang="en-GB" sz="1100" u="none" strike="noStrike">
                          <a:effectLst/>
                        </a:rPr>
                        <a:t>Background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72340931"/>
                  </a:ext>
                </a:extLst>
              </a:tr>
              <a:tr h="330809">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58605005"/>
                  </a:ext>
                </a:extLst>
              </a:tr>
              <a:tr h="661618">
                <a:tc>
                  <a:txBody>
                    <a:bodyPr/>
                    <a:lstStyle/>
                    <a:p>
                      <a:pPr algn="l" fontAlgn="ctr"/>
                      <a:r>
                        <a:rPr lang="en-GB" sz="1100" u="none" strike="noStrike">
                          <a:effectLst/>
                        </a:rPr>
                        <a:t>The Medical Microbiology Section of UEMS wishes to launch an examination in medical microbiology.</a:t>
                      </a:r>
                      <a:endParaRPr lang="en-GB"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939025616"/>
                  </a:ext>
                </a:extLst>
              </a:tr>
              <a:tr h="1529991">
                <a:tc>
                  <a:txBody>
                    <a:bodyPr/>
                    <a:lstStyle/>
                    <a:p>
                      <a:pPr algn="l" fontAlgn="ctr"/>
                      <a:r>
                        <a:rPr lang="en-GB" sz="1100" u="none" strike="noStrike">
                          <a:effectLst/>
                        </a:rPr>
                        <a:t>UEMS is inviting examination assessment suppliers to provide detailed descriptions of the product(s) that you can provide with the associated costs and how you wish to work with UEMS Medical Microbiology Section to deliver the examination. Companies are invited to complete the following questionnaire. We are proposing to run a pilot examination in April 2020.</a:t>
                      </a:r>
                      <a:endParaRPr lang="en-GB"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012384271"/>
                  </a:ext>
                </a:extLst>
              </a:tr>
              <a:tr h="992427">
                <a:tc>
                  <a:txBody>
                    <a:bodyPr/>
                    <a:lstStyle/>
                    <a:p>
                      <a:pPr algn="l" fontAlgn="ctr"/>
                      <a:r>
                        <a:rPr lang="en-GB" sz="1100" u="none" strike="noStrike">
                          <a:effectLst/>
                        </a:rPr>
                        <a:t>Set up costs for this examination are being provided by ESCMID (European Society for Clinical Microbiology and Infectious Diseases) with the expectation that the examination will become self-funding within 4 years (i.e. from the April 23 Diet).</a:t>
                      </a:r>
                      <a:endParaRPr lang="en-GB"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38197794"/>
                  </a:ext>
                </a:extLst>
              </a:tr>
              <a:tr h="330809">
                <a:tc>
                  <a:txBody>
                    <a:bodyPr/>
                    <a:lstStyle/>
                    <a:p>
                      <a:pPr algn="l" fontAlgn="ctr"/>
                      <a:r>
                        <a:rPr lang="en-GB" sz="1100" u="none" strike="noStrike" dirty="0">
                          <a:effectLst/>
                        </a:rPr>
                        <a:t>Companies are requested to describe how they would meet the requirements listed.</a:t>
                      </a:r>
                      <a:endParaRPr lang="en-GB"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0294644"/>
                  </a:ext>
                </a:extLst>
              </a:tr>
            </a:tbl>
          </a:graphicData>
        </a:graphic>
      </p:graphicFrame>
    </p:spTree>
    <p:extLst>
      <p:ext uri="{BB962C8B-B14F-4D97-AF65-F5344CB8AC3E}">
        <p14:creationId xmlns:p14="http://schemas.microsoft.com/office/powerpoint/2010/main" val="19686177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941F2-962E-48C9-A996-543A2E027B62}"/>
              </a:ext>
            </a:extLst>
          </p:cNvPr>
          <p:cNvSpPr>
            <a:spLocks noGrp="1"/>
          </p:cNvSpPr>
          <p:nvPr>
            <p:ph type="title"/>
          </p:nvPr>
        </p:nvSpPr>
        <p:spPr/>
        <p:txBody>
          <a:bodyPr/>
          <a:lstStyle/>
          <a:p>
            <a:pPr algn="l"/>
            <a:r>
              <a:rPr lang="en-GB" dirty="0"/>
              <a:t>Assumptions</a:t>
            </a:r>
          </a:p>
        </p:txBody>
      </p:sp>
      <p:graphicFrame>
        <p:nvGraphicFramePr>
          <p:cNvPr id="4" name="Content Placeholder 3">
            <a:extLst>
              <a:ext uri="{FF2B5EF4-FFF2-40B4-BE49-F238E27FC236}">
                <a16:creationId xmlns:a16="http://schemas.microsoft.com/office/drawing/2014/main" id="{864C1E29-147A-43B0-99B4-A336D9D590DE}"/>
              </a:ext>
            </a:extLst>
          </p:cNvPr>
          <p:cNvGraphicFramePr>
            <a:graphicFrameLocks noGrp="1"/>
          </p:cNvGraphicFramePr>
          <p:nvPr>
            <p:ph idx="1"/>
            <p:extLst>
              <p:ext uri="{D42A27DB-BD31-4B8C-83A1-F6EECF244321}">
                <p14:modId xmlns:p14="http://schemas.microsoft.com/office/powerpoint/2010/main" val="4255401034"/>
              </p:ext>
            </p:extLst>
          </p:nvPr>
        </p:nvGraphicFramePr>
        <p:xfrm>
          <a:off x="827584" y="1628801"/>
          <a:ext cx="7344816" cy="5000598"/>
        </p:xfrm>
        <a:graphic>
          <a:graphicData uri="http://schemas.openxmlformats.org/drawingml/2006/table">
            <a:tbl>
              <a:tblPr>
                <a:tableStyleId>{5C22544A-7EE6-4342-B048-85BDC9FD1C3A}</a:tableStyleId>
              </a:tblPr>
              <a:tblGrid>
                <a:gridCol w="7344816">
                  <a:extLst>
                    <a:ext uri="{9D8B030D-6E8A-4147-A177-3AD203B41FA5}">
                      <a16:colId xmlns:a16="http://schemas.microsoft.com/office/drawing/2014/main" val="4155497569"/>
                    </a:ext>
                  </a:extLst>
                </a:gridCol>
              </a:tblGrid>
              <a:tr h="176804">
                <a:tc>
                  <a:txBody>
                    <a:bodyPr/>
                    <a:lstStyle/>
                    <a:p>
                      <a:pPr algn="l" fontAlgn="t"/>
                      <a:r>
                        <a:rPr lang="en-GB" sz="900" u="none" strike="noStrike">
                          <a:effectLst/>
                        </a:rPr>
                        <a:t>The exam will be electronic, delivered on desktop-top, lap-top or tablet computers.</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745392432"/>
                  </a:ext>
                </a:extLst>
              </a:tr>
              <a:tr h="176804">
                <a:tc>
                  <a:txBody>
                    <a:bodyPr/>
                    <a:lstStyle/>
                    <a:p>
                      <a:pPr algn="l" fontAlgn="t"/>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148089861"/>
                  </a:ext>
                </a:extLst>
              </a:tr>
              <a:tr h="176804">
                <a:tc>
                  <a:txBody>
                    <a:bodyPr/>
                    <a:lstStyle/>
                    <a:p>
                      <a:pPr algn="l" fontAlgn="t"/>
                      <a:r>
                        <a:rPr lang="en-GB" sz="900" u="none" strike="noStrike">
                          <a:effectLst/>
                        </a:rPr>
                        <a:t>It shall be set in English only ( in the first instance)</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479544690"/>
                  </a:ext>
                </a:extLst>
              </a:tr>
              <a:tr h="353607">
                <a:tc>
                  <a:txBody>
                    <a:bodyPr/>
                    <a:lstStyle/>
                    <a:p>
                      <a:pPr algn="l" fontAlgn="t"/>
                      <a:r>
                        <a:rPr lang="en-GB" sz="900" u="none" strike="noStrike">
                          <a:effectLst/>
                        </a:rPr>
                        <a:t>For the purposes of this proposal, assume that the examination shall comprise a single paper of 120 multiple choice questions  (e.g. SBAs, EMQs), lasting 3 hours.</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613820816"/>
                  </a:ext>
                </a:extLst>
              </a:tr>
              <a:tr h="176804">
                <a:tc>
                  <a:txBody>
                    <a:bodyPr/>
                    <a:lstStyle/>
                    <a:p>
                      <a:pPr algn="l" fontAlgn="t"/>
                      <a:r>
                        <a:rPr lang="en-GB" sz="900" u="none" strike="noStrike">
                          <a:effectLst/>
                        </a:rPr>
                        <a:t>We anticipate that it will be attempted by up to 50 candidates in the first instance.</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735845603"/>
                  </a:ext>
                </a:extLst>
              </a:tr>
              <a:tr h="643859">
                <a:tc>
                  <a:txBody>
                    <a:bodyPr/>
                    <a:lstStyle/>
                    <a:p>
                      <a:pPr algn="l" fontAlgn="t"/>
                      <a:r>
                        <a:rPr lang="en-GB" sz="900" u="none" strike="noStrike">
                          <a:effectLst/>
                        </a:rPr>
                        <a:t>It will be delivered in one location annually at various European cities, depending on the location of the annual European scientific conference, ECCMID (European Congress of Clinical Microbiology and Infectious Diseases). The meeting is normally held in April. The location of forthcoming conferences can be checked on the ESCMID website. The April 2020 meeting will be held in Paris.</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74293715"/>
                  </a:ext>
                </a:extLst>
              </a:tr>
              <a:tr h="176804">
                <a:tc>
                  <a:txBody>
                    <a:bodyPr/>
                    <a:lstStyle/>
                    <a:p>
                      <a:pPr algn="l" fontAlgn="t"/>
                      <a:r>
                        <a:rPr lang="en-GB" sz="900" u="none" strike="noStrike">
                          <a:effectLst/>
                        </a:rPr>
                        <a:t>Sufficient rooms to enable the exam to be taken will be provided.</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270089005"/>
                  </a:ext>
                </a:extLst>
              </a:tr>
              <a:tr h="176804">
                <a:tc>
                  <a:txBody>
                    <a:bodyPr/>
                    <a:lstStyle/>
                    <a:p>
                      <a:pPr algn="l" fontAlgn="t"/>
                      <a:r>
                        <a:rPr lang="en-GB" sz="900" u="none" strike="noStrike">
                          <a:effectLst/>
                        </a:rPr>
                        <a:t>Invigilators will be provided (except as specified below).</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358912899"/>
                  </a:ext>
                </a:extLst>
              </a:tr>
              <a:tr h="353607">
                <a:tc>
                  <a:txBody>
                    <a:bodyPr/>
                    <a:lstStyle/>
                    <a:p>
                      <a:pPr algn="l" fontAlgn="t"/>
                      <a:r>
                        <a:rPr lang="en-GB" sz="900" u="none" strike="noStrike">
                          <a:effectLst/>
                        </a:rPr>
                        <a:t>Please assume that the examination will be held on the Friday morning, prior to commencement of ECCMID. The Exam Committee will meet at 17:00hrs on the Tuesday immediately after the close of ECCMID </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956633013"/>
                  </a:ext>
                </a:extLst>
              </a:tr>
              <a:tr h="176804">
                <a:tc>
                  <a:txBody>
                    <a:bodyPr/>
                    <a:lstStyle/>
                    <a:p>
                      <a:pPr algn="l" fontAlgn="t"/>
                      <a:r>
                        <a:rPr lang="en-GB" sz="900" u="none" strike="noStrike">
                          <a:effectLst/>
                        </a:rPr>
                        <a:t>The contract for the examination delivery will be with, and signed by, UEMS. Their requirements will need to be met.</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2710669352"/>
                  </a:ext>
                </a:extLst>
              </a:tr>
              <a:tr h="643859">
                <a:tc>
                  <a:txBody>
                    <a:bodyPr/>
                    <a:lstStyle/>
                    <a:p>
                      <a:pPr algn="l" fontAlgn="t"/>
                      <a:r>
                        <a:rPr lang="en-GB" sz="900" u="none" strike="noStrike">
                          <a:effectLst/>
                        </a:rPr>
                        <a:t>The precise detail of the examination development process, to include question writing, initial and subsequent individual question review, initial and subsequent standard setting of individual questions, development of the whole examination, setting and reviewing the examination passmark, etc has not been finalised. We are likely to utilise a statistical standard setting procedure, eg Angoff</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667135923"/>
                  </a:ext>
                </a:extLst>
              </a:tr>
              <a:tr h="176804">
                <a:tc>
                  <a:txBody>
                    <a:bodyPr/>
                    <a:lstStyle/>
                    <a:p>
                      <a:pPr algn="l" fontAlgn="t"/>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280546636"/>
                  </a:ext>
                </a:extLst>
              </a:tr>
              <a:tr h="176804">
                <a:tc>
                  <a:txBody>
                    <a:bodyPr/>
                    <a:lstStyle/>
                    <a:p>
                      <a:pPr algn="l" fontAlgn="t"/>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624957979"/>
                  </a:ext>
                </a:extLst>
              </a:tr>
              <a:tr h="530411">
                <a:tc>
                  <a:txBody>
                    <a:bodyPr/>
                    <a:lstStyle/>
                    <a:p>
                      <a:pPr algn="l" fontAlgn="t"/>
                      <a:r>
                        <a:rPr lang="en-GB" sz="900" u="none" strike="noStrike">
                          <a:effectLst/>
                        </a:rPr>
                        <a:t>For the purposes of this invitation, the examination will be run by an Examination Committee comprising 5 senior consultant microbiologists, referred to as ‘Exam Committee’ in this document. Further consultants may be co-opted from time to time. Questions will be provided by a network of ‘Question writers’ who will submit questions remotely.</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1812518284"/>
                  </a:ext>
                </a:extLst>
              </a:tr>
              <a:tr h="176804">
                <a:tc>
                  <a:txBody>
                    <a:bodyPr/>
                    <a:lstStyle/>
                    <a:p>
                      <a:pPr algn="l" fontAlgn="t"/>
                      <a:r>
                        <a:rPr lang="en-GB" sz="900" u="none" strike="noStrike">
                          <a:effectLst/>
                        </a:rPr>
                        <a:t>The Companies submitting descriptions of their products are referred to as 'Commercial Partners' abbreviated to 'Partners'.</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4254322521"/>
                  </a:ext>
                </a:extLst>
              </a:tr>
              <a:tr h="353607">
                <a:tc>
                  <a:txBody>
                    <a:bodyPr/>
                    <a:lstStyle/>
                    <a:p>
                      <a:pPr algn="l" fontAlgn="t"/>
                      <a:r>
                        <a:rPr lang="en-GB" sz="900" u="none" strike="noStrike">
                          <a:effectLst/>
                        </a:rPr>
                        <a:t>The product or products that Companies propose to provide will be referred to as 'Solutions'. This includes software, any associated advice and exam delivery.</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411958848"/>
                  </a:ext>
                </a:extLst>
              </a:tr>
              <a:tr h="176804">
                <a:tc>
                  <a:txBody>
                    <a:bodyPr/>
                    <a:lstStyle/>
                    <a:p>
                      <a:pPr algn="l" fontAlgn="t"/>
                      <a:r>
                        <a:rPr lang="en-GB" sz="900" u="none" strike="noStrike">
                          <a:effectLst/>
                        </a:rPr>
                        <a:t>The term 'Working Day' refers to Monday to Friday 09:00 to 17:00hrs local time.</a:t>
                      </a:r>
                      <a:endParaRPr lang="en-GB" sz="900" b="0" i="0" u="none" strike="noStrike">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669702021"/>
                  </a:ext>
                </a:extLst>
              </a:tr>
              <a:tr h="176804">
                <a:tc>
                  <a:txBody>
                    <a:bodyPr/>
                    <a:lstStyle/>
                    <a:p>
                      <a:pPr algn="l" fontAlgn="t"/>
                      <a:r>
                        <a:rPr lang="en-GB" sz="900" u="none" strike="noStrike" dirty="0">
                          <a:effectLst/>
                        </a:rPr>
                        <a:t>Multiple choice question (MCQ) types: Single best answer (SBA), Extended matching questions (EMQs).</a:t>
                      </a:r>
                      <a:endParaRPr lang="en-GB" sz="900" b="0" i="0" u="none" strike="noStrike" dirty="0">
                        <a:solidFill>
                          <a:srgbClr val="000000"/>
                        </a:solidFill>
                        <a:effectLst/>
                        <a:latin typeface="Calibri" panose="020F0502020204030204" pitchFamily="34" charset="0"/>
                      </a:endParaRPr>
                    </a:p>
                  </a:txBody>
                  <a:tcPr marL="6350" marR="6350" marT="6350" marB="0"/>
                </a:tc>
                <a:extLst>
                  <a:ext uri="{0D108BD9-81ED-4DB2-BD59-A6C34878D82A}">
                    <a16:rowId xmlns:a16="http://schemas.microsoft.com/office/drawing/2014/main" val="3549130960"/>
                  </a:ext>
                </a:extLst>
              </a:tr>
            </a:tbl>
          </a:graphicData>
        </a:graphic>
      </p:graphicFrame>
    </p:spTree>
    <p:extLst>
      <p:ext uri="{BB962C8B-B14F-4D97-AF65-F5344CB8AC3E}">
        <p14:creationId xmlns:p14="http://schemas.microsoft.com/office/powerpoint/2010/main" val="185334703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0E15B-DA79-4945-890B-8B58DD80A140}"/>
              </a:ext>
            </a:extLst>
          </p:cNvPr>
          <p:cNvSpPr>
            <a:spLocks noGrp="1"/>
          </p:cNvSpPr>
          <p:nvPr>
            <p:ph type="title"/>
          </p:nvPr>
        </p:nvSpPr>
        <p:spPr/>
        <p:txBody>
          <a:bodyPr/>
          <a:lstStyle/>
          <a:p>
            <a:pPr algn="l"/>
            <a:r>
              <a:rPr lang="en-GB" dirty="0"/>
              <a:t>Proposal structure</a:t>
            </a:r>
          </a:p>
        </p:txBody>
      </p:sp>
      <p:graphicFrame>
        <p:nvGraphicFramePr>
          <p:cNvPr id="4" name="Content Placeholder 3">
            <a:extLst>
              <a:ext uri="{FF2B5EF4-FFF2-40B4-BE49-F238E27FC236}">
                <a16:creationId xmlns:a16="http://schemas.microsoft.com/office/drawing/2014/main" id="{BCDA03DB-3FC0-4926-864C-DE687BD02EF2}"/>
              </a:ext>
            </a:extLst>
          </p:cNvPr>
          <p:cNvGraphicFramePr>
            <a:graphicFrameLocks noGrp="1"/>
          </p:cNvGraphicFramePr>
          <p:nvPr>
            <p:ph idx="1"/>
            <p:extLst>
              <p:ext uri="{D42A27DB-BD31-4B8C-83A1-F6EECF244321}">
                <p14:modId xmlns:p14="http://schemas.microsoft.com/office/powerpoint/2010/main" val="491276308"/>
              </p:ext>
            </p:extLst>
          </p:nvPr>
        </p:nvGraphicFramePr>
        <p:xfrm>
          <a:off x="755576" y="2276872"/>
          <a:ext cx="7632850" cy="3744416"/>
        </p:xfrm>
        <a:graphic>
          <a:graphicData uri="http://schemas.openxmlformats.org/drawingml/2006/table">
            <a:tbl>
              <a:tblPr>
                <a:tableStyleId>{5C22544A-7EE6-4342-B048-85BDC9FD1C3A}</a:tableStyleId>
              </a:tblPr>
              <a:tblGrid>
                <a:gridCol w="925194">
                  <a:extLst>
                    <a:ext uri="{9D8B030D-6E8A-4147-A177-3AD203B41FA5}">
                      <a16:colId xmlns:a16="http://schemas.microsoft.com/office/drawing/2014/main" val="1876893400"/>
                    </a:ext>
                  </a:extLst>
                </a:gridCol>
                <a:gridCol w="925194">
                  <a:extLst>
                    <a:ext uri="{9D8B030D-6E8A-4147-A177-3AD203B41FA5}">
                      <a16:colId xmlns:a16="http://schemas.microsoft.com/office/drawing/2014/main" val="3217421333"/>
                    </a:ext>
                  </a:extLst>
                </a:gridCol>
                <a:gridCol w="925194">
                  <a:extLst>
                    <a:ext uri="{9D8B030D-6E8A-4147-A177-3AD203B41FA5}">
                      <a16:colId xmlns:a16="http://schemas.microsoft.com/office/drawing/2014/main" val="2410192292"/>
                    </a:ext>
                  </a:extLst>
                </a:gridCol>
                <a:gridCol w="925194">
                  <a:extLst>
                    <a:ext uri="{9D8B030D-6E8A-4147-A177-3AD203B41FA5}">
                      <a16:colId xmlns:a16="http://schemas.microsoft.com/office/drawing/2014/main" val="203444944"/>
                    </a:ext>
                  </a:extLst>
                </a:gridCol>
                <a:gridCol w="925194">
                  <a:extLst>
                    <a:ext uri="{9D8B030D-6E8A-4147-A177-3AD203B41FA5}">
                      <a16:colId xmlns:a16="http://schemas.microsoft.com/office/drawing/2014/main" val="229097690"/>
                    </a:ext>
                  </a:extLst>
                </a:gridCol>
                <a:gridCol w="925194">
                  <a:extLst>
                    <a:ext uri="{9D8B030D-6E8A-4147-A177-3AD203B41FA5}">
                      <a16:colId xmlns:a16="http://schemas.microsoft.com/office/drawing/2014/main" val="3741261626"/>
                    </a:ext>
                  </a:extLst>
                </a:gridCol>
                <a:gridCol w="925194">
                  <a:extLst>
                    <a:ext uri="{9D8B030D-6E8A-4147-A177-3AD203B41FA5}">
                      <a16:colId xmlns:a16="http://schemas.microsoft.com/office/drawing/2014/main" val="270653868"/>
                    </a:ext>
                  </a:extLst>
                </a:gridCol>
                <a:gridCol w="1156492">
                  <a:extLst>
                    <a:ext uri="{9D8B030D-6E8A-4147-A177-3AD203B41FA5}">
                      <a16:colId xmlns:a16="http://schemas.microsoft.com/office/drawing/2014/main" val="4148706902"/>
                    </a:ext>
                  </a:extLst>
                </a:gridCol>
              </a:tblGrid>
              <a:tr h="729432">
                <a:tc gridSpan="7">
                  <a:txBody>
                    <a:bodyPr/>
                    <a:lstStyle/>
                    <a:p>
                      <a:pPr algn="l" fontAlgn="ctr"/>
                      <a:r>
                        <a:rPr lang="en-GB" sz="1100" u="none" strike="noStrike">
                          <a:effectLst/>
                        </a:rPr>
                        <a:t>The request for proposals is divided into sections which follow sequentially</a:t>
                      </a:r>
                      <a:endParaRPr lang="en-GB" sz="1100" b="0"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50746036"/>
                  </a:ext>
                </a:extLst>
              </a:tr>
              <a:tr h="729432">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7620" marR="7620" marT="7620" marB="0" anchor="b"/>
                </a:tc>
                <a:tc gridSpan="2">
                  <a:txBody>
                    <a:bodyPr/>
                    <a:lstStyle/>
                    <a:p>
                      <a:pPr algn="l" fontAlgn="ctr"/>
                      <a:r>
                        <a:rPr lang="en-GB" sz="1100" u="none" strike="noStrike">
                          <a:effectLst/>
                        </a:rPr>
                        <a:t>Question database</a:t>
                      </a:r>
                      <a:endParaRPr lang="en-GB" sz="1100" b="0"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42769286"/>
                  </a:ext>
                </a:extLst>
              </a:tr>
              <a:tr h="729432">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7620" marR="7620" marT="7620" marB="0" anchor="b"/>
                </a:tc>
                <a:tc gridSpan="6">
                  <a:txBody>
                    <a:bodyPr/>
                    <a:lstStyle/>
                    <a:p>
                      <a:pPr algn="l" fontAlgn="ctr"/>
                      <a:r>
                        <a:rPr lang="en-GB" sz="1100" u="none" strike="noStrike">
                          <a:effectLst/>
                        </a:rPr>
                        <a:t>Examination delivery (including call for examination entry)</a:t>
                      </a:r>
                      <a:endParaRPr lang="en-GB" sz="1100" b="0"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94545021"/>
                  </a:ext>
                </a:extLst>
              </a:tr>
              <a:tr h="389030">
                <a:tc>
                  <a:txBody>
                    <a:bodyPr/>
                    <a:lstStyle/>
                    <a:p>
                      <a:pPr algn="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620" marR="7620" marT="7620" marB="0" anchor="b"/>
                </a:tc>
                <a:tc gridSpan="4">
                  <a:txBody>
                    <a:bodyPr/>
                    <a:lstStyle/>
                    <a:p>
                      <a:pPr algn="l" fontAlgn="ctr"/>
                      <a:r>
                        <a:rPr lang="en-GB" sz="1100" u="none" strike="noStrike">
                          <a:effectLst/>
                        </a:rPr>
                        <a:t>Post examination results analysis</a:t>
                      </a:r>
                      <a:endParaRPr lang="en-GB" sz="1100" b="0"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49353326"/>
                  </a:ext>
                </a:extLst>
              </a:tr>
              <a:tr h="389030">
                <a:tc>
                  <a:txBody>
                    <a:bodyPr/>
                    <a:lstStyle/>
                    <a:p>
                      <a:pPr algn="r" fontAlgn="b"/>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7620" marR="7620" marT="7620" marB="0" anchor="b"/>
                </a:tc>
                <a:tc gridSpan="2">
                  <a:txBody>
                    <a:bodyPr/>
                    <a:lstStyle/>
                    <a:p>
                      <a:pPr algn="l" fontAlgn="ctr"/>
                      <a:r>
                        <a:rPr lang="en-GB" sz="1100" u="none" strike="noStrike">
                          <a:effectLst/>
                        </a:rPr>
                        <a:t>Issue of results</a:t>
                      </a:r>
                      <a:endParaRPr lang="en-GB" sz="1100" b="0" i="0" u="none" strike="noStrike">
                        <a:solidFill>
                          <a:srgbClr val="000000"/>
                        </a:solidFill>
                        <a:effectLst/>
                        <a:latin typeface="Calibri" panose="020F0502020204030204" pitchFamily="34" charset="0"/>
                      </a:endParaRPr>
                    </a:p>
                  </a:txBody>
                  <a:tcPr marL="7620" marR="7620" marT="7620" marB="0" anchor="ctr"/>
                </a:tc>
                <a:tc hMerge="1">
                  <a:txBody>
                    <a:bodyPr/>
                    <a:lstStyle/>
                    <a:p>
                      <a:endParaRPr lang="en-GB"/>
                    </a:p>
                  </a:txBody>
                  <a:tcP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63314180"/>
                  </a:ext>
                </a:extLst>
              </a:tr>
              <a:tr h="389030">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798477794"/>
                  </a:ext>
                </a:extLst>
              </a:tr>
              <a:tr h="389030">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GB"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23499857"/>
                  </a:ext>
                </a:extLst>
              </a:tr>
            </a:tbl>
          </a:graphicData>
        </a:graphic>
      </p:graphicFrame>
    </p:spTree>
    <p:extLst>
      <p:ext uri="{BB962C8B-B14F-4D97-AF65-F5344CB8AC3E}">
        <p14:creationId xmlns:p14="http://schemas.microsoft.com/office/powerpoint/2010/main" val="321902218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B659E-8933-4C75-9868-D96BD525687A}"/>
              </a:ext>
            </a:extLst>
          </p:cNvPr>
          <p:cNvSpPr>
            <a:spLocks noGrp="1"/>
          </p:cNvSpPr>
          <p:nvPr>
            <p:ph type="title"/>
          </p:nvPr>
        </p:nvSpPr>
        <p:spPr/>
        <p:txBody>
          <a:bodyPr/>
          <a:lstStyle/>
          <a:p>
            <a:r>
              <a:rPr lang="en-GB" dirty="0"/>
              <a:t>Early exams</a:t>
            </a:r>
          </a:p>
        </p:txBody>
      </p:sp>
      <p:pic>
        <p:nvPicPr>
          <p:cNvPr id="1034" name="Picture 10" descr="smiling old man sitting at his kitchen table ready to write a shopping list  | Stock image | Colourbox">
            <a:extLst>
              <a:ext uri="{FF2B5EF4-FFF2-40B4-BE49-F238E27FC236}">
                <a16:creationId xmlns:a16="http://schemas.microsoft.com/office/drawing/2014/main" id="{4A62CB60-B692-4A5B-882E-7FF571DA7A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33520" y="2252886"/>
            <a:ext cx="2619375" cy="17430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87C2832A-C873-4C1E-B1FD-14154315CAFA}"/>
              </a:ext>
            </a:extLst>
          </p:cNvPr>
          <p:cNvPicPr>
            <a:picLocks noChangeAspect="1"/>
          </p:cNvPicPr>
          <p:nvPr/>
        </p:nvPicPr>
        <p:blipFill>
          <a:blip r:embed="rId3"/>
          <a:stretch>
            <a:fillRect/>
          </a:stretch>
        </p:blipFill>
        <p:spPr>
          <a:xfrm>
            <a:off x="6399389" y="1052736"/>
            <a:ext cx="2162175" cy="2943225"/>
          </a:xfrm>
          <a:prstGeom prst="rect">
            <a:avLst/>
          </a:prstGeom>
        </p:spPr>
      </p:pic>
      <p:pic>
        <p:nvPicPr>
          <p:cNvPr id="1042" name="Picture 18" descr="secretary clipart - Clip Art Library">
            <a:extLst>
              <a:ext uri="{FF2B5EF4-FFF2-40B4-BE49-F238E27FC236}">
                <a16:creationId xmlns:a16="http://schemas.microsoft.com/office/drawing/2014/main" id="{1FB5B032-2887-448E-8FCF-58978420D0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862" y="2202058"/>
            <a:ext cx="2190750" cy="208597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ngegnere calcolo su diagramma - Foto stock royalty-free di Elettricità">
            <a:extLst>
              <a:ext uri="{FF2B5EF4-FFF2-40B4-BE49-F238E27FC236}">
                <a16:creationId xmlns:a16="http://schemas.microsoft.com/office/drawing/2014/main" id="{E6F904CD-BBAE-4751-9EF4-ABD61ABF7E6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34019" y="4699743"/>
            <a:ext cx="2333383" cy="1556399"/>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Students in exam hall | Stock Video | Pond5">
            <a:extLst>
              <a:ext uri="{FF2B5EF4-FFF2-40B4-BE49-F238E27FC236}">
                <a16:creationId xmlns:a16="http://schemas.microsoft.com/office/drawing/2014/main" id="{6F78D055-094C-49BF-A8BC-812913ADBB3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9100" y="4655942"/>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Psychometrics 101: How do I know if an assessment is reliable? (Part 3) -  Questionmark Online Assessment Platform">
            <a:extLst>
              <a:ext uri="{FF2B5EF4-FFF2-40B4-BE49-F238E27FC236}">
                <a16:creationId xmlns:a16="http://schemas.microsoft.com/office/drawing/2014/main" id="{E802851A-558D-41C9-85D1-1C1239CA05D0}"/>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46965" y="4699743"/>
            <a:ext cx="2867025" cy="1590675"/>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a:extLst>
              <a:ext uri="{FF2B5EF4-FFF2-40B4-BE49-F238E27FC236}">
                <a16:creationId xmlns:a16="http://schemas.microsoft.com/office/drawing/2014/main" id="{6317BC95-BEF8-4FFE-8FFF-BBA0B9B8D7FC}"/>
              </a:ext>
            </a:extLst>
          </p:cNvPr>
          <p:cNvCxnSpPr/>
          <p:nvPr/>
        </p:nvCxnSpPr>
        <p:spPr bwMode="auto">
          <a:xfrm>
            <a:off x="6516216" y="4293096"/>
            <a:ext cx="2232248" cy="2336304"/>
          </a:xfrm>
          <a:prstGeom prst="line">
            <a:avLst/>
          </a:prstGeom>
          <a:solidFill>
            <a:schemeClr val="accent1"/>
          </a:solidFill>
          <a:ln w="1270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a:extLst>
              <a:ext uri="{FF2B5EF4-FFF2-40B4-BE49-F238E27FC236}">
                <a16:creationId xmlns:a16="http://schemas.microsoft.com/office/drawing/2014/main" id="{2CD423E7-DC48-4E97-B274-16E65609CF55}"/>
              </a:ext>
            </a:extLst>
          </p:cNvPr>
          <p:cNvCxnSpPr/>
          <p:nvPr/>
        </p:nvCxnSpPr>
        <p:spPr bwMode="auto">
          <a:xfrm flipH="1">
            <a:off x="6226532" y="4417802"/>
            <a:ext cx="2411235" cy="2120280"/>
          </a:xfrm>
          <a:prstGeom prst="line">
            <a:avLst/>
          </a:prstGeom>
          <a:solidFill>
            <a:schemeClr val="accent1"/>
          </a:solidFill>
          <a:ln w="1270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4631792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28A9B-39A1-4ABC-AFF6-2099756A818C}"/>
              </a:ext>
            </a:extLst>
          </p:cNvPr>
          <p:cNvSpPr>
            <a:spLocks noGrp="1"/>
          </p:cNvSpPr>
          <p:nvPr>
            <p:ph type="title"/>
          </p:nvPr>
        </p:nvSpPr>
        <p:spPr>
          <a:xfrm>
            <a:off x="609600" y="260648"/>
            <a:ext cx="7848600" cy="1143000"/>
          </a:xfrm>
        </p:spPr>
        <p:txBody>
          <a:bodyPr/>
          <a:lstStyle/>
          <a:p>
            <a:pPr algn="l"/>
            <a:r>
              <a:rPr lang="en-GB" dirty="0"/>
              <a:t>Database (1)</a:t>
            </a:r>
          </a:p>
        </p:txBody>
      </p:sp>
      <p:graphicFrame>
        <p:nvGraphicFramePr>
          <p:cNvPr id="4" name="Content Placeholder 3">
            <a:extLst>
              <a:ext uri="{FF2B5EF4-FFF2-40B4-BE49-F238E27FC236}">
                <a16:creationId xmlns:a16="http://schemas.microsoft.com/office/drawing/2014/main" id="{C6D73685-FA29-4859-AEB4-78A332382E8F}"/>
              </a:ext>
            </a:extLst>
          </p:cNvPr>
          <p:cNvGraphicFramePr>
            <a:graphicFrameLocks noGrp="1"/>
          </p:cNvGraphicFramePr>
          <p:nvPr>
            <p:ph idx="1"/>
          </p:nvPr>
        </p:nvGraphicFramePr>
        <p:xfrm>
          <a:off x="788090" y="1899284"/>
          <a:ext cx="7491620" cy="4278632"/>
        </p:xfrm>
        <a:graphic>
          <a:graphicData uri="http://schemas.openxmlformats.org/drawingml/2006/table">
            <a:tbl>
              <a:tblPr>
                <a:tableStyleId>{5C22544A-7EE6-4342-B048-85BDC9FD1C3A}</a:tableStyleId>
              </a:tblPr>
              <a:tblGrid>
                <a:gridCol w="608772">
                  <a:extLst>
                    <a:ext uri="{9D8B030D-6E8A-4147-A177-3AD203B41FA5}">
                      <a16:colId xmlns:a16="http://schemas.microsoft.com/office/drawing/2014/main" val="3608091366"/>
                    </a:ext>
                  </a:extLst>
                </a:gridCol>
                <a:gridCol w="6137413">
                  <a:extLst>
                    <a:ext uri="{9D8B030D-6E8A-4147-A177-3AD203B41FA5}">
                      <a16:colId xmlns:a16="http://schemas.microsoft.com/office/drawing/2014/main" val="1732303002"/>
                    </a:ext>
                  </a:extLst>
                </a:gridCol>
                <a:gridCol w="745435">
                  <a:extLst>
                    <a:ext uri="{9D8B030D-6E8A-4147-A177-3AD203B41FA5}">
                      <a16:colId xmlns:a16="http://schemas.microsoft.com/office/drawing/2014/main" val="1875439546"/>
                    </a:ext>
                  </a:extLst>
                </a:gridCol>
              </a:tblGrid>
              <a:tr h="357809">
                <a:tc>
                  <a:txBody>
                    <a:bodyPr/>
                    <a:lstStyle/>
                    <a:p>
                      <a:pPr algn="l" fontAlgn="t"/>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Essential or Desirable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1939005551"/>
                  </a:ext>
                </a:extLst>
              </a:tr>
              <a:tr h="357809">
                <a:tc>
                  <a:txBody>
                    <a:bodyPr/>
                    <a:lstStyle/>
                    <a:p>
                      <a:pPr algn="r" fontAlgn="t"/>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database will have at least 2 levels of access: one level for question writers who will only be able to access questions that they have written; and a higher level allowing access to all questions</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3422884066"/>
                  </a:ext>
                </a:extLst>
              </a:tr>
              <a:tr h="357809">
                <a:tc>
                  <a:txBody>
                    <a:bodyPr/>
                    <a:lstStyle/>
                    <a:p>
                      <a:pPr algn="r" fontAlgn="t"/>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Please state the maximum number of individual Question Writers and Exam Committee members that the database can accommodate individually</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4224395632"/>
                  </a:ext>
                </a:extLst>
              </a:tr>
              <a:tr h="357809">
                <a:tc>
                  <a:txBody>
                    <a:bodyPr/>
                    <a:lstStyle/>
                    <a:p>
                      <a:pPr algn="r" fontAlgn="t"/>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database will be able to accept questions in the following formats: SBA (of 4 or 5) or EMQs (up to 10 choices to multiple stems).</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166833627"/>
                  </a:ext>
                </a:extLst>
              </a:tr>
              <a:tr h="357809">
                <a:tc>
                  <a:txBody>
                    <a:bodyPr/>
                    <a:lstStyle/>
                    <a:p>
                      <a:pPr algn="r" fontAlgn="t"/>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Each question can comprise text, alphanumeric data in tabular format and / or images. Please describe any limitations including image size / resolution</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707554290"/>
                  </a:ext>
                </a:extLst>
              </a:tr>
              <a:tr h="178904">
                <a:tc>
                  <a:txBody>
                    <a:bodyPr/>
                    <a:lstStyle/>
                    <a:p>
                      <a:pPr algn="r" fontAlgn="t"/>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Each question can be tagged by multiple identifiers to enable linkage with specific sections of the  Curriculum </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1113288275"/>
                  </a:ext>
                </a:extLst>
              </a:tr>
              <a:tr h="357809">
                <a:tc>
                  <a:txBody>
                    <a:bodyPr/>
                    <a:lstStyle/>
                    <a:p>
                      <a:pPr algn="r" fontAlgn="t"/>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name of the question writer and date/time submitted will be ‘stamped’ on each question and retained in the database.</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3536263925"/>
                  </a:ext>
                </a:extLst>
              </a:tr>
              <a:tr h="357809">
                <a:tc>
                  <a:txBody>
                    <a:bodyPr/>
                    <a:lstStyle/>
                    <a:p>
                      <a:pPr algn="r" fontAlgn="t"/>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database will keep an audit trail of each occasion that a question has been viewed or amended (by whom, and when).</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4270532818"/>
                  </a:ext>
                </a:extLst>
              </a:tr>
              <a:tr h="1073426">
                <a:tc>
                  <a:txBody>
                    <a:bodyPr/>
                    <a:lstStyle/>
                    <a:p>
                      <a:pPr algn="r" fontAlgn="t"/>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Questions within the database will be marked or flagged as: </a:t>
                      </a:r>
                      <a:br>
                        <a:rPr lang="en-GB" sz="1100" u="none" strike="noStrike">
                          <a:effectLst/>
                        </a:rPr>
                      </a:br>
                      <a:r>
                        <a:rPr lang="en-GB" sz="1100" u="none" strike="noStrike">
                          <a:effectLst/>
                        </a:rPr>
                        <a:t>a) Draft (ie submitted by Question Writer), </a:t>
                      </a:r>
                      <a:br>
                        <a:rPr lang="en-GB" sz="1100" u="none" strike="noStrike">
                          <a:effectLst/>
                        </a:rPr>
                      </a:br>
                      <a:r>
                        <a:rPr lang="en-GB" sz="1100" u="none" strike="noStrike">
                          <a:effectLst/>
                        </a:rPr>
                        <a:t>b) Screened (ie screened for potential suitability by a Board member) with Provisional Acceptance, Returned, Rejected and </a:t>
                      </a:r>
                      <a:br>
                        <a:rPr lang="en-GB" sz="1100" u="none" strike="noStrike">
                          <a:effectLst/>
                        </a:rPr>
                      </a:br>
                      <a:r>
                        <a:rPr lang="en-GB" sz="1100" u="none" strike="noStrike">
                          <a:effectLst/>
                        </a:rPr>
                        <a:t>c) Reviewed (ie discussed by Question Review Group). </a:t>
                      </a:r>
                      <a:br>
                        <a:rPr lang="en-GB" sz="1100" u="none" strike="noStrike">
                          <a:effectLst/>
                        </a:rPr>
                      </a:br>
                      <a:r>
                        <a:rPr lang="en-GB" sz="1100" u="none" strike="noStrike">
                          <a:effectLst/>
                        </a:rPr>
                        <a:t>Alternative terminology is acceptable.</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335091927"/>
                  </a:ext>
                </a:extLst>
              </a:tr>
              <a:tr h="357809">
                <a:tc>
                  <a:txBody>
                    <a:bodyPr/>
                    <a:lstStyle/>
                    <a:p>
                      <a:pPr algn="r" fontAlgn="t"/>
                      <a:r>
                        <a:rPr lang="en-GB" sz="1100" u="none" strike="noStrike">
                          <a:effectLst/>
                        </a:rPr>
                        <a:t>9</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database will allow Draft questions to be returned to the author for amendment / clarification with a brief message from the screener.</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dirty="0">
                          <a:effectLst/>
                        </a:rPr>
                        <a:t>D</a:t>
                      </a:r>
                      <a:endParaRPr lang="en-GB" sz="1100" b="0" i="0" u="none" strike="noStrike" dirty="0">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3854741"/>
                  </a:ext>
                </a:extLst>
              </a:tr>
            </a:tbl>
          </a:graphicData>
        </a:graphic>
      </p:graphicFrame>
    </p:spTree>
    <p:extLst>
      <p:ext uri="{BB962C8B-B14F-4D97-AF65-F5344CB8AC3E}">
        <p14:creationId xmlns:p14="http://schemas.microsoft.com/office/powerpoint/2010/main" val="70371371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6ED6D-7E7C-4A75-944C-A91333E70CE2}"/>
              </a:ext>
            </a:extLst>
          </p:cNvPr>
          <p:cNvSpPr>
            <a:spLocks noGrp="1"/>
          </p:cNvSpPr>
          <p:nvPr>
            <p:ph type="title"/>
          </p:nvPr>
        </p:nvSpPr>
        <p:spPr/>
        <p:txBody>
          <a:bodyPr/>
          <a:lstStyle/>
          <a:p>
            <a:r>
              <a:rPr lang="en-GB" dirty="0"/>
              <a:t>Database (2)</a:t>
            </a:r>
          </a:p>
        </p:txBody>
      </p:sp>
      <p:graphicFrame>
        <p:nvGraphicFramePr>
          <p:cNvPr id="4" name="Content Placeholder 3">
            <a:extLst>
              <a:ext uri="{FF2B5EF4-FFF2-40B4-BE49-F238E27FC236}">
                <a16:creationId xmlns:a16="http://schemas.microsoft.com/office/drawing/2014/main" id="{C33B5A36-0D43-41CE-89E8-1CC56C921627}"/>
              </a:ext>
            </a:extLst>
          </p:cNvPr>
          <p:cNvGraphicFramePr>
            <a:graphicFrameLocks noGrp="1"/>
          </p:cNvGraphicFramePr>
          <p:nvPr>
            <p:ph idx="1"/>
          </p:nvPr>
        </p:nvGraphicFramePr>
        <p:xfrm>
          <a:off x="704850" y="2484120"/>
          <a:ext cx="7658100" cy="3413760"/>
        </p:xfrm>
        <a:graphic>
          <a:graphicData uri="http://schemas.openxmlformats.org/drawingml/2006/table">
            <a:tbl>
              <a:tblPr>
                <a:tableStyleId>{5C22544A-7EE6-4342-B048-85BDC9FD1C3A}</a:tableStyleId>
              </a:tblPr>
              <a:tblGrid>
                <a:gridCol w="622300">
                  <a:extLst>
                    <a:ext uri="{9D8B030D-6E8A-4147-A177-3AD203B41FA5}">
                      <a16:colId xmlns:a16="http://schemas.microsoft.com/office/drawing/2014/main" val="152586181"/>
                    </a:ext>
                  </a:extLst>
                </a:gridCol>
                <a:gridCol w="6273800">
                  <a:extLst>
                    <a:ext uri="{9D8B030D-6E8A-4147-A177-3AD203B41FA5}">
                      <a16:colId xmlns:a16="http://schemas.microsoft.com/office/drawing/2014/main" val="2766300099"/>
                    </a:ext>
                  </a:extLst>
                </a:gridCol>
                <a:gridCol w="762000">
                  <a:extLst>
                    <a:ext uri="{9D8B030D-6E8A-4147-A177-3AD203B41FA5}">
                      <a16:colId xmlns:a16="http://schemas.microsoft.com/office/drawing/2014/main" val="3112210277"/>
                    </a:ext>
                  </a:extLst>
                </a:gridCol>
              </a:tblGrid>
              <a:tr h="365760">
                <a:tc>
                  <a:txBody>
                    <a:bodyPr/>
                    <a:lstStyle/>
                    <a:p>
                      <a:pPr algn="r" fontAlgn="t"/>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Each question will have a field where various numerical and textual information can be stored (e.g. the author's proposed estimated level of question difficulty on a predetermined scale).</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97752364"/>
                  </a:ext>
                </a:extLst>
              </a:tr>
              <a:tr h="182880">
                <a:tc>
                  <a:txBody>
                    <a:bodyPr/>
                    <a:lstStyle/>
                    <a:p>
                      <a:pPr algn="r" fontAlgn="t"/>
                      <a:r>
                        <a:rPr lang="en-GB" sz="1100" u="none" strike="noStrike">
                          <a:effectLst/>
                        </a:rPr>
                        <a:t>11</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Questions can be selected for inclusion at a Question Writers Review meeting.</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23777967"/>
                  </a:ext>
                </a:extLst>
              </a:tr>
              <a:tr h="182880">
                <a:tc>
                  <a:txBody>
                    <a:bodyPr/>
                    <a:lstStyle/>
                    <a:p>
                      <a:pPr algn="r" fontAlgn="t"/>
                      <a:r>
                        <a:rPr lang="en-GB" sz="1100" u="none" strike="noStrike">
                          <a:effectLst/>
                        </a:rPr>
                        <a:t>12</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The date of discussion at the Question Writers meeting can be stored</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54930698"/>
                  </a:ext>
                </a:extLst>
              </a:tr>
              <a:tr h="182880">
                <a:tc>
                  <a:txBody>
                    <a:bodyPr/>
                    <a:lstStyle/>
                    <a:p>
                      <a:pPr algn="r" fontAlgn="t"/>
                      <a:r>
                        <a:rPr lang="en-GB" sz="1100" u="none" strike="noStrike">
                          <a:effectLst/>
                        </a:rPr>
                        <a:t>13</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Following Discussion at the Question Writers' review group updated ratings can be stored</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38894834"/>
                  </a:ext>
                </a:extLst>
              </a:tr>
              <a:tr h="182880">
                <a:tc>
                  <a:txBody>
                    <a:bodyPr/>
                    <a:lstStyle/>
                    <a:p>
                      <a:pPr algn="r" fontAlgn="t"/>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Questions selected for potential inclusion in a particlar diet of the examination can be flagged as such.</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0486040"/>
                  </a:ext>
                </a:extLst>
              </a:tr>
              <a:tr h="365760">
                <a:tc>
                  <a:txBody>
                    <a:bodyPr/>
                    <a:lstStyle/>
                    <a:p>
                      <a:pPr algn="r" fontAlgn="t"/>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Once candidate questions are selected to populate a particular diet of the examination, the 'draft' examination can be made available for testing by independent individual(s) as nominated by the Board</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03443707"/>
                  </a:ext>
                </a:extLst>
              </a:tr>
              <a:tr h="365760">
                <a:tc>
                  <a:txBody>
                    <a:bodyPr/>
                    <a:lstStyle/>
                    <a:p>
                      <a:pPr algn="r" fontAlgn="t"/>
                      <a:r>
                        <a:rPr lang="en-GB" sz="1100" u="none" strike="noStrike">
                          <a:effectLst/>
                        </a:rPr>
                        <a:t>16</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The database must be secure at every stage of the question writing and examination development. Please describe your approach.</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8298406"/>
                  </a:ext>
                </a:extLst>
              </a:tr>
              <a:tr h="18288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94726764"/>
                  </a:ext>
                </a:extLst>
              </a:tr>
              <a:tr h="18288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60807984"/>
                  </a:ext>
                </a:extLst>
              </a:tr>
              <a:tr h="18288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Database developmental possibilities</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39777114"/>
                  </a:ext>
                </a:extLst>
              </a:tr>
              <a:tr h="73152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Rather than SBAs or EMQs, a question might have a limited number of possible options. An example of these questions are Computer Based Case Simulations CCSs). Selection of each option will lead a specific further questions. Candidates will not be able to back-track. Please state whether you are prepared to explore this type of question sequence.</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dirty="0">
                          <a:effectLst/>
                        </a:rPr>
                        <a:t>D</a:t>
                      </a:r>
                      <a:endParaRPr lang="en-GB"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77729587"/>
                  </a:ext>
                </a:extLst>
              </a:tr>
            </a:tbl>
          </a:graphicData>
        </a:graphic>
      </p:graphicFrame>
    </p:spTree>
    <p:extLst>
      <p:ext uri="{BB962C8B-B14F-4D97-AF65-F5344CB8AC3E}">
        <p14:creationId xmlns:p14="http://schemas.microsoft.com/office/powerpoint/2010/main" val="3974441619"/>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5C267-0D8A-43F4-B802-65F9AE2003F5}"/>
              </a:ext>
            </a:extLst>
          </p:cNvPr>
          <p:cNvSpPr>
            <a:spLocks noGrp="1"/>
          </p:cNvSpPr>
          <p:nvPr>
            <p:ph type="title"/>
          </p:nvPr>
        </p:nvSpPr>
        <p:spPr/>
        <p:txBody>
          <a:bodyPr/>
          <a:lstStyle/>
          <a:p>
            <a:pPr algn="l"/>
            <a:r>
              <a:rPr lang="en-GB" dirty="0"/>
              <a:t>Delivery (1)</a:t>
            </a:r>
          </a:p>
        </p:txBody>
      </p:sp>
      <p:graphicFrame>
        <p:nvGraphicFramePr>
          <p:cNvPr id="4" name="Content Placeholder 3">
            <a:extLst>
              <a:ext uri="{FF2B5EF4-FFF2-40B4-BE49-F238E27FC236}">
                <a16:creationId xmlns:a16="http://schemas.microsoft.com/office/drawing/2014/main" id="{ACFB3412-35C3-4531-B16F-9757DE02BE63}"/>
              </a:ext>
            </a:extLst>
          </p:cNvPr>
          <p:cNvGraphicFramePr>
            <a:graphicFrameLocks noGrp="1"/>
          </p:cNvGraphicFramePr>
          <p:nvPr>
            <p:ph idx="1"/>
          </p:nvPr>
        </p:nvGraphicFramePr>
        <p:xfrm>
          <a:off x="704850" y="2484120"/>
          <a:ext cx="7658100" cy="3108960"/>
        </p:xfrm>
        <a:graphic>
          <a:graphicData uri="http://schemas.openxmlformats.org/drawingml/2006/table">
            <a:tbl>
              <a:tblPr>
                <a:tableStyleId>{5C22544A-7EE6-4342-B048-85BDC9FD1C3A}</a:tableStyleId>
              </a:tblPr>
              <a:tblGrid>
                <a:gridCol w="622300">
                  <a:extLst>
                    <a:ext uri="{9D8B030D-6E8A-4147-A177-3AD203B41FA5}">
                      <a16:colId xmlns:a16="http://schemas.microsoft.com/office/drawing/2014/main" val="4182104774"/>
                    </a:ext>
                  </a:extLst>
                </a:gridCol>
                <a:gridCol w="6273800">
                  <a:extLst>
                    <a:ext uri="{9D8B030D-6E8A-4147-A177-3AD203B41FA5}">
                      <a16:colId xmlns:a16="http://schemas.microsoft.com/office/drawing/2014/main" val="3967293147"/>
                    </a:ext>
                  </a:extLst>
                </a:gridCol>
                <a:gridCol w="762000">
                  <a:extLst>
                    <a:ext uri="{9D8B030D-6E8A-4147-A177-3AD203B41FA5}">
                      <a16:colId xmlns:a16="http://schemas.microsoft.com/office/drawing/2014/main" val="1849621205"/>
                    </a:ext>
                  </a:extLst>
                </a:gridCol>
              </a:tblGrid>
              <a:tr h="36576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Essential or Desirable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094385958"/>
                  </a:ext>
                </a:extLst>
              </a:tr>
              <a:tr h="182880">
                <a:tc>
                  <a:txBody>
                    <a:bodyPr/>
                    <a:lstStyle/>
                    <a:p>
                      <a:pPr algn="r" fontAlgn="t"/>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receive applications from candidates wishing to sit the examinations</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50616366"/>
                  </a:ext>
                </a:extLst>
              </a:tr>
              <a:tr h="182880">
                <a:tc>
                  <a:txBody>
                    <a:bodyPr/>
                    <a:lstStyle/>
                    <a:p>
                      <a:pPr algn="r" fontAlgn="t"/>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screen applications n accordance with criteria laid down by the Board</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155306300"/>
                  </a:ext>
                </a:extLst>
              </a:tr>
              <a:tr h="548640">
                <a:tc>
                  <a:txBody>
                    <a:bodyPr/>
                    <a:lstStyle/>
                    <a:p>
                      <a:pPr algn="r" fontAlgn="t"/>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Candidate demographics (to include as a minimum, stage in training or specialist training completion, national association membership at time of application, nation of primary medical degree qualification, number of previous attempts)  are assigned and stored to facilitate subsequent analysis.</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28649901"/>
                  </a:ext>
                </a:extLst>
              </a:tr>
              <a:tr h="365760">
                <a:tc>
                  <a:txBody>
                    <a:bodyPr/>
                    <a:lstStyle/>
                    <a:p>
                      <a:pPr algn="r" fontAlgn="t"/>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refer applications that do not meet set acceptance criteria to a nominated person for a decision whether to accept</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119907790"/>
                  </a:ext>
                </a:extLst>
              </a:tr>
              <a:tr h="182880">
                <a:tc>
                  <a:txBody>
                    <a:bodyPr/>
                    <a:lstStyle/>
                    <a:p>
                      <a:pPr algn="r" fontAlgn="t"/>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receive and process payments for candidates.</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283322"/>
                  </a:ext>
                </a:extLst>
              </a:tr>
              <a:tr h="365760">
                <a:tc>
                  <a:txBody>
                    <a:bodyPr/>
                    <a:lstStyle/>
                    <a:p>
                      <a:pPr algn="r" fontAlgn="t"/>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If the Partner receives payments on behalf of UEMS it shall remit all payments received, without any deductions, or as agreed. A Statement / Audit of finances to be presented quarterly.</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9760733"/>
                  </a:ext>
                </a:extLst>
              </a:tr>
              <a:tr h="365760">
                <a:tc>
                  <a:txBody>
                    <a:bodyPr/>
                    <a:lstStyle/>
                    <a:p>
                      <a:pPr algn="r" fontAlgn="t"/>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undertake all communications with candidates with respect to examination logistics within an agreed timetable. This will include preparations for reasonable adjustments.</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10642639"/>
                  </a:ext>
                </a:extLst>
              </a:tr>
              <a:tr h="365760">
                <a:tc>
                  <a:txBody>
                    <a:bodyPr/>
                    <a:lstStyle/>
                    <a:p>
                      <a:pPr algn="r" fontAlgn="t"/>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provide all hardware and software for all candidates within an agreed maximum capacity (50 for the purposes of this proposal)</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18165864"/>
                  </a:ext>
                </a:extLst>
              </a:tr>
              <a:tr h="182880">
                <a:tc>
                  <a:txBody>
                    <a:bodyPr/>
                    <a:lstStyle/>
                    <a:p>
                      <a:pPr algn="r" fontAlgn="t"/>
                      <a:r>
                        <a:rPr lang="en-GB" sz="1100" u="none" strike="noStrike">
                          <a:effectLst/>
                        </a:rPr>
                        <a:t>9</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provide a specification for the room(s) as required to run the examination</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endParaRPr lang="en-GB"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367302041"/>
                  </a:ext>
                </a:extLst>
              </a:tr>
            </a:tbl>
          </a:graphicData>
        </a:graphic>
      </p:graphicFrame>
    </p:spTree>
    <p:extLst>
      <p:ext uri="{BB962C8B-B14F-4D97-AF65-F5344CB8AC3E}">
        <p14:creationId xmlns:p14="http://schemas.microsoft.com/office/powerpoint/2010/main" val="310735009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295A8-2AA6-48D5-8C92-A50F870EF2FE}"/>
              </a:ext>
            </a:extLst>
          </p:cNvPr>
          <p:cNvSpPr>
            <a:spLocks noGrp="1"/>
          </p:cNvSpPr>
          <p:nvPr>
            <p:ph type="title"/>
          </p:nvPr>
        </p:nvSpPr>
        <p:spPr/>
        <p:txBody>
          <a:bodyPr/>
          <a:lstStyle/>
          <a:p>
            <a:pPr algn="l"/>
            <a:r>
              <a:rPr lang="en-GB" dirty="0"/>
              <a:t>Delivery (2)</a:t>
            </a:r>
          </a:p>
        </p:txBody>
      </p:sp>
      <p:graphicFrame>
        <p:nvGraphicFramePr>
          <p:cNvPr id="4" name="Content Placeholder 3">
            <a:extLst>
              <a:ext uri="{FF2B5EF4-FFF2-40B4-BE49-F238E27FC236}">
                <a16:creationId xmlns:a16="http://schemas.microsoft.com/office/drawing/2014/main" id="{6236F4C0-441A-42A7-862D-395C1A35CE1B}"/>
              </a:ext>
            </a:extLst>
          </p:cNvPr>
          <p:cNvGraphicFramePr>
            <a:graphicFrameLocks noGrp="1"/>
          </p:cNvGraphicFramePr>
          <p:nvPr>
            <p:ph idx="1"/>
          </p:nvPr>
        </p:nvGraphicFramePr>
        <p:xfrm>
          <a:off x="704850" y="2484120"/>
          <a:ext cx="7658100" cy="3268980"/>
        </p:xfrm>
        <a:graphic>
          <a:graphicData uri="http://schemas.openxmlformats.org/drawingml/2006/table">
            <a:tbl>
              <a:tblPr>
                <a:tableStyleId>{5C22544A-7EE6-4342-B048-85BDC9FD1C3A}</a:tableStyleId>
              </a:tblPr>
              <a:tblGrid>
                <a:gridCol w="622300">
                  <a:extLst>
                    <a:ext uri="{9D8B030D-6E8A-4147-A177-3AD203B41FA5}">
                      <a16:colId xmlns:a16="http://schemas.microsoft.com/office/drawing/2014/main" val="3262444903"/>
                    </a:ext>
                  </a:extLst>
                </a:gridCol>
                <a:gridCol w="6273800">
                  <a:extLst>
                    <a:ext uri="{9D8B030D-6E8A-4147-A177-3AD203B41FA5}">
                      <a16:colId xmlns:a16="http://schemas.microsoft.com/office/drawing/2014/main" val="2040495966"/>
                    </a:ext>
                  </a:extLst>
                </a:gridCol>
                <a:gridCol w="762000">
                  <a:extLst>
                    <a:ext uri="{9D8B030D-6E8A-4147-A177-3AD203B41FA5}">
                      <a16:colId xmlns:a16="http://schemas.microsoft.com/office/drawing/2014/main" val="657402374"/>
                    </a:ext>
                  </a:extLst>
                </a:gridCol>
              </a:tblGrid>
              <a:tr h="365760">
                <a:tc>
                  <a:txBody>
                    <a:bodyPr/>
                    <a:lstStyle/>
                    <a:p>
                      <a:pPr algn="r" fontAlgn="t"/>
                      <a:r>
                        <a:rPr lang="en-GB" sz="1100" u="none" strike="noStrike">
                          <a:effectLst/>
                        </a:rPr>
                        <a:t>10</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take responsibility to ensure that the room(s) provided meet the Partner's requirements to run the examination effectively</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21928862"/>
                  </a:ext>
                </a:extLst>
              </a:tr>
              <a:tr h="182880">
                <a:tc>
                  <a:txBody>
                    <a:bodyPr/>
                    <a:lstStyle/>
                    <a:p>
                      <a:pPr algn="r" fontAlgn="t"/>
                      <a:r>
                        <a:rPr lang="en-GB" sz="1100" u="none" strike="noStrike">
                          <a:effectLst/>
                        </a:rPr>
                        <a:t>11</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deliver the examination on site. This will include candidate identification and registration.</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38002991"/>
                  </a:ext>
                </a:extLst>
              </a:tr>
              <a:tr h="365760">
                <a:tc>
                  <a:txBody>
                    <a:bodyPr/>
                    <a:lstStyle/>
                    <a:p>
                      <a:pPr algn="r" fontAlgn="t"/>
                      <a:r>
                        <a:rPr lang="en-GB" sz="1100" u="none" strike="noStrike">
                          <a:effectLst/>
                        </a:rPr>
                        <a:t>12</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make arrangements to make appropriate reasonable adjustments for candidates who require this, as agreed with the Exam Committee in advance</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210121656"/>
                  </a:ext>
                </a:extLst>
              </a:tr>
              <a:tr h="548640">
                <a:tc>
                  <a:txBody>
                    <a:bodyPr/>
                    <a:lstStyle/>
                    <a:p>
                      <a:pPr algn="r" fontAlgn="t"/>
                      <a:r>
                        <a:rPr lang="en-GB" sz="1100" u="none" strike="noStrike">
                          <a:effectLst/>
                        </a:rPr>
                        <a:t>13</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shall provide the Exam Committee with the results of the examination within 2 working days in an agreed format. Please describe this format, bearing in mind your response to requirements laid down in the next section of this bid</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88447778"/>
                  </a:ext>
                </a:extLst>
              </a:tr>
              <a:tr h="182880">
                <a:tc>
                  <a:txBody>
                    <a:bodyPr/>
                    <a:lstStyle/>
                    <a:p>
                      <a:pPr algn="r" fontAlgn="t"/>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Partner will have a Business Continuity Plan for all reasonably-foreseeable eventualities</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21665253"/>
                  </a:ext>
                </a:extLst>
              </a:tr>
              <a:tr h="365760">
                <a:tc>
                  <a:txBody>
                    <a:bodyPr/>
                    <a:lstStyle/>
                    <a:p>
                      <a:pPr algn="r" fontAlgn="t"/>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All personal identifiable information is treated in accordance with GDPR requirements as applicable. The Partner takes responsibility to determine such requirements</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64926112"/>
                  </a:ext>
                </a:extLst>
              </a:tr>
              <a:tr h="18288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18053649"/>
                  </a:ext>
                </a:extLst>
              </a:tr>
              <a:tr h="18288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7508274"/>
                  </a:ext>
                </a:extLst>
              </a:tr>
              <a:tr h="18288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Database developmental possibilities</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16418927"/>
                  </a:ext>
                </a:extLst>
              </a:tr>
              <a:tr h="36576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r>
                        <a:rPr lang="en-GB" sz="1100" u="none" strike="noStrike">
                          <a:effectLst/>
                        </a:rPr>
                        <a:t>The candidate database should facilitate subsequent linkage with or population with additional assessment data such as log book completion, Workplace based assessment completions, etc.</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945480375"/>
                  </a:ext>
                </a:extLst>
              </a:tr>
              <a:tr h="18288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b"/>
                      <a:endParaRPr lang="en-GB"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26196363"/>
                  </a:ext>
                </a:extLst>
              </a:tr>
            </a:tbl>
          </a:graphicData>
        </a:graphic>
      </p:graphicFrame>
    </p:spTree>
    <p:extLst>
      <p:ext uri="{BB962C8B-B14F-4D97-AF65-F5344CB8AC3E}">
        <p14:creationId xmlns:p14="http://schemas.microsoft.com/office/powerpoint/2010/main" val="3247323053"/>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A988E-3DE4-463A-A7F4-1372ECA59D96}"/>
              </a:ext>
            </a:extLst>
          </p:cNvPr>
          <p:cNvSpPr>
            <a:spLocks noGrp="1"/>
          </p:cNvSpPr>
          <p:nvPr>
            <p:ph type="title"/>
          </p:nvPr>
        </p:nvSpPr>
        <p:spPr/>
        <p:txBody>
          <a:bodyPr/>
          <a:lstStyle/>
          <a:p>
            <a:pPr algn="l"/>
            <a:r>
              <a:rPr lang="en-GB" dirty="0"/>
              <a:t>Analysis</a:t>
            </a:r>
          </a:p>
        </p:txBody>
      </p:sp>
      <p:graphicFrame>
        <p:nvGraphicFramePr>
          <p:cNvPr id="4" name="Content Placeholder 3">
            <a:extLst>
              <a:ext uri="{FF2B5EF4-FFF2-40B4-BE49-F238E27FC236}">
                <a16:creationId xmlns:a16="http://schemas.microsoft.com/office/drawing/2014/main" id="{8530FF57-11C3-4B94-8CC1-4C9585F05F23}"/>
              </a:ext>
            </a:extLst>
          </p:cNvPr>
          <p:cNvGraphicFramePr>
            <a:graphicFrameLocks noGrp="1"/>
          </p:cNvGraphicFramePr>
          <p:nvPr>
            <p:ph idx="1"/>
          </p:nvPr>
        </p:nvGraphicFramePr>
        <p:xfrm>
          <a:off x="788090" y="1904917"/>
          <a:ext cx="7491620" cy="4267367"/>
        </p:xfrm>
        <a:graphic>
          <a:graphicData uri="http://schemas.openxmlformats.org/drawingml/2006/table">
            <a:tbl>
              <a:tblPr>
                <a:tableStyleId>{5C22544A-7EE6-4342-B048-85BDC9FD1C3A}</a:tableStyleId>
              </a:tblPr>
              <a:tblGrid>
                <a:gridCol w="608772">
                  <a:extLst>
                    <a:ext uri="{9D8B030D-6E8A-4147-A177-3AD203B41FA5}">
                      <a16:colId xmlns:a16="http://schemas.microsoft.com/office/drawing/2014/main" val="3054413264"/>
                    </a:ext>
                  </a:extLst>
                </a:gridCol>
                <a:gridCol w="6137413">
                  <a:extLst>
                    <a:ext uri="{9D8B030D-6E8A-4147-A177-3AD203B41FA5}">
                      <a16:colId xmlns:a16="http://schemas.microsoft.com/office/drawing/2014/main" val="3220967083"/>
                    </a:ext>
                  </a:extLst>
                </a:gridCol>
                <a:gridCol w="745435">
                  <a:extLst>
                    <a:ext uri="{9D8B030D-6E8A-4147-A177-3AD203B41FA5}">
                      <a16:colId xmlns:a16="http://schemas.microsoft.com/office/drawing/2014/main" val="1700468297"/>
                    </a:ext>
                  </a:extLst>
                </a:gridCol>
              </a:tblGrid>
              <a:tr h="357809">
                <a:tc>
                  <a:txBody>
                    <a:bodyPr/>
                    <a:lstStyle/>
                    <a:p>
                      <a:pPr algn="l" fontAlgn="t"/>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Essential or Desirable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2716312119"/>
                  </a:ext>
                </a:extLst>
              </a:tr>
              <a:tr h="357809">
                <a:tc>
                  <a:txBody>
                    <a:bodyPr/>
                    <a:lstStyle/>
                    <a:p>
                      <a:pPr algn="r" fontAlgn="t"/>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output from the examination will be analysed to provide an analysis of the results. Please provide extensive detail of your Solution's capabilities</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1751226685"/>
                  </a:ext>
                </a:extLst>
              </a:tr>
              <a:tr h="357809">
                <a:tc>
                  <a:txBody>
                    <a:bodyPr/>
                    <a:lstStyle/>
                    <a:p>
                      <a:pPr algn="r" fontAlgn="t"/>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examination outputs are provided in a format that permits post-examination review of the performance of each question with respect to each individual question in relation to the overall examination results</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1116745665"/>
                  </a:ext>
                </a:extLst>
              </a:tr>
              <a:tr h="536713">
                <a:tc>
                  <a:txBody>
                    <a:bodyPr/>
                    <a:lstStyle/>
                    <a:p>
                      <a:pPr algn="r" fontAlgn="t"/>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Solution enables review of pre-examination Round 2 Angoff scores to produce a corrected RAW examination passmark +/- 2SDs, which, when combined with pre-defined anticipated pass rates, enables a final passmark and passrate to be calculated</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2355904564"/>
                  </a:ext>
                </a:extLst>
              </a:tr>
              <a:tr h="357809">
                <a:tc>
                  <a:txBody>
                    <a:bodyPr/>
                    <a:lstStyle/>
                    <a:p>
                      <a:pPr algn="r" fontAlgn="t"/>
                      <a:r>
                        <a:rPr lang="en-GB" sz="1100" u="none" strike="noStrike">
                          <a:effectLst/>
                        </a:rPr>
                        <a:t>4</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Solution includes the calculation of the corrected pass mark, it should retain a full audit trail of the process to support any Appeals that might be received</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1532426072"/>
                  </a:ext>
                </a:extLst>
              </a:tr>
              <a:tr h="357809">
                <a:tc>
                  <a:txBody>
                    <a:bodyPr/>
                    <a:lstStyle/>
                    <a:p>
                      <a:pPr algn="r" fontAlgn="t"/>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Solution enables export of results to a reporting database or alternative mechanism for delivery of results</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433647258"/>
                  </a:ext>
                </a:extLst>
              </a:tr>
              <a:tr h="357809">
                <a:tc>
                  <a:txBody>
                    <a:bodyPr/>
                    <a:lstStyle/>
                    <a:p>
                      <a:pPr algn="r" fontAlgn="t"/>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Solution enables the analysis of individual candidates' scores in relation to predefined criteria (eg Curriculum chapters) to facilitate provision of feedback to candidates.</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3972591203"/>
                  </a:ext>
                </a:extLst>
              </a:tr>
              <a:tr h="357809">
                <a:tc>
                  <a:txBody>
                    <a:bodyPr/>
                    <a:lstStyle/>
                    <a:p>
                      <a:pPr algn="r" fontAlgn="t"/>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Solution  enables the provision of the analysis that is required for review by the Exam Committee within 2 working days, to enable the Committee to issue the results in a  timely fashion.</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202716903"/>
                  </a:ext>
                </a:extLst>
              </a:tr>
              <a:tr h="536713">
                <a:tc>
                  <a:txBody>
                    <a:bodyPr/>
                    <a:lstStyle/>
                    <a:p>
                      <a:pPr algn="r" fontAlgn="t"/>
                      <a:r>
                        <a:rPr lang="en-GB" sz="1100" u="none" strike="noStrike">
                          <a:effectLst/>
                        </a:rPr>
                        <a:t>8</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Solution enables re-running of the statistical analysis of raw results following exclusion of one or more questions, to recalculate the pass-mark (if necessary on more than one occasion). The output can then be exported in a manner that enables issue of results to candidates.</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633098933"/>
                  </a:ext>
                </a:extLst>
              </a:tr>
              <a:tr h="536713">
                <a:tc>
                  <a:txBody>
                    <a:bodyPr/>
                    <a:lstStyle/>
                    <a:p>
                      <a:pPr algn="r" fontAlgn="t"/>
                      <a:r>
                        <a:rPr lang="en-GB" sz="1100" u="none" strike="noStrike">
                          <a:effectLst/>
                        </a:rPr>
                        <a:t>9</a:t>
                      </a:r>
                      <a:endParaRPr lang="en-GB" sz="1100" b="0" i="0" u="none" strike="noStrike">
                        <a:solidFill>
                          <a:srgbClr val="000000"/>
                        </a:solidFill>
                        <a:effectLst/>
                        <a:latin typeface="Calibri" panose="020F0502020204030204" pitchFamily="34" charset="0"/>
                      </a:endParaRPr>
                    </a:p>
                  </a:txBody>
                  <a:tcPr marL="7454" marR="7454" marT="7454" marB="0"/>
                </a:tc>
                <a:tc>
                  <a:txBody>
                    <a:bodyPr/>
                    <a:lstStyle/>
                    <a:p>
                      <a:pPr algn="l" fontAlgn="ctr"/>
                      <a:r>
                        <a:rPr lang="en-GB" sz="1100" u="none" strike="noStrike">
                          <a:effectLst/>
                        </a:rPr>
                        <a:t>The Solution enables analysis by any characteristic that has been used to flag individual candidates, for example gender, previous number of attempts or membership of particular national microbiology association.</a:t>
                      </a:r>
                      <a:endParaRPr lang="en-GB" sz="1100" b="0" i="0" u="none" strike="noStrike">
                        <a:solidFill>
                          <a:srgbClr val="000000"/>
                        </a:solidFill>
                        <a:effectLst/>
                        <a:latin typeface="Calibri" panose="020F0502020204030204" pitchFamily="34" charset="0"/>
                      </a:endParaRPr>
                    </a:p>
                  </a:txBody>
                  <a:tcPr marL="7454" marR="7454" marT="7454" marB="0" anchor="ctr"/>
                </a:tc>
                <a:tc>
                  <a:txBody>
                    <a:bodyPr/>
                    <a:lstStyle/>
                    <a:p>
                      <a:pPr algn="l" fontAlgn="b"/>
                      <a:r>
                        <a:rPr lang="en-GB" sz="1100" u="none" strike="noStrike" dirty="0">
                          <a:effectLst/>
                        </a:rPr>
                        <a:t>D</a:t>
                      </a:r>
                      <a:endParaRPr lang="en-GB" sz="1100" b="0" i="0" u="none" strike="noStrike" dirty="0">
                        <a:solidFill>
                          <a:srgbClr val="000000"/>
                        </a:solidFill>
                        <a:effectLst/>
                        <a:latin typeface="Calibri" panose="020F0502020204030204" pitchFamily="34" charset="0"/>
                      </a:endParaRPr>
                    </a:p>
                  </a:txBody>
                  <a:tcPr marL="7454" marR="7454" marT="7454" marB="0" anchor="b"/>
                </a:tc>
                <a:extLst>
                  <a:ext uri="{0D108BD9-81ED-4DB2-BD59-A6C34878D82A}">
                    <a16:rowId xmlns:a16="http://schemas.microsoft.com/office/drawing/2014/main" val="2960366199"/>
                  </a:ext>
                </a:extLst>
              </a:tr>
            </a:tbl>
          </a:graphicData>
        </a:graphic>
      </p:graphicFrame>
    </p:spTree>
    <p:extLst>
      <p:ext uri="{BB962C8B-B14F-4D97-AF65-F5344CB8AC3E}">
        <p14:creationId xmlns:p14="http://schemas.microsoft.com/office/powerpoint/2010/main" val="230201045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0717C-B9CD-4AB2-9D53-B83DBA7FD928}"/>
              </a:ext>
            </a:extLst>
          </p:cNvPr>
          <p:cNvSpPr>
            <a:spLocks noGrp="1"/>
          </p:cNvSpPr>
          <p:nvPr>
            <p:ph type="title"/>
          </p:nvPr>
        </p:nvSpPr>
        <p:spPr/>
        <p:txBody>
          <a:bodyPr/>
          <a:lstStyle/>
          <a:p>
            <a:pPr algn="l"/>
            <a:r>
              <a:rPr lang="en-GB" dirty="0"/>
              <a:t>Result issue</a:t>
            </a:r>
          </a:p>
        </p:txBody>
      </p:sp>
      <p:graphicFrame>
        <p:nvGraphicFramePr>
          <p:cNvPr id="4" name="Content Placeholder 3">
            <a:extLst>
              <a:ext uri="{FF2B5EF4-FFF2-40B4-BE49-F238E27FC236}">
                <a16:creationId xmlns:a16="http://schemas.microsoft.com/office/drawing/2014/main" id="{3DFACA06-7AF5-4815-840D-0F9D0B73DC2B}"/>
              </a:ext>
            </a:extLst>
          </p:cNvPr>
          <p:cNvGraphicFramePr>
            <a:graphicFrameLocks noGrp="1"/>
          </p:cNvGraphicFramePr>
          <p:nvPr>
            <p:ph idx="1"/>
          </p:nvPr>
        </p:nvGraphicFramePr>
        <p:xfrm>
          <a:off x="781050" y="3307080"/>
          <a:ext cx="7505700" cy="1463040"/>
        </p:xfrm>
        <a:graphic>
          <a:graphicData uri="http://schemas.openxmlformats.org/drawingml/2006/table">
            <a:tbl>
              <a:tblPr>
                <a:tableStyleId>{5C22544A-7EE6-4342-B048-85BDC9FD1C3A}</a:tableStyleId>
              </a:tblPr>
              <a:tblGrid>
                <a:gridCol w="622300">
                  <a:extLst>
                    <a:ext uri="{9D8B030D-6E8A-4147-A177-3AD203B41FA5}">
                      <a16:colId xmlns:a16="http://schemas.microsoft.com/office/drawing/2014/main" val="3209835071"/>
                    </a:ext>
                  </a:extLst>
                </a:gridCol>
                <a:gridCol w="6273800">
                  <a:extLst>
                    <a:ext uri="{9D8B030D-6E8A-4147-A177-3AD203B41FA5}">
                      <a16:colId xmlns:a16="http://schemas.microsoft.com/office/drawing/2014/main" val="1634397056"/>
                    </a:ext>
                  </a:extLst>
                </a:gridCol>
                <a:gridCol w="609600">
                  <a:extLst>
                    <a:ext uri="{9D8B030D-6E8A-4147-A177-3AD203B41FA5}">
                      <a16:colId xmlns:a16="http://schemas.microsoft.com/office/drawing/2014/main" val="3546457817"/>
                    </a:ext>
                  </a:extLst>
                </a:gridCol>
              </a:tblGrid>
              <a:tr h="548640">
                <a:tc>
                  <a:txBody>
                    <a:bodyPr/>
                    <a:lstStyle/>
                    <a:p>
                      <a:pPr algn="l" fontAlgn="t"/>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Essential or Desirable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7300269"/>
                  </a:ext>
                </a:extLst>
              </a:tr>
              <a:tr h="365760">
                <a:tc>
                  <a:txBody>
                    <a:bodyPr/>
                    <a:lstStyle/>
                    <a:p>
                      <a:pPr algn="r" fontAlgn="t"/>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The Partner recieves the Exam Committee's results and issues them to the candidate by a mechanism to be agreed</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E</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512484444"/>
                  </a:ext>
                </a:extLst>
              </a:tr>
              <a:tr h="182880">
                <a:tc>
                  <a:txBody>
                    <a:bodyPr/>
                    <a:lstStyle/>
                    <a:p>
                      <a:pPr algn="r" fontAlgn="t"/>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The Partner enables candidates to receive their results through a secure portal or website</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a:effectLst/>
                        </a:rPr>
                        <a:t>D</a:t>
                      </a:r>
                      <a:endParaRPr lang="en-GB"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42077201"/>
                  </a:ext>
                </a:extLst>
              </a:tr>
              <a:tr h="365760">
                <a:tc>
                  <a:txBody>
                    <a:bodyPr/>
                    <a:lstStyle/>
                    <a:p>
                      <a:pPr algn="r" fontAlgn="t"/>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620" marR="7620" marT="7620" marB="0"/>
                </a:tc>
                <a:tc>
                  <a:txBody>
                    <a:bodyPr/>
                    <a:lstStyle/>
                    <a:p>
                      <a:pPr algn="l" fontAlgn="ctr"/>
                      <a:r>
                        <a:rPr lang="en-GB" sz="1100" u="none" strike="noStrike">
                          <a:effectLst/>
                        </a:rPr>
                        <a:t>The Partner enables the provision of results of candidates from a particular national association (or other agreed grouping) to the Lead Trainer at that national association in  manner to be agreed</a:t>
                      </a:r>
                      <a:endParaRPr lang="en-GB"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en-GB" sz="1100" u="none" strike="noStrike" dirty="0">
                          <a:effectLst/>
                        </a:rPr>
                        <a:t>D</a:t>
                      </a:r>
                      <a:endParaRPr lang="en-GB"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91532117"/>
                  </a:ext>
                </a:extLst>
              </a:tr>
            </a:tbl>
          </a:graphicData>
        </a:graphic>
      </p:graphicFrame>
    </p:spTree>
    <p:extLst>
      <p:ext uri="{BB962C8B-B14F-4D97-AF65-F5344CB8AC3E}">
        <p14:creationId xmlns:p14="http://schemas.microsoft.com/office/powerpoint/2010/main" val="266664085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CC1F2-CF46-4603-956C-2515A4CD74F8}"/>
              </a:ext>
            </a:extLst>
          </p:cNvPr>
          <p:cNvSpPr>
            <a:spLocks noGrp="1"/>
          </p:cNvSpPr>
          <p:nvPr>
            <p:ph type="title"/>
          </p:nvPr>
        </p:nvSpPr>
        <p:spPr/>
        <p:txBody>
          <a:bodyPr/>
          <a:lstStyle/>
          <a:p>
            <a:pPr algn="l"/>
            <a:r>
              <a:rPr lang="en-GB" dirty="0"/>
              <a:t>UEMS Legal Team</a:t>
            </a:r>
          </a:p>
        </p:txBody>
      </p:sp>
      <p:sp>
        <p:nvSpPr>
          <p:cNvPr id="3" name="Content Placeholder 2">
            <a:extLst>
              <a:ext uri="{FF2B5EF4-FFF2-40B4-BE49-F238E27FC236}">
                <a16:creationId xmlns:a16="http://schemas.microsoft.com/office/drawing/2014/main" id="{EE3FEE13-CA5A-4B56-B374-4C59A04299DE}"/>
              </a:ext>
            </a:extLst>
          </p:cNvPr>
          <p:cNvSpPr>
            <a:spLocks noGrp="1"/>
          </p:cNvSpPr>
          <p:nvPr>
            <p:ph sz="half" idx="1"/>
          </p:nvPr>
        </p:nvSpPr>
        <p:spPr/>
        <p:txBody>
          <a:bodyPr/>
          <a:lstStyle/>
          <a:p>
            <a:pPr marL="0" indent="0">
              <a:buNone/>
            </a:pPr>
            <a:r>
              <a:rPr lang="en-GB" dirty="0"/>
              <a:t>Remember:</a:t>
            </a:r>
          </a:p>
          <a:p>
            <a:pPr marL="0" indent="0">
              <a:buNone/>
            </a:pPr>
            <a:r>
              <a:rPr lang="en-GB" dirty="0"/>
              <a:t>All UEMS agreements are signed by the President and General Secretary.</a:t>
            </a:r>
          </a:p>
          <a:p>
            <a:pPr marL="0" indent="0">
              <a:buNone/>
            </a:pPr>
            <a:r>
              <a:rPr lang="en-GB" dirty="0"/>
              <a:t>UEMS legal advice must be followed.</a:t>
            </a:r>
          </a:p>
        </p:txBody>
      </p:sp>
      <p:pic>
        <p:nvPicPr>
          <p:cNvPr id="6" name="Content Placeholder 5">
            <a:extLst>
              <a:ext uri="{FF2B5EF4-FFF2-40B4-BE49-F238E27FC236}">
                <a16:creationId xmlns:a16="http://schemas.microsoft.com/office/drawing/2014/main" id="{2FA6FCE7-42BA-48A4-BECE-35B476FDC740}"/>
              </a:ext>
            </a:extLst>
          </p:cNvPr>
          <p:cNvPicPr>
            <a:picLocks noGrp="1" noChangeAspect="1"/>
          </p:cNvPicPr>
          <p:nvPr>
            <p:ph sz="half" idx="2"/>
          </p:nvPr>
        </p:nvPicPr>
        <p:blipFill>
          <a:blip r:embed="rId2"/>
          <a:stretch>
            <a:fillRect/>
          </a:stretch>
        </p:blipFill>
        <p:spPr>
          <a:xfrm rot="299353">
            <a:off x="4610100" y="2227863"/>
            <a:ext cx="3848100" cy="3621474"/>
          </a:xfrm>
        </p:spPr>
      </p:pic>
    </p:spTree>
    <p:extLst>
      <p:ext uri="{BB962C8B-B14F-4D97-AF65-F5344CB8AC3E}">
        <p14:creationId xmlns:p14="http://schemas.microsoft.com/office/powerpoint/2010/main" val="386243376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00E43-1FDD-4660-8B75-50D65916CD2E}"/>
              </a:ext>
            </a:extLst>
          </p:cNvPr>
          <p:cNvSpPr>
            <a:spLocks noGrp="1"/>
          </p:cNvSpPr>
          <p:nvPr>
            <p:ph type="title"/>
          </p:nvPr>
        </p:nvSpPr>
        <p:spPr/>
        <p:txBody>
          <a:bodyPr/>
          <a:lstStyle/>
          <a:p>
            <a:pPr algn="l"/>
            <a:r>
              <a:rPr lang="en-GB" dirty="0"/>
              <a:t>Generic needs of exam</a:t>
            </a:r>
          </a:p>
        </p:txBody>
      </p:sp>
      <p:sp>
        <p:nvSpPr>
          <p:cNvPr id="3" name="Content Placeholder 2">
            <a:extLst>
              <a:ext uri="{FF2B5EF4-FFF2-40B4-BE49-F238E27FC236}">
                <a16:creationId xmlns:a16="http://schemas.microsoft.com/office/drawing/2014/main" id="{B003F537-9355-4605-B2C8-79AE0E5457F6}"/>
              </a:ext>
            </a:extLst>
          </p:cNvPr>
          <p:cNvSpPr>
            <a:spLocks noGrp="1"/>
          </p:cNvSpPr>
          <p:nvPr>
            <p:ph idx="1"/>
          </p:nvPr>
        </p:nvSpPr>
        <p:spPr>
          <a:xfrm>
            <a:off x="609600" y="1981200"/>
            <a:ext cx="8354888" cy="4114800"/>
          </a:xfrm>
        </p:spPr>
        <p:txBody>
          <a:bodyPr/>
          <a:lstStyle/>
          <a:p>
            <a:r>
              <a:rPr lang="en-GB" dirty="0"/>
              <a:t>Reliable</a:t>
            </a:r>
          </a:p>
          <a:p>
            <a:r>
              <a:rPr lang="en-GB" dirty="0"/>
              <a:t>Robust</a:t>
            </a:r>
          </a:p>
          <a:p>
            <a:r>
              <a:rPr lang="en-GB" dirty="0"/>
              <a:t>Standardised</a:t>
            </a:r>
          </a:p>
          <a:p>
            <a:r>
              <a:rPr lang="en-GB" dirty="0"/>
              <a:t>Support EU professional mobility directive</a:t>
            </a:r>
          </a:p>
          <a:p>
            <a:r>
              <a:rPr lang="en-GB" dirty="0"/>
              <a:t>In time, provide alternative → replacement to national certification </a:t>
            </a:r>
            <a:r>
              <a:rPr lang="en-GB" dirty="0" err="1"/>
              <a:t>excaminations</a:t>
            </a:r>
            <a:endParaRPr lang="en-GB" dirty="0"/>
          </a:p>
        </p:txBody>
      </p:sp>
    </p:spTree>
    <p:extLst>
      <p:ext uri="{BB962C8B-B14F-4D97-AF65-F5344CB8AC3E}">
        <p14:creationId xmlns:p14="http://schemas.microsoft.com/office/powerpoint/2010/main" val="184146087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Exams vary</a:t>
            </a:r>
          </a:p>
        </p:txBody>
      </p:sp>
      <p:sp>
        <p:nvSpPr>
          <p:cNvPr id="3" name="Content Placeholder 2"/>
          <p:cNvSpPr>
            <a:spLocks noGrp="1"/>
          </p:cNvSpPr>
          <p:nvPr>
            <p:ph idx="1"/>
          </p:nvPr>
        </p:nvSpPr>
        <p:spPr/>
        <p:txBody>
          <a:bodyPr/>
          <a:lstStyle/>
          <a:p>
            <a:pPr marL="0" indent="0" algn="ctr">
              <a:buNone/>
            </a:pPr>
            <a:r>
              <a:rPr lang="en-GB" dirty="0"/>
              <a:t>No one size fits all</a:t>
            </a:r>
          </a:p>
          <a:p>
            <a:pPr marL="0" indent="0" algn="ctr">
              <a:buNone/>
            </a:pPr>
            <a:endParaRPr lang="en-GB" dirty="0"/>
          </a:p>
          <a:p>
            <a:pPr marL="0" indent="0" algn="ctr">
              <a:buNone/>
            </a:pPr>
            <a:r>
              <a:rPr lang="en-GB" dirty="0"/>
              <a:t>One paper or more?</a:t>
            </a:r>
          </a:p>
          <a:p>
            <a:pPr marL="0" indent="0" algn="ctr">
              <a:buNone/>
            </a:pPr>
            <a:r>
              <a:rPr lang="en-GB" dirty="0"/>
              <a:t>Written; </a:t>
            </a:r>
            <a:r>
              <a:rPr lang="en-GB" dirty="0" err="1"/>
              <a:t>vivas</a:t>
            </a:r>
            <a:r>
              <a:rPr lang="en-GB" dirty="0"/>
              <a:t>; OSCEs; </a:t>
            </a:r>
            <a:r>
              <a:rPr lang="en-GB" i="1" dirty="0"/>
              <a:t>etc</a:t>
            </a:r>
            <a:r>
              <a:rPr lang="en-GB" dirty="0"/>
              <a:t>.</a:t>
            </a:r>
          </a:p>
          <a:p>
            <a:pPr marL="0" indent="0" algn="ctr">
              <a:buNone/>
            </a:pPr>
            <a:endParaRPr lang="en-GB" dirty="0"/>
          </a:p>
          <a:p>
            <a:pPr marL="0" indent="0" algn="ctr">
              <a:buNone/>
            </a:pPr>
            <a:r>
              <a:rPr lang="en-GB" dirty="0"/>
              <a:t>Decide what you want</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87826474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73C77-BE7E-4A78-9C94-2C670ED88EAD}"/>
              </a:ext>
            </a:extLst>
          </p:cNvPr>
          <p:cNvSpPr>
            <a:spLocks noGrp="1"/>
          </p:cNvSpPr>
          <p:nvPr>
            <p:ph type="title"/>
          </p:nvPr>
        </p:nvSpPr>
        <p:spPr/>
        <p:txBody>
          <a:bodyPr/>
          <a:lstStyle/>
          <a:p>
            <a:pPr algn="l"/>
            <a:r>
              <a:rPr lang="en-GB" dirty="0"/>
              <a:t>Needs</a:t>
            </a:r>
          </a:p>
        </p:txBody>
      </p:sp>
      <p:sp>
        <p:nvSpPr>
          <p:cNvPr id="3" name="Content Placeholder 2">
            <a:extLst>
              <a:ext uri="{FF2B5EF4-FFF2-40B4-BE49-F238E27FC236}">
                <a16:creationId xmlns:a16="http://schemas.microsoft.com/office/drawing/2014/main" id="{A08CC09D-D954-4863-A450-0FDC27C6ED71}"/>
              </a:ext>
            </a:extLst>
          </p:cNvPr>
          <p:cNvSpPr>
            <a:spLocks noGrp="1"/>
          </p:cNvSpPr>
          <p:nvPr>
            <p:ph idx="1"/>
          </p:nvPr>
        </p:nvSpPr>
        <p:spPr/>
        <p:txBody>
          <a:bodyPr/>
          <a:lstStyle/>
          <a:p>
            <a:pPr marL="2422525">
              <a:buFont typeface="Courier New" panose="02070309020205020404" pitchFamily="49" charset="0"/>
              <a:buChar char="o"/>
            </a:pPr>
            <a:endParaRPr lang="en-GB" dirty="0"/>
          </a:p>
          <a:p>
            <a:pPr marL="2422525">
              <a:buFont typeface="Courier New" panose="02070309020205020404" pitchFamily="49" charset="0"/>
              <a:buChar char="o"/>
            </a:pPr>
            <a:r>
              <a:rPr lang="en-GB" dirty="0"/>
              <a:t>What is essential?</a:t>
            </a:r>
          </a:p>
          <a:p>
            <a:pPr marL="2422525">
              <a:buFont typeface="Courier New" panose="02070309020205020404" pitchFamily="49" charset="0"/>
              <a:buChar char="o"/>
            </a:pPr>
            <a:endParaRPr lang="en-GB" dirty="0"/>
          </a:p>
          <a:p>
            <a:pPr marL="2422525">
              <a:buFont typeface="Courier New" panose="02070309020205020404" pitchFamily="49" charset="0"/>
              <a:buChar char="o"/>
            </a:pPr>
            <a:r>
              <a:rPr lang="en-GB" dirty="0"/>
              <a:t>What is desirable?</a:t>
            </a:r>
          </a:p>
          <a:p>
            <a:pPr marL="2422525">
              <a:buFont typeface="Courier New" panose="02070309020205020404" pitchFamily="49" charset="0"/>
              <a:buChar char="o"/>
            </a:pPr>
            <a:endParaRPr lang="en-GB" dirty="0"/>
          </a:p>
          <a:p>
            <a:pPr marL="2422525">
              <a:buFont typeface="Courier New" panose="02070309020205020404" pitchFamily="49" charset="0"/>
              <a:buChar char="o"/>
            </a:pPr>
            <a:r>
              <a:rPr lang="en-GB" dirty="0"/>
              <a:t>What is your  budget?</a:t>
            </a:r>
          </a:p>
        </p:txBody>
      </p:sp>
    </p:spTree>
    <p:extLst>
      <p:ext uri="{BB962C8B-B14F-4D97-AF65-F5344CB8AC3E}">
        <p14:creationId xmlns:p14="http://schemas.microsoft.com/office/powerpoint/2010/main" val="308656681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3D83D-EA08-43BF-B9C7-98E9AF6ABF09}"/>
              </a:ext>
            </a:extLst>
          </p:cNvPr>
          <p:cNvSpPr>
            <a:spLocks noGrp="1"/>
          </p:cNvSpPr>
          <p:nvPr>
            <p:ph type="title"/>
          </p:nvPr>
        </p:nvSpPr>
        <p:spPr/>
        <p:txBody>
          <a:bodyPr/>
          <a:lstStyle/>
          <a:p>
            <a:pPr algn="l"/>
            <a:r>
              <a:rPr lang="en-GB" dirty="0"/>
              <a:t>Considerations</a:t>
            </a:r>
          </a:p>
        </p:txBody>
      </p:sp>
      <p:sp>
        <p:nvSpPr>
          <p:cNvPr id="3" name="Content Placeholder 2">
            <a:extLst>
              <a:ext uri="{FF2B5EF4-FFF2-40B4-BE49-F238E27FC236}">
                <a16:creationId xmlns:a16="http://schemas.microsoft.com/office/drawing/2014/main" id="{65CD8A7F-0287-4AAB-8E4B-A8F016E9E933}"/>
              </a:ext>
            </a:extLst>
          </p:cNvPr>
          <p:cNvSpPr>
            <a:spLocks noGrp="1"/>
          </p:cNvSpPr>
          <p:nvPr>
            <p:ph idx="1"/>
          </p:nvPr>
        </p:nvSpPr>
        <p:spPr/>
        <p:txBody>
          <a:bodyPr/>
          <a:lstStyle/>
          <a:p>
            <a:r>
              <a:rPr lang="en-GB" dirty="0"/>
              <a:t>What is your support structure?</a:t>
            </a:r>
          </a:p>
          <a:p>
            <a:endParaRPr lang="en-GB" dirty="0"/>
          </a:p>
          <a:p>
            <a:r>
              <a:rPr lang="en-GB" dirty="0"/>
              <a:t>Do you have an administrator / office?</a:t>
            </a:r>
          </a:p>
        </p:txBody>
      </p:sp>
    </p:spTree>
    <p:extLst>
      <p:ext uri="{BB962C8B-B14F-4D97-AF65-F5344CB8AC3E}">
        <p14:creationId xmlns:p14="http://schemas.microsoft.com/office/powerpoint/2010/main" val="352007123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77345-C64C-4E28-880C-46D3B307875A}"/>
              </a:ext>
            </a:extLst>
          </p:cNvPr>
          <p:cNvSpPr>
            <a:spLocks noGrp="1"/>
          </p:cNvSpPr>
          <p:nvPr>
            <p:ph type="title"/>
          </p:nvPr>
        </p:nvSpPr>
        <p:spPr/>
        <p:txBody>
          <a:bodyPr/>
          <a:lstStyle/>
          <a:p>
            <a:r>
              <a:rPr lang="en-GB" dirty="0"/>
              <a:t>Checklist of stages / functions</a:t>
            </a:r>
          </a:p>
        </p:txBody>
      </p:sp>
      <p:sp>
        <p:nvSpPr>
          <p:cNvPr id="3" name="Content Placeholder 2">
            <a:extLst>
              <a:ext uri="{FF2B5EF4-FFF2-40B4-BE49-F238E27FC236}">
                <a16:creationId xmlns:a16="http://schemas.microsoft.com/office/drawing/2014/main" id="{72222839-C1EB-4D19-B4CF-46C19B7C0F5E}"/>
              </a:ext>
            </a:extLst>
          </p:cNvPr>
          <p:cNvSpPr>
            <a:spLocks noGrp="1"/>
          </p:cNvSpPr>
          <p:nvPr>
            <p:ph idx="1"/>
          </p:nvPr>
        </p:nvSpPr>
        <p:spPr/>
        <p:txBody>
          <a:bodyPr/>
          <a:lstStyle/>
          <a:p>
            <a:r>
              <a:rPr lang="en-GB" sz="2800" dirty="0"/>
              <a:t>General administration: support examination governance and operations</a:t>
            </a:r>
          </a:p>
          <a:p>
            <a:r>
              <a:rPr lang="en-GB" sz="2800" dirty="0"/>
              <a:t>Run examination applications</a:t>
            </a:r>
          </a:p>
          <a:p>
            <a:r>
              <a:rPr lang="en-GB" sz="2800" dirty="0"/>
              <a:t>Manage all communications with candidates</a:t>
            </a:r>
          </a:p>
          <a:p>
            <a:r>
              <a:rPr lang="en-GB" sz="2800" dirty="0"/>
              <a:t>Provide the examination database</a:t>
            </a:r>
          </a:p>
          <a:p>
            <a:r>
              <a:rPr lang="en-GB" sz="2800" dirty="0"/>
              <a:t>Deliver the examination</a:t>
            </a:r>
          </a:p>
          <a:p>
            <a:r>
              <a:rPr lang="en-GB" sz="2800" dirty="0"/>
              <a:t>Undertake psychometric assessment, etc.</a:t>
            </a:r>
          </a:p>
          <a:p>
            <a:r>
              <a:rPr lang="en-GB" sz="2800" dirty="0"/>
              <a:t>Provide educationalist advice / consultancy</a:t>
            </a:r>
          </a:p>
        </p:txBody>
      </p:sp>
    </p:spTree>
    <p:extLst>
      <p:ext uri="{BB962C8B-B14F-4D97-AF65-F5344CB8AC3E}">
        <p14:creationId xmlns:p14="http://schemas.microsoft.com/office/powerpoint/2010/main" val="314387210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E2398-36C4-4113-826F-138AFB871D93}"/>
              </a:ext>
            </a:extLst>
          </p:cNvPr>
          <p:cNvSpPr>
            <a:spLocks noGrp="1"/>
          </p:cNvSpPr>
          <p:nvPr>
            <p:ph type="title"/>
          </p:nvPr>
        </p:nvSpPr>
        <p:spPr/>
        <p:txBody>
          <a:bodyPr/>
          <a:lstStyle/>
          <a:p>
            <a:pPr algn="l"/>
            <a:r>
              <a:rPr lang="en-GB" dirty="0"/>
              <a:t>Administration</a:t>
            </a:r>
          </a:p>
        </p:txBody>
      </p:sp>
      <p:sp>
        <p:nvSpPr>
          <p:cNvPr id="3" name="Content Placeholder 2">
            <a:extLst>
              <a:ext uri="{FF2B5EF4-FFF2-40B4-BE49-F238E27FC236}">
                <a16:creationId xmlns:a16="http://schemas.microsoft.com/office/drawing/2014/main" id="{4B94E95F-F23D-48F4-AAB1-DB6640ADA931}"/>
              </a:ext>
            </a:extLst>
          </p:cNvPr>
          <p:cNvSpPr>
            <a:spLocks noGrp="1"/>
          </p:cNvSpPr>
          <p:nvPr>
            <p:ph idx="1"/>
          </p:nvPr>
        </p:nvSpPr>
        <p:spPr>
          <a:xfrm>
            <a:off x="609600" y="1981200"/>
            <a:ext cx="8354888" cy="4114800"/>
          </a:xfrm>
        </p:spPr>
        <p:txBody>
          <a:bodyPr/>
          <a:lstStyle/>
          <a:p>
            <a:r>
              <a:rPr lang="en-GB" dirty="0"/>
              <a:t>Communicate with all exam committee members, and all examiners</a:t>
            </a:r>
          </a:p>
          <a:p>
            <a:r>
              <a:rPr lang="en-GB" dirty="0"/>
              <a:t>Minute meetings</a:t>
            </a:r>
          </a:p>
          <a:p>
            <a:r>
              <a:rPr lang="en-GB" dirty="0"/>
              <a:t>Take responsibility for all operations relating to exam</a:t>
            </a:r>
          </a:p>
          <a:p>
            <a:r>
              <a:rPr lang="en-GB" dirty="0"/>
              <a:t>Ensure that all reporting obligations met</a:t>
            </a:r>
          </a:p>
          <a:p>
            <a:r>
              <a:rPr lang="en-GB" dirty="0"/>
              <a:t>Support budgeting and expenditure</a:t>
            </a:r>
          </a:p>
          <a:p>
            <a:r>
              <a:rPr lang="en-GB" dirty="0"/>
              <a:t>Ensure appeals process followed precisely</a:t>
            </a:r>
          </a:p>
        </p:txBody>
      </p:sp>
    </p:spTree>
    <p:extLst>
      <p:ext uri="{BB962C8B-B14F-4D97-AF65-F5344CB8AC3E}">
        <p14:creationId xmlns:p14="http://schemas.microsoft.com/office/powerpoint/2010/main" val="10084004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020E7-AD7B-463C-AD9E-8874811054D5}"/>
              </a:ext>
            </a:extLst>
          </p:cNvPr>
          <p:cNvSpPr>
            <a:spLocks noGrp="1"/>
          </p:cNvSpPr>
          <p:nvPr>
            <p:ph type="title"/>
          </p:nvPr>
        </p:nvSpPr>
        <p:spPr/>
        <p:txBody>
          <a:bodyPr/>
          <a:lstStyle/>
          <a:p>
            <a:pPr algn="l"/>
            <a:r>
              <a:rPr lang="en-GB" dirty="0"/>
              <a:t>Applications</a:t>
            </a:r>
          </a:p>
        </p:txBody>
      </p:sp>
      <p:sp>
        <p:nvSpPr>
          <p:cNvPr id="3" name="Content Placeholder 2">
            <a:extLst>
              <a:ext uri="{FF2B5EF4-FFF2-40B4-BE49-F238E27FC236}">
                <a16:creationId xmlns:a16="http://schemas.microsoft.com/office/drawing/2014/main" id="{BACA422E-3EC5-42F6-9B5F-FA3C7F3A4BBA}"/>
              </a:ext>
            </a:extLst>
          </p:cNvPr>
          <p:cNvSpPr>
            <a:spLocks noGrp="1"/>
          </p:cNvSpPr>
          <p:nvPr>
            <p:ph idx="1"/>
          </p:nvPr>
        </p:nvSpPr>
        <p:spPr/>
        <p:txBody>
          <a:bodyPr/>
          <a:lstStyle/>
          <a:p>
            <a:r>
              <a:rPr lang="en-GB" dirty="0"/>
              <a:t>Determine what is needed</a:t>
            </a:r>
          </a:p>
          <a:p>
            <a:pPr lvl="1"/>
            <a:r>
              <a:rPr lang="en-GB" dirty="0"/>
              <a:t>Website design</a:t>
            </a:r>
          </a:p>
          <a:p>
            <a:pPr lvl="1"/>
            <a:r>
              <a:rPr lang="en-GB" dirty="0"/>
              <a:t>Advertising</a:t>
            </a:r>
          </a:p>
          <a:p>
            <a:pPr lvl="1"/>
            <a:r>
              <a:rPr lang="en-GB" dirty="0"/>
              <a:t>Opening and receiving applications</a:t>
            </a:r>
          </a:p>
          <a:p>
            <a:pPr lvl="1"/>
            <a:r>
              <a:rPr lang="en-GB" dirty="0"/>
              <a:t>Who vets applications and how arranged</a:t>
            </a:r>
          </a:p>
          <a:p>
            <a:pPr lvl="1"/>
            <a:r>
              <a:rPr lang="en-GB" dirty="0"/>
              <a:t>Payment</a:t>
            </a:r>
          </a:p>
          <a:p>
            <a:pPr lvl="1"/>
            <a:r>
              <a:rPr lang="en-GB" dirty="0"/>
              <a:t>If payment separate, co-ordination of accepted list with payment list </a:t>
            </a:r>
          </a:p>
        </p:txBody>
      </p:sp>
    </p:spTree>
    <p:extLst>
      <p:ext uri="{BB962C8B-B14F-4D97-AF65-F5344CB8AC3E}">
        <p14:creationId xmlns:p14="http://schemas.microsoft.com/office/powerpoint/2010/main" val="645650524"/>
      </p:ext>
    </p:extLst>
  </p:cSld>
  <p:clrMapOvr>
    <a:masterClrMapping/>
  </p:clrMapOvr>
  <p:transition/>
</p:sld>
</file>

<file path=ppt/theme/theme1.xml><?xml version="1.0" encoding="utf-8"?>
<a:theme xmlns:a="http://schemas.openxmlformats.org/drawingml/2006/main" name="my favourite blue">
  <a:themeElements>
    <a:clrScheme name="">
      <a:dk1>
        <a:srgbClr val="474747"/>
      </a:dk1>
      <a:lt1>
        <a:srgbClr val="FFFFFF"/>
      </a:lt1>
      <a:dk2>
        <a:srgbClr val="063DE8"/>
      </a:dk2>
      <a:lt2>
        <a:srgbClr val="00DFCA"/>
      </a:lt2>
      <a:accent1>
        <a:srgbClr val="DC0081"/>
      </a:accent1>
      <a:accent2>
        <a:srgbClr val="FAFD00"/>
      </a:accent2>
      <a:accent3>
        <a:srgbClr val="AAAFF2"/>
      </a:accent3>
      <a:accent4>
        <a:srgbClr val="DADADA"/>
      </a:accent4>
      <a:accent5>
        <a:srgbClr val="EBAAC1"/>
      </a:accent5>
      <a:accent6>
        <a:srgbClr val="E3E500"/>
      </a:accent6>
      <a:hlink>
        <a:srgbClr val="FE9B03"/>
      </a:hlink>
      <a:folHlink>
        <a:srgbClr val="D989B8"/>
      </a:folHlink>
    </a:clrScheme>
    <a:fontScheme name="my favourite blue">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y favourite bl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y favourite 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y favourite blu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y favourite blu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y favourite blu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y favourite blu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y favourite blu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3EDB1C58-FF4A-4B40-9169-93B659125555}" vid="{B19172C3-9D9B-4B9B-A2D3-B23B105646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 favourite</Template>
  <TotalTime>1525</TotalTime>
  <Words>2379</Words>
  <Application>Microsoft Office PowerPoint</Application>
  <PresentationFormat>On-screen Show (4:3)</PresentationFormat>
  <Paragraphs>268</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Book Antiqua</vt:lpstr>
      <vt:lpstr>Calibri</vt:lpstr>
      <vt:lpstr>Courier New</vt:lpstr>
      <vt:lpstr>Monotype Sorts</vt:lpstr>
      <vt:lpstr>Times New Roman</vt:lpstr>
      <vt:lpstr>my favourite blue</vt:lpstr>
      <vt:lpstr>Selecting an Exam provider</vt:lpstr>
      <vt:lpstr>Early exams</vt:lpstr>
      <vt:lpstr>Generic needs of exam</vt:lpstr>
      <vt:lpstr>Exams vary</vt:lpstr>
      <vt:lpstr>Needs</vt:lpstr>
      <vt:lpstr>Considerations</vt:lpstr>
      <vt:lpstr>Checklist of stages / functions</vt:lpstr>
      <vt:lpstr>Administration</vt:lpstr>
      <vt:lpstr>Applications</vt:lpstr>
      <vt:lpstr>Candidate communications</vt:lpstr>
      <vt:lpstr>Examinations database</vt:lpstr>
      <vt:lpstr>Examinations delivery</vt:lpstr>
      <vt:lpstr>Examination psychometrics</vt:lpstr>
      <vt:lpstr>Consultancy</vt:lpstr>
      <vt:lpstr>Example Tender Document</vt:lpstr>
      <vt:lpstr>Tender document</vt:lpstr>
      <vt:lpstr>Background</vt:lpstr>
      <vt:lpstr>Assumptions</vt:lpstr>
      <vt:lpstr>Proposal structure</vt:lpstr>
      <vt:lpstr>Database (1)</vt:lpstr>
      <vt:lpstr>Database (2)</vt:lpstr>
      <vt:lpstr>Delivery (1)</vt:lpstr>
      <vt:lpstr>Delivery (2)</vt:lpstr>
      <vt:lpstr>Analysis</vt:lpstr>
      <vt:lpstr>Result issue</vt:lpstr>
      <vt:lpstr>UEMS Legal Team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Selecting an Exam provider</dc:title>
  <dc:creator>Albert Mifsud</dc:creator>
  <cp:lastModifiedBy>Albert Mifsud</cp:lastModifiedBy>
  <cp:revision>3</cp:revision>
  <cp:lastPrinted>2002-04-10T16:33:23Z</cp:lastPrinted>
  <dcterms:created xsi:type="dcterms:W3CDTF">2023-05-04T09:05:18Z</dcterms:created>
  <dcterms:modified xsi:type="dcterms:W3CDTF">2023-05-05T22:15:19Z</dcterms:modified>
</cp:coreProperties>
</file>