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79" r:id="rId4"/>
    <p:sldId id="258" r:id="rId5"/>
    <p:sldId id="259" r:id="rId6"/>
    <p:sldId id="275" r:id="rId7"/>
    <p:sldId id="277" r:id="rId8"/>
    <p:sldId id="278" r:id="rId9"/>
    <p:sldId id="260" r:id="rId10"/>
    <p:sldId id="270" r:id="rId11"/>
    <p:sldId id="271" r:id="rId12"/>
    <p:sldId id="27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E25"/>
    <a:srgbClr val="0041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26" d="100"/>
          <a:sy n="126" d="100"/>
        </p:scale>
        <p:origin x="607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. Erich Theo Merholz" userId="e0ed74c36c3e272b" providerId="LiveId" clId="{DE8CE92B-E787-42A3-873B-9FEBE6191D24}"/>
    <pc:docChg chg="custSel modSld">
      <pc:chgData name="Dr. Erich Theo Merholz" userId="e0ed74c36c3e272b" providerId="LiveId" clId="{DE8CE92B-E787-42A3-873B-9FEBE6191D24}" dt="2021-09-14T14:49:08.609" v="63" actId="20577"/>
      <pc:docMkLst>
        <pc:docMk/>
      </pc:docMkLst>
      <pc:sldChg chg="modSp mod">
        <pc:chgData name="Dr. Erich Theo Merholz" userId="e0ed74c36c3e272b" providerId="LiveId" clId="{DE8CE92B-E787-42A3-873B-9FEBE6191D24}" dt="2021-09-14T14:49:08.609" v="63" actId="20577"/>
        <pc:sldMkLst>
          <pc:docMk/>
          <pc:sldMk cId="1481789582" sldId="256"/>
        </pc:sldMkLst>
        <pc:spChg chg="mod">
          <ac:chgData name="Dr. Erich Theo Merholz" userId="e0ed74c36c3e272b" providerId="LiveId" clId="{DE8CE92B-E787-42A3-873B-9FEBE6191D24}" dt="2021-09-14T14:49:08.609" v="63" actId="20577"/>
          <ac:spMkLst>
            <pc:docMk/>
            <pc:sldMk cId="1481789582" sldId="256"/>
            <ac:spMk id="2" creationId="{B6744D61-F5B0-4B94-B90E-F321DB3931D1}"/>
          </ac:spMkLst>
        </pc:spChg>
      </pc:sldChg>
      <pc:sldChg chg="modSp mod">
        <pc:chgData name="Dr. Erich Theo Merholz" userId="e0ed74c36c3e272b" providerId="LiveId" clId="{DE8CE92B-E787-42A3-873B-9FEBE6191D24}" dt="2021-09-14T13:18:23.702" v="52" actId="20577"/>
        <pc:sldMkLst>
          <pc:docMk/>
          <pc:sldMk cId="3547972196" sldId="271"/>
        </pc:sldMkLst>
        <pc:spChg chg="mod">
          <ac:chgData name="Dr. Erich Theo Merholz" userId="e0ed74c36c3e272b" providerId="LiveId" clId="{DE8CE92B-E787-42A3-873B-9FEBE6191D24}" dt="2021-09-14T13:18:23.702" v="52" actId="20577"/>
          <ac:spMkLst>
            <pc:docMk/>
            <pc:sldMk cId="3547972196" sldId="271"/>
            <ac:spMk id="5" creationId="{5EF032E1-6B3D-AE45-A546-4E207F92A05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A53304A-696A-4543-AA1A-A131F778D0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7D212C-969F-45E6-9F28-9E6C186FB68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41426-228E-409F-BC05-B3E3AED646CA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DE55B0-7BF8-4E56-B93B-14FD8E83083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C20C8E-F03C-4725-90B4-5B37431919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2A1A58-5BFD-4A07-97E8-DC343EA4124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75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A4278-E82B-49BF-B95A-2E8F306333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6E0EF-8AE3-4710-93FF-3DB585841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C99EE-55FB-4734-A222-A3FF07492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B31F-E540-44C3-BA05-565BF143ADB7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2D47D2-1F41-42BA-94BE-945AD7ED9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1CE35E-A793-4044-9431-27E5109F1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7C771-0BD7-4F71-A987-B49A4775DB9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89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65F08-5F14-4F8C-BB8C-866B86A1C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846C4B-0ADA-4E90-889A-9C452086A9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5FB40-321C-4192-A91C-7D0D6A671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B31F-E540-44C3-BA05-565BF143ADB7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4D26B3-D5AE-4B90-B414-EDC99FABB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C1DA44-80DF-4098-BD6F-CC17DBA23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7C771-0BD7-4F71-A987-B49A4775DB9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35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6462AF-0906-4B74-AD83-EAE12AA774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508E41-907C-40DD-A9C3-C6D7ED1202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ECC588-6AE7-43B5-BF51-B95CCADB1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B31F-E540-44C3-BA05-565BF143ADB7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D6DBF-B299-4517-9397-0526BE851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C1B493-E48F-4870-89CC-6A69A4426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7C771-0BD7-4F71-A987-B49A4775DB9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337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21955-C5C0-4C73-8ED7-307476A07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005A6-663B-4B10-8DA8-EF2A2B68F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30227B-C2F9-4D58-ACA5-A56334B3D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B31F-E540-44C3-BA05-565BF143ADB7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CB7FD2-6CFC-48B0-9BE0-BB37A4513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ED2C0F-5106-457A-8F83-43A2E242A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7C771-0BD7-4F71-A987-B49A4775DB9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554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AAB0E-DBD7-4132-80DB-8A662043F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72FEFA-2F4E-48D9-BD66-55EF1395D3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14E84-E637-4D6A-B7BD-A3E2C6F41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B31F-E540-44C3-BA05-565BF143ADB7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A3CB2F-9C64-46B2-BCFD-7830E1B07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3AF37-A788-4C52-86AC-46B78E164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7C771-0BD7-4F71-A987-B49A4775DB9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03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98757-7977-4FC1-8ADC-D289AE369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B921A-061C-4541-84C5-2ABBE97F10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206CDD-6E20-4F5F-A2E6-B36EF6128F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D026F-EE97-40BC-BCB3-F046C93CA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B31F-E540-44C3-BA05-565BF143ADB7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69C9CD-D2D7-4640-9204-1A43DB261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CF3DAF-74F3-4923-9FD6-6ECD62CDB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7C771-0BD7-4F71-A987-B49A4775DB9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79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1AE86-254D-4148-9D3D-DE2FD68BD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FDF6B9-C29C-4E9E-8F09-8E37635D8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AB88AD-D85F-44B9-85F0-5C3CE353EC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82695C-1174-4C46-8A12-38F01FA3FB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78ED00-0C21-4081-9F09-133916D64B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E8529A-4E69-4321-9AA4-E65FDA514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B31F-E540-44C3-BA05-565BF143ADB7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8CF209-F829-48AD-B4C2-2BD171F06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FC3DD6-887A-42BE-8E1C-15A785257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7C771-0BD7-4F71-A987-B49A4775DB9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180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8045B-A438-40A4-B031-6BC32E983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0E8262-D495-48D5-A94E-F761A07CC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B31F-E540-44C3-BA05-565BF143ADB7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A80812-920B-4CF4-8FA2-221E65868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F458D8-0A0D-4165-B152-B99CE0906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7C771-0BD7-4F71-A987-B49A4775DB9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45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C71C5A-EADB-4B8E-8310-9AB2AB989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B31F-E540-44C3-BA05-565BF143ADB7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F66D18-CBB6-4A03-8900-93B7E4ECE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DC3429-CC74-4E58-966A-AE1C6C4DD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7C771-0BD7-4F71-A987-B49A4775DB9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07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9F339-F1B0-4833-98D4-757C6B65B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0C93E-BC6B-4B4D-B487-BB13664C5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F74718-52D3-47C3-9037-28245B7FD6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851ABA-C312-4AAC-9F19-9CD6CE117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B31F-E540-44C3-BA05-565BF143ADB7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F368D-0AA6-44A2-8600-74D15A06D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137327-ABAB-4414-B27F-456800167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7C771-0BD7-4F71-A987-B49A4775DB9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14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50D1E-D6E6-4145-AD7A-08DF6D505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21303C-C1CA-4E00-AEC4-89C05E777C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304993-3CEC-414E-A4DB-75E543A67E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A7ADB8-D2ED-4BF1-B11A-69730B45C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B31F-E540-44C3-BA05-565BF143ADB7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A60E2F-42B1-40E1-ACE3-947AC3B0E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E9CD9E-C804-4751-BEC2-723772905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7C771-0BD7-4F71-A987-B49A4775DB9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716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8EB92D-97F9-44E9-814D-83D0C79F8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430" y="89940"/>
            <a:ext cx="11353800" cy="1646238"/>
          </a:xfrm>
          <a:prstGeom prst="rect">
            <a:avLst/>
          </a:prstGeom>
          <a:solidFill>
            <a:srgbClr val="00418C">
              <a:alpha val="95000"/>
            </a:srgbClr>
          </a:solidFill>
          <a:effectLst>
            <a:softEdge rad="12700"/>
          </a:effectLst>
        </p:spPr>
        <p:txBody>
          <a:bodyPr vert="horz" lIns="104400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6AEFB4-0EC9-4F58-B831-1D28A81014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0970" y="1825625"/>
            <a:ext cx="9681030" cy="4351338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923D2-1F02-44E5-90F4-2C45D02074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16200000">
            <a:off x="-1466177" y="3849611"/>
            <a:ext cx="34773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00">
                <a:solidFill>
                  <a:srgbClr val="00418C"/>
                </a:solidFill>
              </a:defRPr>
            </a:lvl1pPr>
          </a:lstStyle>
          <a:p>
            <a:fld id="{F4A969FF-83A8-4615-A247-4E60E5F50D9B}" type="datetime3">
              <a:rPr lang="en-US" smtClean="0"/>
              <a:pPr/>
              <a:t>18 September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A554A-3900-4A00-87BB-23D7E672AA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10970" y="6356350"/>
            <a:ext cx="5642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FC6950-B636-4BBE-9F8A-5504E81A1B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2D7C771-0BD7-4F71-A987-B49A4775DB90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629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FFDE25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418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418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418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418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418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44D61-F5B0-4B94-B90E-F321DB3931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258020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European Academy </a:t>
            </a:r>
            <a:r>
              <a:rPr lang="en-US" sz="4800"/>
              <a:t>of Clinical Leadership</a:t>
            </a:r>
            <a:br>
              <a:rPr lang="en-US" sz="4800" dirty="0"/>
            </a:br>
            <a:br>
              <a:rPr lang="en-US" sz="4800" dirty="0"/>
            </a:br>
            <a:r>
              <a:rPr lang="en-US" sz="4800" dirty="0"/>
              <a:t>- a project by AEMH -</a:t>
            </a:r>
            <a:br>
              <a:rPr lang="en-US" sz="4800" dirty="0"/>
            </a:br>
            <a:r>
              <a:rPr lang="en-US" sz="4800" dirty="0"/>
              <a:t>in collaboration with UEMS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CE3FD66-2B7C-9445-A03F-5F386F6CCA8E}"/>
              </a:ext>
            </a:extLst>
          </p:cNvPr>
          <p:cNvSpPr txBox="1">
            <a:spLocks/>
          </p:cNvSpPr>
          <p:nvPr/>
        </p:nvSpPr>
        <p:spPr>
          <a:xfrm>
            <a:off x="3917619" y="5976730"/>
            <a:ext cx="6543810" cy="744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b="1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highlight>
                  <a:srgbClr val="FFFF00"/>
                </a:highlight>
              </a:rPr>
              <a:t>Dr. Erich Theo Merholz, AEMH-President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1A6EA42-4CF0-C340-BD52-89769F73B38B}"/>
              </a:ext>
            </a:extLst>
          </p:cNvPr>
          <p:cNvSpPr txBox="1">
            <a:spLocks/>
          </p:cNvSpPr>
          <p:nvPr/>
        </p:nvSpPr>
        <p:spPr>
          <a:xfrm>
            <a:off x="7726017" y="5976731"/>
            <a:ext cx="4359966" cy="744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481789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A6DBB-3719-EF41-85BD-D190DA1D4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/>
              <a:t>Governance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710643-2B1D-7046-8163-6D1E3DCDF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1731"/>
            <a:ext cx="11353800" cy="49031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+mj-lt"/>
              <a:buNone/>
              <a:defRPr sz="3800" b="1"/>
            </a:lvl1pPr>
            <a:lvl2pPr marL="457200" indent="0" algn="l" rtl="0">
              <a:buFont typeface="Arial" panose="020B0604020202020204" pitchFamily="34" charset="0"/>
              <a:buNone/>
              <a:defRPr sz="30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algn="just"/>
            <a:r>
              <a:rPr lang="en-US" sz="3200" dirty="0">
                <a:latin typeface="Arial Black" panose="020B0A04020102020204" pitchFamily="34" charset="0"/>
              </a:rPr>
              <a:t>The Clinical Leadership Academy is governed by AEMH in close collaboration with UEMS.</a:t>
            </a:r>
          </a:p>
          <a:p>
            <a:pPr lvl="0" algn="just"/>
            <a:endParaRPr lang="en-US" sz="3200" dirty="0">
              <a:latin typeface="Arial Black" panose="020B0A04020102020204" pitchFamily="34" charset="0"/>
            </a:endParaRPr>
          </a:p>
          <a:p>
            <a:pPr lvl="0" algn="just"/>
            <a:r>
              <a:rPr lang="en-US" sz="3200" dirty="0">
                <a:latin typeface="Arial Black" panose="020B0A04020102020204" pitchFamily="34" charset="0"/>
              </a:rPr>
              <a:t>The Academy is managed in collaboration with other EMOs (FEMS, EJD, CEOM) and universities from different European countries.</a:t>
            </a:r>
          </a:p>
          <a:p>
            <a:pPr lvl="0" algn="just"/>
            <a:endParaRPr lang="en-US" sz="3200" dirty="0">
              <a:latin typeface="Arial Black" panose="020B0A04020102020204" pitchFamily="34" charset="0"/>
            </a:endParaRPr>
          </a:p>
          <a:p>
            <a:pPr lvl="0" algn="just"/>
            <a:r>
              <a:rPr lang="en-US" sz="3200" dirty="0">
                <a:latin typeface="Arial Black" panose="020B0A04020102020204" pitchFamily="34" charset="0"/>
              </a:rPr>
              <a:t>The management of the CL Academy is done by the CL Academy Board.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732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EF032E1-6B3D-AE45-A546-4E207F92A0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8837" y="1052502"/>
            <a:ext cx="11353800" cy="5039825"/>
          </a:xfrm>
        </p:spPr>
        <p:txBody>
          <a:bodyPr/>
          <a:lstStyle/>
          <a:p>
            <a:r>
              <a:rPr lang="en-US" sz="3200" dirty="0"/>
              <a:t>Launch of the </a:t>
            </a:r>
            <a:br>
              <a:rPr lang="en-US" sz="3200" dirty="0"/>
            </a:br>
            <a:r>
              <a:rPr lang="en-US" sz="3200" dirty="0"/>
              <a:t>European Clinical Leadership Academy: </a:t>
            </a:r>
            <a:br>
              <a:rPr lang="en-US" sz="3200" dirty="0"/>
            </a:br>
            <a:r>
              <a:rPr lang="en-US" sz="3200" dirty="0"/>
              <a:t>17th September 2021 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More info is available on the website of the Academy</a:t>
            </a:r>
            <a:br>
              <a:rPr lang="en-US" sz="3200" dirty="0"/>
            </a:br>
            <a:br>
              <a:rPr lang="en-US" sz="3200" dirty="0"/>
            </a:br>
            <a:r>
              <a:rPr lang="en-US" sz="4800" dirty="0"/>
              <a:t>https://aemh-eacl.org/</a:t>
            </a:r>
            <a:br>
              <a:rPr lang="en-US" sz="4800" dirty="0"/>
            </a:b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47972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625EA5D-056F-C540-B2FA-12E4AAA392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361" y="1963143"/>
            <a:ext cx="11358493" cy="2487516"/>
          </a:xfrm>
        </p:spPr>
        <p:txBody>
          <a:bodyPr>
            <a:normAutofit fontScale="90000"/>
          </a:bodyPr>
          <a:lstStyle>
            <a:lvl1pPr>
              <a:defRPr sz="5400"/>
            </a:lvl1pPr>
          </a:lstStyle>
          <a:p>
            <a:pPr algn="ctr"/>
            <a:br>
              <a:rPr lang="en-US" dirty="0"/>
            </a:br>
            <a:br>
              <a:rPr lang="en-US" dirty="0"/>
            </a:br>
            <a:r>
              <a:rPr lang="en-US" dirty="0"/>
              <a:t>Thank you for your attention!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575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8FC6E7F2-A7D5-C840-8CAA-576A8482B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5771" y="352425"/>
            <a:ext cx="8805863" cy="6153150"/>
          </a:xfrm>
        </p:spPr>
        <p:txBody>
          <a:bodyPr anchor="ctr" anchorCtr="0">
            <a:normAutofit/>
          </a:bodyPr>
          <a:lstStyle>
            <a:lvl1pPr algn="ctr">
              <a:defRPr sz="5400"/>
            </a:lvl1pPr>
          </a:lstStyle>
          <a:p>
            <a:pPr algn="l">
              <a:lnSpc>
                <a:spcPct val="150000"/>
              </a:lnSpc>
            </a:pPr>
            <a:r>
              <a:rPr lang="en-US" sz="4000" b="1" dirty="0">
                <a:cs typeface="Arial" panose="020B0604020202020204" pitchFamily="34" charset="0"/>
              </a:rPr>
              <a:t>Preamble: </a:t>
            </a:r>
            <a:br>
              <a:rPr lang="en-US" sz="4000" b="1" dirty="0">
                <a:cs typeface="Arial" panose="020B0604020202020204" pitchFamily="34" charset="0"/>
              </a:rPr>
            </a:br>
            <a:r>
              <a:rPr lang="en-US" sz="2800" b="1" dirty="0">
                <a:cs typeface="Arial" panose="020B0604020202020204" pitchFamily="34" charset="0"/>
              </a:rPr>
              <a:t>Clinical Doctors are </a:t>
            </a:r>
            <a:br>
              <a:rPr lang="en-US" sz="2800" b="1" dirty="0">
                <a:cs typeface="Arial" panose="020B0604020202020204" pitchFamily="34" charset="0"/>
              </a:rPr>
            </a:br>
            <a:r>
              <a:rPr lang="en-US" sz="2800" b="1" dirty="0">
                <a:cs typeface="Arial" panose="020B0604020202020204" pitchFamily="34" charset="0"/>
              </a:rPr>
              <a:t>in the </a:t>
            </a:r>
            <a:r>
              <a:rPr lang="en-US" sz="2800" b="1" dirty="0" err="1">
                <a:cs typeface="Arial" panose="020B0604020202020204" pitchFamily="34" charset="0"/>
              </a:rPr>
              <a:t>centre</a:t>
            </a:r>
            <a:r>
              <a:rPr lang="en-US" sz="2800" b="1" dirty="0">
                <a:cs typeface="Arial" panose="020B0604020202020204" pitchFamily="34" charset="0"/>
              </a:rPr>
              <a:t> of the clinical</a:t>
            </a:r>
            <a:br>
              <a:rPr lang="en-US" sz="2800" b="1" dirty="0">
                <a:cs typeface="Arial" panose="020B0604020202020204" pitchFamily="34" charset="0"/>
              </a:rPr>
            </a:br>
            <a:r>
              <a:rPr lang="en-US" sz="2800" b="1" dirty="0">
                <a:cs typeface="Arial" panose="020B0604020202020204" pitchFamily="34" charset="0"/>
              </a:rPr>
              <a:t>leadership activity/competency </a:t>
            </a:r>
          </a:p>
        </p:txBody>
      </p:sp>
    </p:spTree>
    <p:extLst>
      <p:ext uri="{BB962C8B-B14F-4D97-AF65-F5344CB8AC3E}">
        <p14:creationId xmlns:p14="http://schemas.microsoft.com/office/powerpoint/2010/main" val="745703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CAB8C-6536-7942-81F7-B66F7195E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/>
              <a:t>Relevance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C7F34FF-3C66-6849-A024-94C30DB5D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0970" y="1825625"/>
            <a:ext cx="9681030" cy="494243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1"/>
            </a:lvl1pPr>
            <a:lvl2pPr marL="800100" indent="-342900">
              <a:buFont typeface="Arial" panose="020B0604020202020204" pitchFamily="34" charset="0"/>
              <a:buChar char="•"/>
              <a:defRPr sz="2400" b="1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>
              <a:lnSpc>
                <a:spcPct val="100000"/>
              </a:lnSpc>
            </a:pPr>
            <a:endParaRPr lang="en-US" sz="3200" dirty="0"/>
          </a:p>
          <a:p>
            <a:pPr marL="0" indent="0">
              <a:lnSpc>
                <a:spcPct val="100000"/>
              </a:lnSpc>
              <a:buNone/>
            </a:pPr>
            <a:endParaRPr lang="en-US" sz="3200" dirty="0"/>
          </a:p>
          <a:p>
            <a:pPr>
              <a:lnSpc>
                <a:spcPct val="100000"/>
              </a:lnSpc>
            </a:pPr>
            <a:r>
              <a:rPr lang="en-US" dirty="0">
                <a:latin typeface="Arial Black" panose="020B0A04020102020204" pitchFamily="34" charset="0"/>
              </a:rPr>
              <a:t>In the past, hospitals were led by doctors;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Arial Black" panose="020B0A040201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latin typeface="Arial Black" panose="020B0A04020102020204" pitchFamily="34" charset="0"/>
              </a:rPr>
              <a:t>The modern option tends to </a:t>
            </a:r>
            <a:r>
              <a:rPr lang="en-US" dirty="0" err="1">
                <a:latin typeface="Arial Black" panose="020B0A04020102020204" pitchFamily="34" charset="0"/>
              </a:rPr>
              <a:t>favour</a:t>
            </a:r>
            <a:r>
              <a:rPr lang="en-US" dirty="0">
                <a:latin typeface="Arial Black" panose="020B0A04020102020204" pitchFamily="34" charset="0"/>
              </a:rPr>
              <a:t> trained managers, most frequently non-physicians;</a:t>
            </a:r>
          </a:p>
          <a:p>
            <a:pPr marL="0" indent="0">
              <a:lnSpc>
                <a:spcPct val="100000"/>
              </a:lnSpc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7768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CAB8C-6536-7942-81F7-B66F7195E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/>
              <a:t>Relevance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C7F34FF-3C66-6849-A024-94C30DB5D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0970" y="1825625"/>
            <a:ext cx="9681030" cy="494243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1"/>
            </a:lvl1pPr>
            <a:lvl2pPr marL="800100" indent="-342900">
              <a:buFont typeface="Arial" panose="020B0604020202020204" pitchFamily="34" charset="0"/>
              <a:buChar char="•"/>
              <a:defRPr sz="2400" b="1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indent="0">
              <a:lnSpc>
                <a:spcPct val="100000"/>
              </a:lnSpc>
              <a:buNone/>
            </a:pPr>
            <a:endParaRPr lang="en-US" sz="3200" dirty="0"/>
          </a:p>
          <a:p>
            <a:pPr>
              <a:lnSpc>
                <a:spcPct val="100000"/>
              </a:lnSpc>
            </a:pPr>
            <a:r>
              <a:rPr lang="en-US" sz="3200" dirty="0">
                <a:latin typeface="Arial Black" panose="020B0A04020102020204" pitchFamily="34" charset="0"/>
              </a:rPr>
              <a:t>An increasing body of evidence shows that appointing physicians into leadership positions secure:</a:t>
            </a:r>
          </a:p>
          <a:p>
            <a:pPr>
              <a:lnSpc>
                <a:spcPct val="100000"/>
              </a:lnSpc>
            </a:pPr>
            <a:endParaRPr lang="en-US" sz="3200" dirty="0">
              <a:latin typeface="Arial Black" panose="020B0A04020102020204" pitchFamily="34" charset="0"/>
            </a:endParaRPr>
          </a:p>
          <a:p>
            <a:pPr lvl="1">
              <a:buFont typeface="Symbol" panose="05050102010706020507" pitchFamily="18" charset="2"/>
              <a:buChar char="-"/>
            </a:pPr>
            <a:r>
              <a:rPr lang="en-US" sz="3200" dirty="0">
                <a:latin typeface="Arial Black" panose="020B0A04020102020204" pitchFamily="34" charset="0"/>
              </a:rPr>
              <a:t>improved hospital performance 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US" sz="3200" dirty="0">
                <a:latin typeface="Arial Black" panose="020B0A04020102020204" pitchFamily="34" charset="0"/>
              </a:rPr>
              <a:t>Improved patient care</a:t>
            </a:r>
          </a:p>
        </p:txBody>
      </p:sp>
    </p:spTree>
    <p:extLst>
      <p:ext uri="{BB962C8B-B14F-4D97-AF65-F5344CB8AC3E}">
        <p14:creationId xmlns:p14="http://schemas.microsoft.com/office/powerpoint/2010/main" val="400289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6C5A525-AF55-F843-9ABC-E9149CED46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1754" y="247018"/>
            <a:ext cx="10838455" cy="5997771"/>
          </a:xfrm>
        </p:spPr>
        <p:txBody>
          <a:bodyPr anchor="b">
            <a:normAutofit fontScale="90000"/>
          </a:bodyPr>
          <a:lstStyle>
            <a:lvl1pPr>
              <a:defRPr sz="4400"/>
            </a:lvl1pPr>
          </a:lstStyle>
          <a:p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More clinician participation in hospital management =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increased organizational performance in terms of: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- care quality</a:t>
            </a:r>
            <a:br>
              <a:rPr lang="en-US" sz="3600" dirty="0"/>
            </a:br>
            <a:r>
              <a:rPr lang="en-US" sz="3600" dirty="0"/>
              <a:t>- efficiency</a:t>
            </a:r>
            <a:br>
              <a:rPr lang="en-US" sz="3600" dirty="0"/>
            </a:br>
            <a:r>
              <a:rPr lang="en-US" sz="3600" dirty="0"/>
              <a:t>- lower morbidity</a:t>
            </a:r>
            <a:br>
              <a:rPr lang="en-US" sz="3600" dirty="0"/>
            </a:br>
            <a:r>
              <a:rPr lang="en-US" sz="3600" dirty="0"/>
              <a:t>- increased patient satisfaction</a:t>
            </a:r>
            <a:br>
              <a:rPr lang="en-US" sz="3600" dirty="0"/>
            </a:b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03659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22BEBE-953C-40CA-A846-E062A83C4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EACL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5C3BAB9-7A93-462A-BDD0-49DCBBA03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8701" y="917086"/>
            <a:ext cx="6172200" cy="51237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de-DE" sz="2800" dirty="0">
              <a:latin typeface="Arial Black" panose="020B0A04020102020204" pitchFamily="34" charset="0"/>
            </a:endParaRPr>
          </a:p>
          <a:p>
            <a:r>
              <a:rPr lang="de-DE" sz="2800" dirty="0" err="1">
                <a:latin typeface="Arial Black" panose="020B0A04020102020204" pitchFamily="34" charset="0"/>
              </a:rPr>
              <a:t>Naples</a:t>
            </a:r>
            <a:r>
              <a:rPr lang="de-DE" sz="2800" dirty="0">
                <a:latin typeface="Arial Black" panose="020B0A04020102020204" pitchFamily="34" charset="0"/>
              </a:rPr>
              <a:t> 2016: </a:t>
            </a:r>
            <a:r>
              <a:rPr lang="de-DE" sz="2800" dirty="0" err="1">
                <a:latin typeface="Arial Black" panose="020B0A04020102020204" pitchFamily="34" charset="0"/>
              </a:rPr>
              <a:t>Decision</a:t>
            </a:r>
            <a:r>
              <a:rPr lang="de-DE" sz="2800" dirty="0">
                <a:latin typeface="Arial Black" panose="020B0A04020102020204" pitchFamily="34" charset="0"/>
              </a:rPr>
              <a:t> </a:t>
            </a:r>
            <a:r>
              <a:rPr lang="de-DE" sz="2800" dirty="0" err="1">
                <a:latin typeface="Arial Black" panose="020B0A04020102020204" pitchFamily="34" charset="0"/>
              </a:rPr>
              <a:t>to</a:t>
            </a:r>
            <a:endParaRPr lang="de-DE" sz="2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de-DE" sz="2800" dirty="0">
                <a:latin typeface="Arial Black" panose="020B0A04020102020204" pitchFamily="34" charset="0"/>
              </a:rPr>
              <a:t>  Focus on </a:t>
            </a:r>
            <a:r>
              <a:rPr lang="de-DE" sz="2800" dirty="0">
                <a:solidFill>
                  <a:srgbClr val="C00000"/>
                </a:solidFill>
                <a:latin typeface="Arial Black" panose="020B0A04020102020204" pitchFamily="34" charset="0"/>
              </a:rPr>
              <a:t>Clinical Leadership</a:t>
            </a:r>
          </a:p>
          <a:p>
            <a:endParaRPr lang="de-DE" sz="2800" dirty="0">
              <a:latin typeface="Arial Black" panose="020B0A04020102020204" pitchFamily="34" charset="0"/>
            </a:endParaRPr>
          </a:p>
          <a:p>
            <a:r>
              <a:rPr lang="de-DE" sz="2800" dirty="0" err="1">
                <a:latin typeface="Arial Black" panose="020B0A04020102020204" pitchFamily="34" charset="0"/>
              </a:rPr>
              <a:t>Founding</a:t>
            </a:r>
            <a:r>
              <a:rPr lang="de-DE" sz="2800" dirty="0">
                <a:latin typeface="Arial Black" panose="020B0A04020102020204" pitchFamily="34" charset="0"/>
              </a:rPr>
              <a:t> </a:t>
            </a:r>
            <a:r>
              <a:rPr lang="de-DE" sz="2800" dirty="0" err="1">
                <a:latin typeface="Arial Black" panose="020B0A04020102020204" pitchFamily="34" charset="0"/>
              </a:rPr>
              <a:t>of</a:t>
            </a:r>
            <a:r>
              <a:rPr lang="de-DE" sz="2800" dirty="0">
                <a:latin typeface="Arial Black" panose="020B0A04020102020204" pitchFamily="34" charset="0"/>
              </a:rPr>
              <a:t> </a:t>
            </a:r>
            <a:r>
              <a:rPr lang="de-DE" sz="2800" dirty="0" err="1">
                <a:latin typeface="Arial Black" panose="020B0A04020102020204" pitchFamily="34" charset="0"/>
              </a:rPr>
              <a:t>the</a:t>
            </a:r>
            <a:r>
              <a:rPr lang="de-DE" sz="2800" dirty="0">
                <a:latin typeface="Arial Black" panose="020B0A04020102020204" pitchFamily="34" charset="0"/>
              </a:rPr>
              <a:t> </a:t>
            </a:r>
            <a:r>
              <a:rPr lang="de-DE" sz="2800" dirty="0">
                <a:solidFill>
                  <a:srgbClr val="C00000"/>
                </a:solidFill>
                <a:latin typeface="Arial Black" panose="020B0A04020102020204" pitchFamily="34" charset="0"/>
              </a:rPr>
              <a:t>Working Group</a:t>
            </a:r>
          </a:p>
          <a:p>
            <a:pPr marL="0" indent="0">
              <a:buNone/>
            </a:pPr>
            <a:endParaRPr lang="de-DE" sz="2800" dirty="0">
              <a:latin typeface="Arial Black" panose="020B0A04020102020204" pitchFamily="34" charset="0"/>
            </a:endParaRPr>
          </a:p>
          <a:p>
            <a:r>
              <a:rPr lang="de-DE" sz="2800" dirty="0">
                <a:solidFill>
                  <a:srgbClr val="C00000"/>
                </a:solidFill>
                <a:latin typeface="Arial Black" panose="020B0A04020102020204" pitchFamily="34" charset="0"/>
              </a:rPr>
              <a:t>Template</a:t>
            </a:r>
            <a:r>
              <a:rPr lang="de-DE" sz="2800" dirty="0">
                <a:solidFill>
                  <a:srgbClr val="002060"/>
                </a:solidFill>
                <a:latin typeface="Arial Black" panose="020B0A04020102020204" pitchFamily="34" charset="0"/>
              </a:rPr>
              <a:t> UEMS </a:t>
            </a:r>
            <a:r>
              <a:rPr lang="de-DE" sz="2800" dirty="0" err="1">
                <a:solidFill>
                  <a:srgbClr val="002060"/>
                </a:solidFill>
                <a:latin typeface="Arial Black" panose="020B0A04020102020204" pitchFamily="34" charset="0"/>
              </a:rPr>
              <a:t>Bodies</a:t>
            </a:r>
            <a:r>
              <a:rPr lang="de-DE" sz="2800" dirty="0">
                <a:solidFill>
                  <a:srgbClr val="002060"/>
                </a:solidFill>
                <a:latin typeface="Arial Black" panose="020B0A04020102020204" pitchFamily="34" charset="0"/>
              </a:rPr>
              <a:t>/ETRs</a:t>
            </a:r>
          </a:p>
          <a:p>
            <a:pPr marL="0" indent="0">
              <a:buNone/>
            </a:pPr>
            <a:endParaRPr lang="de-DE" sz="2800" dirty="0">
              <a:latin typeface="Arial Black" panose="020B0A04020102020204" pitchFamily="34" charset="0"/>
            </a:endParaRPr>
          </a:p>
          <a:p>
            <a:r>
              <a:rPr lang="de-DE" sz="2800" dirty="0" err="1">
                <a:latin typeface="Arial Black" panose="020B0A04020102020204" pitchFamily="34" charset="0"/>
              </a:rPr>
              <a:t>Continuing</a:t>
            </a:r>
            <a:r>
              <a:rPr lang="de-DE" sz="2800" dirty="0">
                <a:latin typeface="Arial Black" panose="020B0A04020102020204" pitchFamily="34" charset="0"/>
              </a:rPr>
              <a:t> </a:t>
            </a:r>
            <a:r>
              <a:rPr lang="de-DE" sz="2800" dirty="0" err="1">
                <a:solidFill>
                  <a:srgbClr val="C00000"/>
                </a:solidFill>
                <a:latin typeface="Arial Black" panose="020B0A04020102020204" pitchFamily="34" charset="0"/>
              </a:rPr>
              <a:t>Conferences</a:t>
            </a:r>
            <a:r>
              <a:rPr lang="de-DE" sz="2800" dirty="0">
                <a:latin typeface="Arial Black" panose="020B0A04020102020204" pitchFamily="34" charset="0"/>
              </a:rPr>
              <a:t> on CL</a:t>
            </a:r>
          </a:p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F99CD04-DF5F-4F0A-A8C3-098D61FB6C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388913" cy="3811588"/>
          </a:xfrm>
        </p:spPr>
        <p:txBody>
          <a:bodyPr/>
          <a:lstStyle/>
          <a:p>
            <a:endParaRPr lang="de-DE" sz="2800" dirty="0">
              <a:latin typeface="Arial Black" panose="020B0A04020102020204" pitchFamily="34" charset="0"/>
            </a:endParaRPr>
          </a:p>
          <a:p>
            <a:r>
              <a:rPr lang="de-DE" sz="2800" dirty="0">
                <a:latin typeface="Arial Black" panose="020B0A04020102020204" pitchFamily="34" charset="0"/>
              </a:rPr>
              <a:t>The Origin </a:t>
            </a:r>
            <a:r>
              <a:rPr lang="de-DE" sz="2800" dirty="0" err="1">
                <a:latin typeface="Arial Black" panose="020B0A04020102020204" pitchFamily="34" charset="0"/>
              </a:rPr>
              <a:t>of</a:t>
            </a:r>
            <a:r>
              <a:rPr lang="de-DE" sz="2800" dirty="0">
                <a:latin typeface="Arial Black" panose="020B0A04020102020204" pitchFamily="34" charset="0"/>
              </a:rPr>
              <a:t> </a:t>
            </a:r>
            <a:r>
              <a:rPr lang="de-DE" sz="2800" dirty="0" err="1">
                <a:latin typeface="Arial Black" panose="020B0A04020102020204" pitchFamily="34" charset="0"/>
              </a:rPr>
              <a:t>the</a:t>
            </a:r>
            <a:r>
              <a:rPr lang="de-DE" sz="2800" dirty="0">
                <a:latin typeface="Arial Black" panose="020B0A04020102020204" pitchFamily="34" charset="0"/>
              </a:rPr>
              <a:t> Board &amp; Academy </a:t>
            </a:r>
            <a:r>
              <a:rPr lang="de-DE" sz="2800" dirty="0" err="1">
                <a:latin typeface="Arial Black" panose="020B0A04020102020204" pitchFamily="34" charset="0"/>
              </a:rPr>
              <a:t>of</a:t>
            </a:r>
            <a:r>
              <a:rPr lang="de-DE" sz="2800" dirty="0">
                <a:latin typeface="Arial Black" panose="020B0A04020102020204" pitchFamily="34" charset="0"/>
              </a:rPr>
              <a:t> Clinical Leadership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4480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137B46-855C-43F8-80B3-AB2792BFA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EACL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AA1E71E-D2FF-4EC2-AFF5-3A3EC11CE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3082" y="247018"/>
            <a:ext cx="6565118" cy="6236121"/>
          </a:xfrm>
        </p:spPr>
        <p:txBody>
          <a:bodyPr>
            <a:normAutofit fontScale="25000" lnSpcReduction="20000"/>
          </a:bodyPr>
          <a:lstStyle/>
          <a:p>
            <a:endParaRPr lang="de-DE" dirty="0">
              <a:solidFill>
                <a:srgbClr val="00418C"/>
              </a:solidFill>
            </a:endParaRPr>
          </a:p>
          <a:p>
            <a:r>
              <a:rPr lang="de-DE" sz="11200" dirty="0" err="1">
                <a:solidFill>
                  <a:srgbClr val="00418C"/>
                </a:solidFill>
                <a:latin typeface="Arial Black" panose="020B0A04020102020204" pitchFamily="34" charset="0"/>
              </a:rPr>
              <a:t>President</a:t>
            </a:r>
            <a:r>
              <a:rPr lang="de-DE" sz="11200" dirty="0">
                <a:solidFill>
                  <a:srgbClr val="00418C"/>
                </a:solidFill>
                <a:latin typeface="Arial Black" panose="020B0A04020102020204" pitchFamily="34" charset="0"/>
              </a:rPr>
              <a:t> </a:t>
            </a:r>
          </a:p>
          <a:p>
            <a:pPr marL="0" indent="0">
              <a:buNone/>
            </a:pPr>
            <a:r>
              <a:rPr lang="de-DE" sz="11200" dirty="0">
                <a:solidFill>
                  <a:srgbClr val="C00000"/>
                </a:solidFill>
                <a:latin typeface="Arial Black" panose="020B0A04020102020204" pitchFamily="34" charset="0"/>
              </a:rPr>
              <a:t>  Erich Theo Merholz</a:t>
            </a:r>
          </a:p>
          <a:p>
            <a:endParaRPr lang="de-DE" sz="11200" dirty="0">
              <a:solidFill>
                <a:srgbClr val="00418C"/>
              </a:solidFill>
              <a:latin typeface="Arial Black" panose="020B0A04020102020204" pitchFamily="34" charset="0"/>
            </a:endParaRPr>
          </a:p>
          <a:p>
            <a:r>
              <a:rPr lang="de-DE" sz="11200" dirty="0">
                <a:latin typeface="Arial Black" panose="020B0A04020102020204" pitchFamily="34" charset="0"/>
              </a:rPr>
              <a:t>1st </a:t>
            </a:r>
            <a:r>
              <a:rPr lang="de-DE" sz="11200" dirty="0" err="1">
                <a:solidFill>
                  <a:srgbClr val="00418C"/>
                </a:solidFill>
                <a:latin typeface="Arial Black" panose="020B0A04020102020204" pitchFamily="34" charset="0"/>
              </a:rPr>
              <a:t>Vice</a:t>
            </a:r>
            <a:r>
              <a:rPr lang="de-DE" sz="11200" dirty="0">
                <a:solidFill>
                  <a:srgbClr val="00418C"/>
                </a:solidFill>
                <a:latin typeface="Arial Black" panose="020B0A04020102020204" pitchFamily="34" charset="0"/>
              </a:rPr>
              <a:t> </a:t>
            </a:r>
            <a:r>
              <a:rPr lang="de-DE" sz="11200" dirty="0" err="1">
                <a:solidFill>
                  <a:srgbClr val="00418C"/>
                </a:solidFill>
                <a:latin typeface="Arial Black" panose="020B0A04020102020204" pitchFamily="34" charset="0"/>
              </a:rPr>
              <a:t>President</a:t>
            </a:r>
            <a:r>
              <a:rPr lang="de-DE" sz="11200" dirty="0">
                <a:solidFill>
                  <a:srgbClr val="00418C"/>
                </a:solidFill>
                <a:latin typeface="Arial Black" panose="020B0A04020102020204" pitchFamily="34" charset="0"/>
              </a:rPr>
              <a:t> </a:t>
            </a:r>
          </a:p>
          <a:p>
            <a:pPr marL="0" indent="0">
              <a:buNone/>
            </a:pPr>
            <a:r>
              <a:rPr lang="de-DE" sz="11200" dirty="0">
                <a:latin typeface="Arial Black" panose="020B0A04020102020204" pitchFamily="34" charset="0"/>
              </a:rPr>
              <a:t>  </a:t>
            </a:r>
            <a:r>
              <a:rPr lang="de-DE" sz="11200" dirty="0">
                <a:solidFill>
                  <a:srgbClr val="C00000"/>
                </a:solidFill>
                <a:latin typeface="Arial Black" panose="020B0A04020102020204" pitchFamily="34" charset="0"/>
              </a:rPr>
              <a:t>Sergio Bovenga</a:t>
            </a:r>
          </a:p>
          <a:p>
            <a:endParaRPr lang="de-DE" sz="11200" dirty="0">
              <a:solidFill>
                <a:srgbClr val="00418C"/>
              </a:solidFill>
              <a:latin typeface="Arial Black" panose="020B0A04020102020204" pitchFamily="34" charset="0"/>
            </a:endParaRPr>
          </a:p>
          <a:p>
            <a:r>
              <a:rPr lang="de-DE" sz="11200" dirty="0">
                <a:solidFill>
                  <a:srgbClr val="00418C"/>
                </a:solidFill>
                <a:latin typeface="Arial Black" panose="020B0A04020102020204" pitchFamily="34" charset="0"/>
              </a:rPr>
              <a:t>Treasurer </a:t>
            </a:r>
          </a:p>
          <a:p>
            <a:pPr marL="0" indent="0">
              <a:buNone/>
            </a:pPr>
            <a:r>
              <a:rPr lang="de-DE" sz="11200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de-DE" sz="11200" b="1" dirty="0">
                <a:solidFill>
                  <a:srgbClr val="C00000"/>
                </a:solidFill>
              </a:rPr>
              <a:t> </a:t>
            </a:r>
            <a:r>
              <a:rPr lang="de-DE" sz="11200" b="1" dirty="0">
                <a:solidFill>
                  <a:srgbClr val="C00000"/>
                </a:solidFill>
                <a:latin typeface="Arial Black" panose="020B0A04020102020204" pitchFamily="34" charset="0"/>
              </a:rPr>
              <a:t>João </a:t>
            </a:r>
            <a:r>
              <a:rPr lang="de-DE" sz="11200" dirty="0">
                <a:solidFill>
                  <a:srgbClr val="C00000"/>
                </a:solidFill>
                <a:latin typeface="Arial Black" panose="020B0A04020102020204" pitchFamily="34" charset="0"/>
              </a:rPr>
              <a:t>Grenho </a:t>
            </a:r>
            <a:endParaRPr lang="de-DE" sz="11200" dirty="0">
              <a:solidFill>
                <a:srgbClr val="00418C"/>
              </a:solidFill>
              <a:latin typeface="Arial Black" panose="020B0A04020102020204" pitchFamily="34" charset="0"/>
            </a:endParaRPr>
          </a:p>
          <a:p>
            <a:endParaRPr lang="de-DE" sz="11200" dirty="0">
              <a:solidFill>
                <a:srgbClr val="00418C"/>
              </a:solidFill>
              <a:latin typeface="Arial Black" panose="020B0A04020102020204" pitchFamily="34" charset="0"/>
            </a:endParaRPr>
          </a:p>
          <a:p>
            <a:pPr algn="l" fontAlgn="base"/>
            <a:r>
              <a:rPr lang="de-DE" sz="11200" dirty="0">
                <a:solidFill>
                  <a:srgbClr val="00418C"/>
                </a:solidFill>
                <a:effectLst/>
                <a:latin typeface="Arial Black" panose="020B0A04020102020204" pitchFamily="34" charset="0"/>
              </a:rPr>
              <a:t>2nd </a:t>
            </a:r>
            <a:r>
              <a:rPr lang="de-DE" sz="11200" dirty="0" err="1">
                <a:solidFill>
                  <a:srgbClr val="00418C"/>
                </a:solidFill>
                <a:effectLst/>
                <a:latin typeface="Arial Black" panose="020B0A04020102020204" pitchFamily="34" charset="0"/>
              </a:rPr>
              <a:t>Vice-President</a:t>
            </a:r>
            <a:r>
              <a:rPr lang="de-DE" sz="11200" dirty="0">
                <a:solidFill>
                  <a:srgbClr val="00418C"/>
                </a:solidFill>
                <a:effectLst/>
                <a:latin typeface="Arial Black" panose="020B0A04020102020204" pitchFamily="34" charset="0"/>
              </a:rPr>
              <a:t> </a:t>
            </a:r>
          </a:p>
          <a:p>
            <a:pPr marL="0" indent="0" algn="l" fontAlgn="base">
              <a:buNone/>
            </a:pPr>
            <a:r>
              <a:rPr lang="de-DE" sz="11200" dirty="0">
                <a:latin typeface="Arial Black" panose="020B0A04020102020204" pitchFamily="34" charset="0"/>
              </a:rPr>
              <a:t>  </a:t>
            </a:r>
            <a:r>
              <a:rPr lang="de-DE" sz="11200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Karin Båtelson </a:t>
            </a:r>
          </a:p>
          <a:p>
            <a:pPr algn="l" fontAlgn="base"/>
            <a:endParaRPr lang="de-DE" sz="11200" dirty="0">
              <a:latin typeface="Arial Black" panose="020B0A04020102020204" pitchFamily="34" charset="0"/>
            </a:endParaRPr>
          </a:p>
          <a:p>
            <a:pPr algn="l" fontAlgn="base"/>
            <a:r>
              <a:rPr lang="de-DE" sz="11200" dirty="0">
                <a:solidFill>
                  <a:srgbClr val="00418C"/>
                </a:solidFill>
                <a:effectLst/>
                <a:latin typeface="Arial Black" panose="020B0A04020102020204" pitchFamily="34" charset="0"/>
              </a:rPr>
              <a:t>3rd </a:t>
            </a:r>
            <a:r>
              <a:rPr lang="de-DE" sz="11200" dirty="0" err="1">
                <a:solidFill>
                  <a:srgbClr val="00418C"/>
                </a:solidFill>
                <a:effectLst/>
                <a:latin typeface="Arial Black" panose="020B0A04020102020204" pitchFamily="34" charset="0"/>
              </a:rPr>
              <a:t>Vice-President</a:t>
            </a:r>
            <a:r>
              <a:rPr lang="de-DE" sz="11200" dirty="0">
                <a:solidFill>
                  <a:srgbClr val="00418C"/>
                </a:solidFill>
                <a:effectLst/>
                <a:latin typeface="Arial Black" panose="020B0A04020102020204" pitchFamily="34" charset="0"/>
              </a:rPr>
              <a:t> </a:t>
            </a:r>
          </a:p>
          <a:p>
            <a:pPr marL="0" indent="0" algn="l" fontAlgn="base">
              <a:buNone/>
            </a:pPr>
            <a:r>
              <a:rPr lang="de-DE" sz="11200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  Konstantinos Koumakis</a:t>
            </a:r>
            <a:endParaRPr lang="de-DE" sz="112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383C0E8-26D8-454D-A06D-02CCB3EA1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e-DE" sz="2800" dirty="0">
                <a:solidFill>
                  <a:srgbClr val="00418C"/>
                </a:solidFill>
                <a:latin typeface="Arial Black" panose="020B0A04020102020204" pitchFamily="34" charset="0"/>
              </a:rPr>
              <a:t>Members </a:t>
            </a:r>
            <a:r>
              <a:rPr lang="de-DE" sz="2800" dirty="0" err="1">
                <a:solidFill>
                  <a:srgbClr val="00418C"/>
                </a:solidFill>
                <a:latin typeface="Arial Black" panose="020B0A04020102020204" pitchFamily="34" charset="0"/>
              </a:rPr>
              <a:t>of</a:t>
            </a:r>
            <a:r>
              <a:rPr lang="de-DE" sz="2800" dirty="0">
                <a:solidFill>
                  <a:srgbClr val="00418C"/>
                </a:solidFill>
                <a:latin typeface="Arial Black" panose="020B0A04020102020204" pitchFamily="34" charset="0"/>
              </a:rPr>
              <a:t> Working Group:</a:t>
            </a:r>
          </a:p>
          <a:p>
            <a:pPr marL="0" indent="0">
              <a:buNone/>
            </a:pPr>
            <a:r>
              <a:rPr lang="de-DE" sz="2800" dirty="0">
                <a:solidFill>
                  <a:srgbClr val="00418C"/>
                </a:solidFill>
                <a:latin typeface="Arial Black" panose="020B0A04020102020204" pitchFamily="34" charset="0"/>
              </a:rPr>
              <a:t>The Executive and Board </a:t>
            </a:r>
            <a:r>
              <a:rPr lang="de-DE" sz="2800" dirty="0" err="1">
                <a:solidFill>
                  <a:srgbClr val="00418C"/>
                </a:solidFill>
                <a:latin typeface="Arial Black" panose="020B0A04020102020204" pitchFamily="34" charset="0"/>
              </a:rPr>
              <a:t>of</a:t>
            </a:r>
            <a:r>
              <a:rPr lang="de-DE" sz="2800" dirty="0">
                <a:solidFill>
                  <a:srgbClr val="00418C"/>
                </a:solidFill>
                <a:latin typeface="Arial Black" panose="020B0A04020102020204" pitchFamily="34" charset="0"/>
              </a:rPr>
              <a:t> AEMH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4270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5613C9-971E-4681-A533-2F54B0A45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EACL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BFEC19-991C-4591-932A-77D458033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5483" y="511371"/>
            <a:ext cx="6172200" cy="6426802"/>
          </a:xfrm>
        </p:spPr>
        <p:txBody>
          <a:bodyPr>
            <a:normAutofit fontScale="55000" lnSpcReduction="20000"/>
          </a:bodyPr>
          <a:lstStyle/>
          <a:p>
            <a:endParaRPr lang="de-DE" sz="3000" dirty="0"/>
          </a:p>
          <a:p>
            <a:r>
              <a:rPr lang="de-DE" sz="4600" dirty="0" err="1">
                <a:latin typeface="Arial Black" panose="020B0A04020102020204" pitchFamily="34" charset="0"/>
              </a:rPr>
              <a:t>President</a:t>
            </a:r>
            <a:r>
              <a:rPr lang="de-DE" sz="4600" dirty="0">
                <a:latin typeface="Arial Black" panose="020B0A04020102020204" pitchFamily="34" charset="0"/>
              </a:rPr>
              <a:t> </a:t>
            </a:r>
            <a:r>
              <a:rPr lang="de-DE" sz="4600" dirty="0" err="1">
                <a:latin typeface="Arial Black" panose="020B0A04020102020204" pitchFamily="34" charset="0"/>
              </a:rPr>
              <a:t>of</a:t>
            </a:r>
            <a:r>
              <a:rPr lang="de-DE" sz="4600" dirty="0">
                <a:latin typeface="Arial Black" panose="020B0A04020102020204" pitchFamily="34" charset="0"/>
              </a:rPr>
              <a:t> FEMS</a:t>
            </a:r>
          </a:p>
          <a:p>
            <a:pPr marL="0" indent="0">
              <a:buNone/>
            </a:pPr>
            <a:r>
              <a:rPr lang="de-DE" sz="4600" dirty="0">
                <a:latin typeface="Arial Black" panose="020B0A04020102020204" pitchFamily="34" charset="0"/>
              </a:rPr>
              <a:t> </a:t>
            </a:r>
            <a:r>
              <a:rPr lang="de-DE" sz="4800" b="1" dirty="0">
                <a:solidFill>
                  <a:srgbClr val="C00000"/>
                </a:solidFill>
              </a:rPr>
              <a:t> </a:t>
            </a:r>
            <a:r>
              <a:rPr lang="de-DE" sz="5100" b="1" dirty="0">
                <a:solidFill>
                  <a:srgbClr val="C00000"/>
                </a:solidFill>
                <a:latin typeface="Arial Black" panose="020B0A04020102020204" pitchFamily="34" charset="0"/>
              </a:rPr>
              <a:t>João </a:t>
            </a:r>
            <a:r>
              <a:rPr lang="de-DE" sz="4600" dirty="0">
                <a:solidFill>
                  <a:srgbClr val="C00000"/>
                </a:solidFill>
                <a:latin typeface="Arial Black" panose="020B0A04020102020204" pitchFamily="34" charset="0"/>
              </a:rPr>
              <a:t>de Deus</a:t>
            </a:r>
          </a:p>
          <a:p>
            <a:pPr marL="0" indent="0">
              <a:buNone/>
            </a:pPr>
            <a:endParaRPr lang="de-DE" sz="4600" dirty="0">
              <a:latin typeface="Arial Black" panose="020B0A04020102020204" pitchFamily="34" charset="0"/>
            </a:endParaRPr>
          </a:p>
          <a:p>
            <a:r>
              <a:rPr lang="de-DE" sz="4600" dirty="0" err="1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former</a:t>
            </a:r>
            <a:r>
              <a:rPr lang="de-DE" sz="4600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AEMH Treasurer</a:t>
            </a:r>
          </a:p>
          <a:p>
            <a:pPr marL="0" indent="0">
              <a:buNone/>
            </a:pPr>
            <a:r>
              <a:rPr lang="de-DE" sz="4600" dirty="0">
                <a:latin typeface="Arial Black" panose="020B0A04020102020204" pitchFamily="34" charset="0"/>
                <a:ea typeface="Calibri" panose="020F0502020204030204" pitchFamily="34" charset="0"/>
              </a:rPr>
              <a:t>  </a:t>
            </a:r>
            <a:r>
              <a:rPr lang="de-DE" sz="46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Hrvoje Sobat</a:t>
            </a:r>
          </a:p>
          <a:p>
            <a:pPr marL="0" indent="0">
              <a:buNone/>
            </a:pPr>
            <a:endParaRPr lang="de-DE" sz="4600" dirty="0">
              <a:solidFill>
                <a:srgbClr val="C0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</a:endParaRPr>
          </a:p>
          <a:p>
            <a:r>
              <a:rPr lang="de-DE" sz="4600" dirty="0" err="1">
                <a:latin typeface="Arial Black" panose="020B0A04020102020204" pitchFamily="34" charset="0"/>
              </a:rPr>
              <a:t>former</a:t>
            </a:r>
            <a:r>
              <a:rPr lang="de-DE" sz="4600" dirty="0">
                <a:latin typeface="Arial Black" panose="020B0A04020102020204" pitchFamily="34" charset="0"/>
              </a:rPr>
              <a:t> AEMH 1st </a:t>
            </a:r>
            <a:r>
              <a:rPr lang="de-DE" sz="4600" dirty="0" err="1">
                <a:latin typeface="Arial Black" panose="020B0A04020102020204" pitchFamily="34" charset="0"/>
              </a:rPr>
              <a:t>Vice</a:t>
            </a:r>
            <a:r>
              <a:rPr lang="de-DE" sz="4600" dirty="0">
                <a:latin typeface="Arial Black" panose="020B0A04020102020204" pitchFamily="34" charset="0"/>
              </a:rPr>
              <a:t> </a:t>
            </a:r>
            <a:r>
              <a:rPr lang="de-DE" sz="4600" dirty="0" err="1">
                <a:latin typeface="Arial Black" panose="020B0A04020102020204" pitchFamily="34" charset="0"/>
              </a:rPr>
              <a:t>President</a:t>
            </a:r>
            <a:endParaRPr lang="de-DE" sz="46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de-DE" sz="4600" dirty="0">
                <a:latin typeface="Arial Black" panose="020B0A04020102020204" pitchFamily="34" charset="0"/>
              </a:rPr>
              <a:t>  </a:t>
            </a:r>
            <a:r>
              <a:rPr lang="de-DE" sz="4600" dirty="0">
                <a:solidFill>
                  <a:srgbClr val="C00000"/>
                </a:solidFill>
                <a:latin typeface="Arial Black" panose="020B0A04020102020204" pitchFamily="34" charset="0"/>
              </a:rPr>
              <a:t>Vlad Tica</a:t>
            </a:r>
          </a:p>
          <a:p>
            <a:pPr marL="0" indent="0">
              <a:buNone/>
            </a:pPr>
            <a:endParaRPr lang="de-DE" sz="46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r>
              <a:rPr lang="de-DE" sz="4600" dirty="0">
                <a:latin typeface="Arial Black" panose="020B0A04020102020204" pitchFamily="34" charset="0"/>
              </a:rPr>
              <a:t>Professor </a:t>
            </a:r>
            <a:r>
              <a:rPr lang="de-DE" sz="4600" dirty="0">
                <a:solidFill>
                  <a:srgbClr val="C00000"/>
                </a:solidFill>
                <a:latin typeface="Arial Black" panose="020B0A04020102020204" pitchFamily="34" charset="0"/>
              </a:rPr>
              <a:t>Rainer Riedel </a:t>
            </a:r>
            <a:r>
              <a:rPr lang="de-DE" sz="4600" dirty="0" err="1">
                <a:latin typeface="Arial Black" panose="020B0A04020102020204" pitchFamily="34" charset="0"/>
              </a:rPr>
              <a:t>Rhenanian</a:t>
            </a:r>
            <a:r>
              <a:rPr lang="de-DE" sz="4600" dirty="0">
                <a:latin typeface="Arial Black" panose="020B0A04020102020204" pitchFamily="34" charset="0"/>
              </a:rPr>
              <a:t> University Cologne</a:t>
            </a:r>
          </a:p>
          <a:p>
            <a:pPr marL="0" indent="0">
              <a:buNone/>
            </a:pPr>
            <a:r>
              <a:rPr lang="de-DE" sz="4600" dirty="0">
                <a:latin typeface="Arial Black" panose="020B0A04020102020204" pitchFamily="34" charset="0"/>
              </a:rPr>
              <a:t> </a:t>
            </a:r>
          </a:p>
          <a:p>
            <a:r>
              <a:rPr lang="de-DE" sz="4600" dirty="0" err="1">
                <a:latin typeface="Arial Black" panose="020B0A04020102020204" pitchFamily="34" charset="0"/>
              </a:rPr>
              <a:t>President</a:t>
            </a:r>
            <a:r>
              <a:rPr lang="de-DE" sz="4600" dirty="0">
                <a:latin typeface="Arial Black" panose="020B0A04020102020204" pitchFamily="34" charset="0"/>
              </a:rPr>
              <a:t> EJD</a:t>
            </a:r>
          </a:p>
          <a:p>
            <a:pPr marL="0" indent="0">
              <a:buNone/>
            </a:pPr>
            <a:r>
              <a:rPr lang="de-DE" sz="5100" dirty="0">
                <a:solidFill>
                  <a:srgbClr val="C00000"/>
                </a:solidFill>
                <a:latin typeface="Arial Black" panose="020B0A04020102020204" pitchFamily="34" charset="0"/>
              </a:rPr>
              <a:t>  Mathias Körner</a:t>
            </a:r>
          </a:p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9E00BDD-6AE2-4E45-9296-5480086B13B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e-DE" sz="2800" dirty="0">
                <a:latin typeface="Arial Black" panose="020B0A04020102020204" pitchFamily="34" charset="0"/>
              </a:rPr>
              <a:t>Members </a:t>
            </a:r>
            <a:r>
              <a:rPr lang="de-DE" sz="2800" dirty="0" err="1">
                <a:latin typeface="Arial Black" panose="020B0A04020102020204" pitchFamily="34" charset="0"/>
              </a:rPr>
              <a:t>of</a:t>
            </a:r>
            <a:r>
              <a:rPr lang="de-DE" sz="2800" dirty="0">
                <a:latin typeface="Arial Black" panose="020B0A04020102020204" pitchFamily="34" charset="0"/>
              </a:rPr>
              <a:t> </a:t>
            </a:r>
            <a:r>
              <a:rPr lang="de-DE" sz="2800" dirty="0" err="1">
                <a:latin typeface="Arial Black" panose="020B0A04020102020204" pitchFamily="34" charset="0"/>
              </a:rPr>
              <a:t>the</a:t>
            </a:r>
            <a:r>
              <a:rPr lang="de-DE" sz="2800" dirty="0">
                <a:latin typeface="Arial Black" panose="020B0A04020102020204" pitchFamily="34" charset="0"/>
              </a:rPr>
              <a:t> Working Group: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08937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F25375C-13CC-804C-A53A-7A3773F6F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European Clinical Leadership Academy</a:t>
            </a:r>
            <a:br>
              <a:rPr lang="en-US" dirty="0"/>
            </a:br>
            <a:r>
              <a:rPr lang="en-US" dirty="0"/>
              <a:t>European Training Requirements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EFA4B71-BC04-7B47-972D-7C257EF8A0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54430" y="2249694"/>
            <a:ext cx="5241570" cy="40297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4400" b="1">
                <a:solidFill>
                  <a:srgbClr val="C00000"/>
                </a:solidFill>
              </a:defRPr>
            </a:lvl1pPr>
          </a:lstStyle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  <a:latin typeface="Arial Black" panose="020B0A04020102020204" pitchFamily="34" charset="0"/>
              </a:rPr>
              <a:t>Training requirements for </a:t>
            </a:r>
            <a:r>
              <a:rPr lang="en-US" sz="3200" dirty="0">
                <a:latin typeface="Arial Black" panose="020B0A04020102020204" pitchFamily="34" charset="0"/>
              </a:rPr>
              <a:t>senior doctors with clinical leadership experience </a:t>
            </a:r>
            <a:r>
              <a:rPr lang="en-US" sz="3200" dirty="0">
                <a:solidFill>
                  <a:srgbClr val="002060"/>
                </a:solidFill>
                <a:latin typeface="Arial Black" panose="020B0A04020102020204" pitchFamily="34" charset="0"/>
              </a:rPr>
              <a:t>(fellowship)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0ECDED0B-91EE-3943-878E-40F27B75B6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74566" y="2249694"/>
            <a:ext cx="5177313" cy="425511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rgbClr val="C00000"/>
                </a:solidFill>
              </a:defRPr>
            </a:lvl1pPr>
          </a:lstStyle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  <a:latin typeface="Arial Black" panose="020B0A04020102020204" pitchFamily="34" charset="0"/>
              </a:rPr>
              <a:t>Training requirements for </a:t>
            </a:r>
            <a:r>
              <a:rPr lang="en-US" sz="3200" dirty="0">
                <a:latin typeface="Arial Black" panose="020B0A04020102020204" pitchFamily="34" charset="0"/>
              </a:rPr>
              <a:t>trainees</a:t>
            </a:r>
          </a:p>
        </p:txBody>
      </p:sp>
    </p:spTree>
    <p:extLst>
      <p:ext uri="{BB962C8B-B14F-4D97-AF65-F5344CB8AC3E}">
        <p14:creationId xmlns:p14="http://schemas.microsoft.com/office/powerpoint/2010/main" val="2652968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ACL_presentation" id="{78E2FFBA-8B24-F742-8979-F2A112E5A0F5}" vid="{1C9FEC71-6570-3844-AD2F-028A9B7DD0F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357</Words>
  <Application>Microsoft Office PowerPoint</Application>
  <PresentationFormat>Breitbild</PresentationFormat>
  <Paragraphs>73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Calibri</vt:lpstr>
      <vt:lpstr>Symbol</vt:lpstr>
      <vt:lpstr>Office Theme</vt:lpstr>
      <vt:lpstr>European Academy of Clinical Leadership  - a project by AEMH - in collaboration with UEMS</vt:lpstr>
      <vt:lpstr>Preamble:  Clinical Doctors are  in the centre of the clinical leadership activity/competency </vt:lpstr>
      <vt:lpstr>Relevance</vt:lpstr>
      <vt:lpstr>Relevance</vt:lpstr>
      <vt:lpstr>  More clinician participation in hospital management =  increased organizational performance in terms of:  - care quality - efficiency - lower morbidity - increased patient satisfaction  </vt:lpstr>
      <vt:lpstr>EACL</vt:lpstr>
      <vt:lpstr>EACL</vt:lpstr>
      <vt:lpstr>EACL</vt:lpstr>
      <vt:lpstr>European Clinical Leadership Academy European Training Requirements</vt:lpstr>
      <vt:lpstr>Governance</vt:lpstr>
      <vt:lpstr>Launch of the  European Clinical Leadership Academy:  17th September 2021   More info is available on the website of the Academy  https://aemh-eacl.org/ </vt:lpstr>
      <vt:lpstr>  Thank you for your attention!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Clinical Leadership Academy  - a project by AEMH -</dc:title>
  <dc:creator>Oana Diana Voicu</dc:creator>
  <cp:lastModifiedBy>Dr. Erich Theo Merholz</cp:lastModifiedBy>
  <cp:revision>2</cp:revision>
  <dcterms:created xsi:type="dcterms:W3CDTF">2020-11-19T10:23:51Z</dcterms:created>
  <dcterms:modified xsi:type="dcterms:W3CDTF">2021-09-18T13:13:35Z</dcterms:modified>
</cp:coreProperties>
</file>