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74" r:id="rId2"/>
  </p:sldMasterIdLst>
  <p:notesMasterIdLst>
    <p:notesMasterId r:id="rId25"/>
  </p:notesMasterIdLst>
  <p:sldIdLst>
    <p:sldId id="306" r:id="rId3"/>
    <p:sldId id="366" r:id="rId4"/>
    <p:sldId id="361" r:id="rId5"/>
    <p:sldId id="362" r:id="rId6"/>
    <p:sldId id="369" r:id="rId7"/>
    <p:sldId id="364" r:id="rId8"/>
    <p:sldId id="284" r:id="rId9"/>
    <p:sldId id="307" r:id="rId10"/>
    <p:sldId id="368" r:id="rId11"/>
    <p:sldId id="287" r:id="rId12"/>
    <p:sldId id="289" r:id="rId13"/>
    <p:sldId id="363" r:id="rId14"/>
    <p:sldId id="367" r:id="rId15"/>
    <p:sldId id="308" r:id="rId16"/>
    <p:sldId id="310" r:id="rId17"/>
    <p:sldId id="371" r:id="rId18"/>
    <p:sldId id="311" r:id="rId19"/>
    <p:sldId id="273" r:id="rId20"/>
    <p:sldId id="318" r:id="rId21"/>
    <p:sldId id="322" r:id="rId22"/>
    <p:sldId id="314" r:id="rId23"/>
    <p:sldId id="370" r:id="rId2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4829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98" autoAdjust="0"/>
    <p:restoredTop sz="90929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Upper GI cancers Denmark 1980 -2020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146492717581959"/>
          <c:y val="0.31088874590209858"/>
          <c:w val="0.86806071269162099"/>
          <c:h val="0.55660140915256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GEJ AC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'Ark1'!$D$2:$H$2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</c:numCache>
            </c:numRef>
          </c:cat>
          <c:val>
            <c:numRef>
              <c:f>'Ark1'!$D$3:$H$3</c:f>
              <c:numCache>
                <c:formatCode>General</c:formatCode>
                <c:ptCount val="5"/>
                <c:pt idx="0">
                  <c:v>183</c:v>
                </c:pt>
                <c:pt idx="1">
                  <c:v>264</c:v>
                </c:pt>
                <c:pt idx="2">
                  <c:v>311</c:v>
                </c:pt>
                <c:pt idx="3">
                  <c:v>387</c:v>
                </c:pt>
                <c:pt idx="4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1-4C09-9B89-7899DA9188F0}"/>
            </c:ext>
          </c:extLst>
        </c:ser>
        <c:ser>
          <c:idx val="1"/>
          <c:order val="1"/>
          <c:tx>
            <c:strRef>
              <c:f>'Ark1'!$C$4</c:f>
              <c:strCache>
                <c:ptCount val="1"/>
                <c:pt idx="0">
                  <c:v>SCC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'Ark1'!$D$2:$H$2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</c:numCache>
            </c:numRef>
          </c:cat>
          <c:val>
            <c:numRef>
              <c:f>'Ark1'!$D$4:$H$4</c:f>
              <c:numCache>
                <c:formatCode>General</c:formatCode>
                <c:ptCount val="5"/>
                <c:pt idx="2">
                  <c:v>288</c:v>
                </c:pt>
                <c:pt idx="3">
                  <c:v>188</c:v>
                </c:pt>
                <c:pt idx="4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1-4C09-9B89-7899DA9188F0}"/>
            </c:ext>
          </c:extLst>
        </c:ser>
        <c:ser>
          <c:idx val="2"/>
          <c:order val="2"/>
          <c:tx>
            <c:strRef>
              <c:f>'Ark1'!$C$5</c:f>
              <c:strCache>
                <c:ptCount val="1"/>
                <c:pt idx="0">
                  <c:v>Stomach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'Ark1'!$D$2:$H$2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</c:numCache>
            </c:numRef>
          </c:cat>
          <c:val>
            <c:numRef>
              <c:f>'Ark1'!$D$5:$H$5</c:f>
              <c:numCache>
                <c:formatCode>General</c:formatCode>
                <c:ptCount val="5"/>
                <c:pt idx="0">
                  <c:v>951</c:v>
                </c:pt>
                <c:pt idx="1">
                  <c:v>681</c:v>
                </c:pt>
                <c:pt idx="2">
                  <c:v>135</c:v>
                </c:pt>
                <c:pt idx="3">
                  <c:v>174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1-4C09-9B89-7899DA918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808248"/>
        <c:axId val="558806648"/>
      </c:barChart>
      <c:catAx>
        <c:axId val="55880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8806648"/>
        <c:crosses val="autoZero"/>
        <c:auto val="1"/>
        <c:lblAlgn val="ctr"/>
        <c:lblOffset val="100"/>
        <c:noMultiLvlLbl val="0"/>
      </c:catAx>
      <c:valAx>
        <c:axId val="55880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880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F606-4652-441B-A156-5ADC2FDB9EEA}" type="datetimeFigureOut">
              <a:rPr lang="da-DK" smtClean="0"/>
              <a:pPr/>
              <a:t>22-10-2021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E573-A76A-4EE0-AED8-78D8D602523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4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E573-A76A-4EE0-AED8-78D8D602523B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1E573-A76A-4EE0-AED8-78D8D602523B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863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71A4-8E74-437D-B80C-6291ED6A37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0508-44F5-4B85-8905-B2CA7529D05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3362-AB1D-4010-A4C9-7035D95ED36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DDF5-FE2B-47B8-8C97-0C8160B2E1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D69D2B-A921-4C02-BA1F-FF7ED98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9089F14-7C9C-4629-AEAC-F8CD5AAC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141232CE-0348-4F67-8522-FB4DE015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C10E0-1A3E-43BE-B3D2-ED15E29CFC4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5101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6DEE-DB4B-461A-9056-CA1E9B8BFB3C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B767-9B6A-4420-A0CC-4B5630D818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C947-5427-4B01-B9E2-C37DC137830F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DDA2-E20A-4942-99EE-9CEE143AC83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D598-0990-4F96-AD96-E7D143976BAF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92BA-D7B9-4203-BACC-FD399B8E5D8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16A0-3B69-4EE2-9765-8C7E7261CF5E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C159-1A5E-456D-B8F0-0DA82A47CBC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1EE3-1450-4327-BE41-ED208C93C13B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10B5-7CC2-4EDE-AEFF-BBD4439030E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80DA-AB46-4382-B90F-FCC8BE3BF065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5044-122B-4158-A5B7-B533781A388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EBF0-C080-4E8F-8542-302E799E68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73F8-E2C5-4273-A6D9-9546BC30D82B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0671-BFF6-49AE-9469-89EFD3B3EC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211B-2773-4DA4-933B-61C1F176D05E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3135-38E6-481E-93CB-ADADD53BCF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41E4-08F1-4C02-99E8-F73534476880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BEE2-5F3B-4A78-8CBA-9D95011CE9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427A-32E5-4D79-BD06-D2A775AB138F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4E94-853C-4344-B7F6-55D3033E57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7B3D4-80C3-4122-9FD0-DB2211A4A6E5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1284-0BCA-4D36-A1E8-C03562644D5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7543-ACBD-46DA-938F-5FE5541680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9F2C-0BDA-447F-A0D0-60D29743E33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0E96-50B4-42F3-982B-7D8991DF02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1A4D-9B13-4AE9-8642-A15C56A9AF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46BB-5381-48A2-95F9-4FAD74A0BF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81F1-D4AC-40CA-95FC-333831ABBBC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enkelt afklippet og afrundet hjørn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vinklet trekant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Kombinationstegnin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a-DK" noProof="0" dirty="0"/>
              <a:t>der er 2 problemområder:</a:t>
            </a:r>
          </a:p>
          <a:p>
            <a:pPr lvl="0"/>
            <a:r>
              <a:rPr lang="da-DK" noProof="0" dirty="0"/>
              <a:t>1: Recidiv af </a:t>
            </a:r>
            <a:r>
              <a:rPr lang="da-DK" noProof="0" dirty="0" err="1"/>
              <a:t>venstresidig</a:t>
            </a:r>
            <a:r>
              <a:rPr lang="da-DK" noProof="0" dirty="0"/>
              <a:t> </a:t>
            </a:r>
            <a:r>
              <a:rPr lang="da-DK" noProof="0" dirty="0" err="1"/>
              <a:t>ingvinalhernie</a:t>
            </a:r>
            <a:r>
              <a:rPr lang="da-DK" noProof="0" dirty="0"/>
              <a:t> (op. herfor for 30 år siden og på højre side for 35 år siden Hørsholm/ Hillerød)</a:t>
            </a:r>
          </a:p>
          <a:p>
            <a:pPr lvl="0"/>
            <a:r>
              <a:rPr lang="da-DK" noProof="0" dirty="0"/>
              <a:t>Nu trykken og frembuling i 1½ - 2 år.</a:t>
            </a:r>
          </a:p>
          <a:p>
            <a:pPr lvl="0"/>
            <a:r>
              <a:rPr lang="da-DK" noProof="0" dirty="0"/>
              <a:t>Ingen </a:t>
            </a:r>
            <a:r>
              <a:rPr lang="da-DK" noProof="0" dirty="0" err="1"/>
              <a:t>incarcerations</a:t>
            </a:r>
            <a:r>
              <a:rPr lang="da-DK" noProof="0" dirty="0"/>
              <a:t> symptomer.</a:t>
            </a:r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2: farfar, morfar, far, alle har haft </a:t>
            </a:r>
            <a:r>
              <a:rPr lang="da-DK" noProof="0" dirty="0" err="1"/>
              <a:t>colon</a:t>
            </a:r>
            <a:r>
              <a:rPr lang="da-DK" noProof="0" dirty="0"/>
              <a:t>/ </a:t>
            </a:r>
            <a:r>
              <a:rPr lang="da-DK" noProof="0" dirty="0" err="1"/>
              <a:t>rectum</a:t>
            </a:r>
            <a:r>
              <a:rPr lang="da-DK" noProof="0" dirty="0"/>
              <a:t> cancer.</a:t>
            </a:r>
          </a:p>
          <a:p>
            <a:pPr lvl="0"/>
            <a:r>
              <a:rPr lang="da-DK" noProof="0" dirty="0"/>
              <a:t>Opfylder kriterier for "</a:t>
            </a:r>
            <a:r>
              <a:rPr lang="da-DK" noProof="0" dirty="0" err="1"/>
              <a:t>Late</a:t>
            </a:r>
            <a:r>
              <a:rPr lang="da-DK" noProof="0" dirty="0"/>
              <a:t> </a:t>
            </a:r>
            <a:r>
              <a:rPr lang="da-DK" noProof="0" dirty="0" err="1"/>
              <a:t>onset</a:t>
            </a:r>
            <a:r>
              <a:rPr lang="da-DK" noProof="0" dirty="0"/>
              <a:t> HNPCC" ifølge I Bernstein</a:t>
            </a:r>
          </a:p>
          <a:p>
            <a:pPr lvl="0"/>
            <a:endParaRPr lang="da-DK" noProof="0" dirty="0"/>
          </a:p>
          <a:p>
            <a:pPr lvl="0"/>
            <a:r>
              <a:rPr lang="da-DK" noProof="0" dirty="0" err="1"/>
              <a:t>Iøvrigt</a:t>
            </a:r>
            <a:r>
              <a:rPr lang="da-DK" noProof="0" dirty="0"/>
              <a:t> sund og rask, ingen G:I symptomer fraset gener fra </a:t>
            </a:r>
            <a:r>
              <a:rPr lang="da-DK" noProof="0" dirty="0" err="1"/>
              <a:t>herniet</a:t>
            </a:r>
            <a:r>
              <a:rPr lang="da-DK" noProof="0" dirty="0"/>
              <a:t> i venstre side.</a:t>
            </a:r>
          </a:p>
          <a:p>
            <a:pPr lvl="0"/>
            <a:r>
              <a:rPr lang="da-DK" noProof="0" dirty="0"/>
              <a:t>OBJ: 4 cm stort , let </a:t>
            </a:r>
            <a:r>
              <a:rPr lang="da-DK" noProof="0" dirty="0" err="1"/>
              <a:t>reponibelt</a:t>
            </a:r>
            <a:r>
              <a:rPr lang="da-DK" noProof="0" dirty="0"/>
              <a:t> </a:t>
            </a:r>
            <a:r>
              <a:rPr lang="da-DK" noProof="0" dirty="0" err="1"/>
              <a:t>hernie</a:t>
            </a:r>
            <a:r>
              <a:rPr lang="da-DK" noProof="0" dirty="0"/>
              <a:t> i venstre lyske.</a:t>
            </a:r>
          </a:p>
          <a:p>
            <a:pPr lvl="0"/>
            <a:r>
              <a:rPr lang="da-DK" noProof="0" dirty="0" err="1"/>
              <a:t>Sigmoideoskopi</a:t>
            </a:r>
            <a:r>
              <a:rPr lang="da-DK" noProof="0" dirty="0"/>
              <a:t>   70 cm </a:t>
            </a:r>
            <a:r>
              <a:rPr lang="da-DK" noProof="0" dirty="0" err="1"/>
              <a:t>op-</a:t>
            </a:r>
            <a:r>
              <a:rPr lang="da-DK" noProof="0" dirty="0"/>
              <a:t> ingen polypper.</a:t>
            </a:r>
          </a:p>
          <a:p>
            <a:pPr lvl="0"/>
            <a:r>
              <a:rPr lang="da-DK" noProof="0" dirty="0"/>
              <a:t>Indikation for </a:t>
            </a:r>
            <a:r>
              <a:rPr lang="da-DK" noProof="0" dirty="0" err="1"/>
              <a:t>herniotomi</a:t>
            </a:r>
            <a:r>
              <a:rPr lang="da-DK" noProof="0" dirty="0"/>
              <a:t> sin. </a:t>
            </a:r>
          </a:p>
          <a:p>
            <a:pPr lvl="0"/>
            <a:r>
              <a:rPr lang="da-DK" noProof="0" dirty="0"/>
              <a:t>henvises til </a:t>
            </a:r>
          </a:p>
          <a:p>
            <a:pPr lvl="0"/>
            <a:r>
              <a:rPr lang="da-DK" noProof="0" dirty="0" err="1"/>
              <a:t>Ovl</a:t>
            </a:r>
            <a:r>
              <a:rPr lang="da-DK" noProof="0" dirty="0"/>
              <a:t> Carsten Sørensen</a:t>
            </a:r>
          </a:p>
          <a:p>
            <a:pPr lvl="0"/>
            <a:r>
              <a:rPr lang="da-DK" noProof="0" dirty="0"/>
              <a:t>Kir </a:t>
            </a:r>
            <a:r>
              <a:rPr lang="da-DK" noProof="0" dirty="0" err="1"/>
              <a:t>afd</a:t>
            </a:r>
            <a:r>
              <a:rPr lang="da-DK" noProof="0" dirty="0"/>
              <a:t>, Hillerød sygehus -</a:t>
            </a:r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Brev til I Bernstein at </a:t>
            </a:r>
            <a:r>
              <a:rPr lang="da-DK" noProof="0" dirty="0" err="1"/>
              <a:t>sigmoideoskopi</a:t>
            </a:r>
            <a:r>
              <a:rPr lang="da-DK" noProof="0" dirty="0"/>
              <a:t> er normal.</a:t>
            </a:r>
          </a:p>
        </p:txBody>
      </p:sp>
      <p:sp>
        <p:nvSpPr>
          <p:cNvPr id="9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F02F-6383-4269-BD9C-93F73DCAD1B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53000">
              <a:schemeClr val="accent1"/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Pladsholder til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29" name="Pladsholder til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A7D3AC-16B9-4B09-ADE8-EE2D4DEFEC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grpSp>
        <p:nvGrpSpPr>
          <p:cNvPr id="1033" name="Grup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9" r:id="rId2"/>
    <p:sldLayoutId id="2147483710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711" r:id="rId9"/>
    <p:sldLayoutId id="2147483695" r:id="rId10"/>
    <p:sldLayoutId id="2147483696" r:id="rId11"/>
    <p:sldLayoutId id="2147483697" r:id="rId12"/>
    <p:sldLayoutId id="214748371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53000">
              <a:schemeClr val="accent1"/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2D132D-5F3A-4CA3-A531-2DC8D6CD3636}" type="datetimeFigureOut">
              <a:rPr lang="da-DK"/>
              <a:pPr>
                <a:defRPr/>
              </a:pPr>
              <a:t>22-10-2021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8AEA60-F38D-459F-BD58-1ECD70B9FB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hyperlink" Target="https://doi.org/10.3389/fonc.2020.5417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862064"/>
            <a:ext cx="7628384" cy="1935088"/>
          </a:xfrm>
          <a:noFill/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Esophageal</a:t>
            </a:r>
            <a: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, GE </a:t>
            </a: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Junction</a:t>
            </a:r>
            <a: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Stomach</a:t>
            </a:r>
            <a:b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Surgery</a:t>
            </a:r>
            <a:b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Surgery</a:t>
            </a:r>
            <a: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Thoracic</a:t>
            </a:r>
            <a: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Surgery</a:t>
            </a:r>
            <a:r>
              <a:rPr lang="da-DK" sz="22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da-DK" sz="22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Sections</a:t>
            </a:r>
            <a:br>
              <a:rPr lang="da-DK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da-DK" sz="40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da-DK" sz="4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”Upper GI </a:t>
            </a:r>
            <a:r>
              <a:rPr lang="da-DK" sz="40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Surgery</a:t>
            </a:r>
            <a:r>
              <a:rPr lang="da-DK" sz="4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</a:t>
            </a:r>
            <a:br>
              <a:rPr lang="da-DK" sz="4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da-DK" sz="4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MJC</a:t>
            </a:r>
            <a:endParaRPr lang="da-DK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3648" y="472514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R="0">
              <a:lnSpc>
                <a:spcPct val="90000"/>
              </a:lnSpc>
            </a:pPr>
            <a:r>
              <a:rPr lang="da-DK" sz="2400" dirty="0">
                <a:latin typeface="Comic Sans MS" pitchFamily="66" charset="0"/>
              </a:rPr>
              <a:t>Lars Bo Svendsen (s)</a:t>
            </a:r>
          </a:p>
          <a:p>
            <a:pPr marR="0">
              <a:lnSpc>
                <a:spcPct val="90000"/>
              </a:lnSpc>
            </a:pPr>
            <a:r>
              <a:rPr lang="da-DK" sz="2400" dirty="0">
                <a:latin typeface="Comic Sans MS" pitchFamily="66" charset="0"/>
              </a:rPr>
              <a:t>Toni </a:t>
            </a:r>
            <a:r>
              <a:rPr lang="da-DK" sz="2400" dirty="0" err="1">
                <a:latin typeface="Comic Sans MS" pitchFamily="66" charset="0"/>
              </a:rPr>
              <a:t>Lerut</a:t>
            </a:r>
            <a:r>
              <a:rPr lang="da-DK" sz="2400" dirty="0">
                <a:latin typeface="Comic Sans MS" pitchFamily="66" charset="0"/>
              </a:rPr>
              <a:t> (ts)</a:t>
            </a:r>
          </a:p>
          <a:p>
            <a:pPr marR="0">
              <a:lnSpc>
                <a:spcPct val="90000"/>
              </a:lnSpc>
            </a:pPr>
            <a:r>
              <a:rPr lang="da-DK" sz="2400" dirty="0">
                <a:latin typeface="Comic Sans MS" pitchFamily="66" charset="0"/>
              </a:rPr>
              <a:t>Philippe </a:t>
            </a:r>
            <a:r>
              <a:rPr lang="da-DK" sz="2400" dirty="0" err="1">
                <a:latin typeface="Comic Sans MS" pitchFamily="66" charset="0"/>
              </a:rPr>
              <a:t>Nafteux</a:t>
            </a:r>
            <a:r>
              <a:rPr lang="da-DK" sz="2400" dirty="0">
                <a:latin typeface="Comic Sans MS" pitchFamily="66" charset="0"/>
              </a:rPr>
              <a:t> (ts)</a:t>
            </a:r>
          </a:p>
          <a:p>
            <a:pPr marR="0">
              <a:lnSpc>
                <a:spcPct val="90000"/>
              </a:lnSpc>
            </a:pPr>
            <a:r>
              <a:rPr lang="da-DK" sz="2400" dirty="0">
                <a:latin typeface="Comic Sans MS" pitchFamily="66" charset="0"/>
              </a:rPr>
              <a:t>Magnus Nilsson (s)</a:t>
            </a:r>
          </a:p>
          <a:p>
            <a:pPr marR="0">
              <a:lnSpc>
                <a:spcPct val="90000"/>
              </a:lnSpc>
            </a:pPr>
            <a:r>
              <a:rPr lang="da-DK" sz="13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R="0">
              <a:lnSpc>
                <a:spcPct val="90000"/>
              </a:lnSpc>
            </a:pPr>
            <a:r>
              <a:rPr lang="da-DK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R="0">
              <a:lnSpc>
                <a:spcPct val="90000"/>
              </a:lnSpc>
            </a:pPr>
            <a:r>
              <a:rPr lang="da-DK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dk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283" y="1572236"/>
            <a:ext cx="3026282" cy="2276872"/>
          </a:xfrm>
          <a:prstGeom prst="rect">
            <a:avLst/>
          </a:prstGeom>
        </p:spPr>
      </p:pic>
      <p:sp>
        <p:nvSpPr>
          <p:cNvPr id="17410" name="Pladsholder til dato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692150"/>
            <a:ext cx="2808288" cy="360363"/>
          </a:xfrm>
          <a:noFill/>
          <a:ln w="12700">
            <a:miter lim="800000"/>
            <a:headEnd/>
            <a:tailEnd/>
          </a:ln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sz="1600" dirty="0">
                <a:solidFill>
                  <a:srgbClr val="FFFF00"/>
                </a:solidFill>
              </a:rPr>
              <a:t> </a:t>
            </a:r>
            <a:r>
              <a:rPr lang="da-DK" sz="1600" b="0" dirty="0">
                <a:solidFill>
                  <a:srgbClr val="FFFF00"/>
                </a:solidFill>
              </a:rPr>
              <a:t>  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done in DK ( the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lands/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UK )</a:t>
            </a:r>
          </a:p>
        </p:txBody>
      </p:sp>
      <p:sp>
        <p:nvSpPr>
          <p:cNvPr id="17413" name="Freeform 3"/>
          <p:cNvSpPr>
            <a:spLocks/>
          </p:cNvSpPr>
          <p:nvPr/>
        </p:nvSpPr>
        <p:spPr bwMode="auto">
          <a:xfrm>
            <a:off x="203200" y="1138238"/>
            <a:ext cx="8739188" cy="1587"/>
          </a:xfrm>
          <a:custGeom>
            <a:avLst/>
            <a:gdLst>
              <a:gd name="T0" fmla="*/ 0 w 6193"/>
              <a:gd name="T1" fmla="*/ 0 h 1"/>
              <a:gd name="T2" fmla="*/ 8737777 w 6193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3" h="1">
                <a:moveTo>
                  <a:pt x="0" y="0"/>
                </a:moveTo>
                <a:lnTo>
                  <a:pt x="6192" y="0"/>
                </a:lnTo>
              </a:path>
            </a:pathLst>
          </a:custGeom>
          <a:noFill/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1274763"/>
            <a:ext cx="7018338" cy="49942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/>
          <a:lstStyle/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1994 -   18 centers (GEJ) in Denmark (5.5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37 centers for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cancer</a:t>
            </a: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da-DK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2001 -  National Board of Health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teams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consisting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thorax/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gastroenterologists</a:t>
            </a: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2003 - 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societies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guidelines  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da-DK" sz="1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nationwide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(mandatory)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2006 -  Operations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University centers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(35-130 </a:t>
            </a:r>
            <a:r>
              <a:rPr lang="da-DK" sz="1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282575" algn="r"/>
              </a:tabLst>
              <a:defRPr/>
            </a:pP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–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Multimodal </a:t>
            </a:r>
            <a:r>
              <a:rPr lang="da-DK" sz="18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  <a:endParaRPr lang="da-DK" sz="18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1000"/>
              </a:lnSpc>
              <a:spcBef>
                <a:spcPct val="0"/>
              </a:spcBef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oncologists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endoscopists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1000"/>
              </a:lnSpc>
              <a:spcBef>
                <a:spcPct val="0"/>
              </a:spcBef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88950" indent="-488950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Char char="§"/>
              <a:tabLst>
                <a:tab pos="282575" algn="r"/>
              </a:tabLst>
              <a:defRPr/>
            </a:pP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None/>
              <a:tabLst>
                <a:tab pos="282575" algn="r"/>
              </a:tabLst>
              <a:defRPr/>
            </a:pPr>
            <a:endParaRPr lang="da-DK" sz="1800" dirty="0">
              <a:solidFill>
                <a:srgbClr val="FFFF00"/>
              </a:solidFill>
              <a:latin typeface="Comic Sans MS" pitchFamily="66" charset="0"/>
            </a:endParaRP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None/>
              <a:tabLst>
                <a:tab pos="282575" algn="r"/>
              </a:tabLst>
              <a:defRPr/>
            </a:pPr>
            <a:r>
              <a:rPr lang="da-DK" sz="1800" dirty="0">
                <a:solidFill>
                  <a:srgbClr val="FFFF00"/>
                </a:solidFill>
                <a:latin typeface="Comic Sans MS" pitchFamily="66" charset="0"/>
              </a:rPr>
              <a:t> * 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In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Belgium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and the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Netherlands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centralization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is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also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endorsed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(&gt; 20 </a:t>
            </a:r>
            <a:r>
              <a:rPr lang="da-DK" sz="1400" dirty="0" err="1">
                <a:solidFill>
                  <a:srgbClr val="FFFF00"/>
                </a:solidFill>
                <a:latin typeface="Comic Sans MS" pitchFamily="66" charset="0"/>
              </a:rPr>
              <a:t>resections</a:t>
            </a:r>
            <a:r>
              <a:rPr lang="da-DK" sz="1400" dirty="0">
                <a:solidFill>
                  <a:srgbClr val="FFFF00"/>
                </a:solidFill>
                <a:latin typeface="Comic Sans MS" pitchFamily="66" charset="0"/>
              </a:rPr>
              <a:t> per center)</a:t>
            </a:r>
          </a:p>
          <a:p>
            <a:pPr marL="488950" indent="-488950" eaLnBrk="1" hangingPunct="1">
              <a:lnSpc>
                <a:spcPct val="65000"/>
              </a:lnSpc>
              <a:spcBef>
                <a:spcPct val="61000"/>
              </a:spcBef>
              <a:buFontTx/>
              <a:buNone/>
              <a:tabLst>
                <a:tab pos="282575" algn="r"/>
              </a:tabLst>
              <a:defRPr/>
            </a:pPr>
            <a:endParaRPr lang="da-DK" sz="1800" dirty="0">
              <a:latin typeface="Comic Sans MS" pitchFamily="66" charset="0"/>
            </a:endParaRPr>
          </a:p>
          <a:p>
            <a:pPr marL="488950" indent="-488950" eaLnBrk="1" hangingPunct="1">
              <a:lnSpc>
                <a:spcPct val="91000"/>
              </a:lnSpc>
              <a:spcBef>
                <a:spcPct val="61000"/>
              </a:spcBef>
              <a:buClr>
                <a:srgbClr val="FFFF00"/>
              </a:buClr>
              <a:buFontTx/>
              <a:buNone/>
              <a:tabLst>
                <a:tab pos="282575" algn="r"/>
              </a:tabLst>
              <a:defRPr/>
            </a:pPr>
            <a:endParaRPr lang="da-DK" sz="1800" dirty="0">
              <a:latin typeface="Comic Sans MS" pitchFamily="66" charset="0"/>
            </a:endParaRPr>
          </a:p>
        </p:txBody>
      </p:sp>
      <p:pic>
        <p:nvPicPr>
          <p:cNvPr id="7" name="Billede 5" descr="baggru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619672" cy="12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6838528" y="2063553"/>
            <a:ext cx="194320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7094532" y="3068960"/>
            <a:ext cx="194320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6961946" y="2629853"/>
            <a:ext cx="194320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7826548" y="2897470"/>
            <a:ext cx="194320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1259632" y="1628800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da-DK" sz="1800" dirty="0">
                <a:latin typeface="Comic Sans MS" pitchFamily="66" charset="0"/>
              </a:rPr>
              <a:t> 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patients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16300 patients</a:t>
            </a:r>
          </a:p>
          <a:p>
            <a:pPr marL="228600" indent="-228600"/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all ECV cancers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95 %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  <a:p>
            <a:pPr marL="228600" indent="-228600"/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Anastomotic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insufficiency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duodenal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out) at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5 % 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(4 %)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Anastomotic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insufficiency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esophageal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/GEJ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&lt;10 %  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(7%)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90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5 % 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(3%)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35 %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(39% GEJ-SCC), (44% S)</a:t>
            </a: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No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lymphnodes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15</a:t>
            </a:r>
            <a:r>
              <a:rPr lang="da-DK" sz="1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90 %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(97%)</a:t>
            </a:r>
          </a:p>
          <a:p>
            <a:pPr marL="228600" indent="-228600"/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centers and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nationwide</a:t>
            </a:r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yearly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centers</a:t>
            </a:r>
          </a:p>
          <a:p>
            <a:pPr marL="228600" indent="-228600"/>
            <a:endParaRPr lang="da-DK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/>
            <a:endParaRPr lang="da-DK" sz="1800" dirty="0">
              <a:latin typeface="Comic Sans MS" pitchFamily="66" charset="0"/>
            </a:endParaRPr>
          </a:p>
          <a:p>
            <a:pPr marL="228600" indent="-228600"/>
            <a:endParaRPr lang="da-DK" sz="1800" dirty="0">
              <a:latin typeface="Comic Sans MS" pitchFamily="66" charset="0"/>
            </a:endParaRPr>
          </a:p>
          <a:p>
            <a:pPr marL="228600" indent="-228600"/>
            <a:endParaRPr lang="da-DK" sz="1800" dirty="0">
              <a:latin typeface="Comic Sans MS" pitchFamily="66" charset="0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sp>
        <p:nvSpPr>
          <p:cNvPr id="9" name="Tekstboks 8"/>
          <p:cNvSpPr txBox="1"/>
          <p:nvPr/>
        </p:nvSpPr>
        <p:spPr>
          <a:xfrm>
            <a:off x="1187624" y="1052736"/>
            <a:ext cx="3615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database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da-DK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0F4A22D-89EA-461C-94E1-57AC56603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64" y="3946945"/>
            <a:ext cx="1906587" cy="27550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 descr="baggrund.jpg">
            <a:extLst>
              <a:ext uri="{FF2B5EF4-FFF2-40B4-BE49-F238E27FC236}">
                <a16:creationId xmlns:a16="http://schemas.microsoft.com/office/drawing/2014/main" id="{4F567719-7E07-4430-A8A8-6990F768A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412" y="19275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C54BC79-EE8A-419B-8C6B-5C5F5BBED19D}"/>
              </a:ext>
            </a:extLst>
          </p:cNvPr>
          <p:cNvSpPr txBox="1"/>
          <p:nvPr/>
        </p:nvSpPr>
        <p:spPr>
          <a:xfrm>
            <a:off x="827584" y="692696"/>
            <a:ext cx="7920880" cy="526297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nature 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a-DK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da-DK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Upper GI </a:t>
            </a:r>
            <a:r>
              <a:rPr lang="da-DK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da-DK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expertice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endoscopy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– RFA, EMR, ESD, 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APC,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expertice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thorax, abdomen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competance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surgical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technicalities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dissection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 (RAMI))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common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Competent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 up service (ICU, 24/7 Specialist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Volume centers</a:t>
            </a:r>
          </a:p>
          <a:p>
            <a:endParaRPr lang="da-DK" dirty="0"/>
          </a:p>
        </p:txBody>
      </p:sp>
      <p:pic>
        <p:nvPicPr>
          <p:cNvPr id="4" name="Picture 2" descr="L:\MicroMemory\DECV\Undervis\us.sygepl.ecv\operation.ce.gif">
            <a:extLst>
              <a:ext uri="{FF2B5EF4-FFF2-40B4-BE49-F238E27FC236}">
                <a16:creationId xmlns:a16="http://schemas.microsoft.com/office/drawing/2014/main" id="{C20D5FDF-0D7F-493E-B122-A726B176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32992"/>
            <a:ext cx="2351733" cy="14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 descr="baggrund.jpg">
            <a:extLst>
              <a:ext uri="{FF2B5EF4-FFF2-40B4-BE49-F238E27FC236}">
                <a16:creationId xmlns:a16="http://schemas.microsoft.com/office/drawing/2014/main" id="{4F567719-7E07-4430-A8A8-6990F768A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412" y="19275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C54BC79-EE8A-419B-8C6B-5C5F5BBED19D}"/>
              </a:ext>
            </a:extLst>
          </p:cNvPr>
          <p:cNvSpPr txBox="1"/>
          <p:nvPr/>
        </p:nvSpPr>
        <p:spPr>
          <a:xfrm>
            <a:off x="827584" y="692696"/>
            <a:ext cx="7920880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nature 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Upper GI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a-D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centers with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expertice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visceral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sufficent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backup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relevant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EBSQ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068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701824"/>
            <a:ext cx="7628384" cy="1935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Milestones for </a:t>
            </a:r>
            <a:b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GI </a:t>
            </a:r>
            <a:r>
              <a:rPr lang="da-DK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b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EC8EA10-4C2F-494A-ABB3-1D109EDA4436}"/>
              </a:ext>
            </a:extLst>
          </p:cNvPr>
          <p:cNvSpPr txBox="1"/>
          <p:nvPr/>
        </p:nvSpPr>
        <p:spPr>
          <a:xfrm>
            <a:off x="789554" y="2388433"/>
            <a:ext cx="75648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Application for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UEMS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WG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First EBSQ WG UEMS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Stockholm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WG UEMS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Syllabys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statutes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 print / Logbook and EBSQ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Upper GI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(DK, ESDE – 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Germany,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Membership in ESDE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Application for MJC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043608" y="908720"/>
            <a:ext cx="75608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 </a:t>
            </a:r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definition: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require clinical, operative and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endoscopical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skills as well as specialized "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Skills" in managing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congenital and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acquired diseases and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injuries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upper part of the gastrointestinal tract, which are treated by operative and other interventions. 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da-DK" sz="2800" dirty="0">
              <a:latin typeface="Comic Sans MS" pitchFamily="66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177" y="980728"/>
            <a:ext cx="7628384" cy="19350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 for </a:t>
            </a:r>
            <a:b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GI </a:t>
            </a:r>
            <a:r>
              <a:rPr lang="da-DK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b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MJC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EC8EA10-4C2F-494A-ABB3-1D109EDA4436}"/>
              </a:ext>
            </a:extLst>
          </p:cNvPr>
          <p:cNvSpPr txBox="1"/>
          <p:nvPr/>
        </p:nvSpPr>
        <p:spPr>
          <a:xfrm>
            <a:off x="797575" y="3166503"/>
            <a:ext cx="65309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MJC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formal UEMS body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for UGI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visceral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European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(CESMA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37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24000">
              <a:schemeClr val="accent1"/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1043608" y="908720"/>
            <a:ext cx="7560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solidFill>
                <a:srgbClr val="FFFF00"/>
              </a:solidFill>
            </a:endParaRPr>
          </a:p>
          <a:p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Statutes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MJC:</a:t>
            </a:r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2800" dirty="0"/>
          </a:p>
          <a:p>
            <a:r>
              <a:rPr lang="da-DK" dirty="0">
                <a:solidFill>
                  <a:srgbClr val="00FFFF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GI surgery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UGISurg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Groups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Section of Surgery  and within the Section of thoracic Surgery which was formed in 2014 - 2017 to prepare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advice on issues relating to training, harmonization, standardization of training, training sites and professional practice in esophageal, cardia and stomach surgery</a:t>
            </a:r>
            <a:r>
              <a:rPr lang="en-US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UEMS countries for the benefit of training in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UGISurg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patient care.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statutes, statutes of the board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been prepared since 2018</a:t>
            </a:r>
            <a:endParaRPr lang="da-DK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1146448" y="4581128"/>
            <a:ext cx="7169968" cy="1085205"/>
          </a:xfrm>
        </p:spPr>
        <p:txBody>
          <a:bodyPr/>
          <a:lstStyle/>
          <a:p>
            <a:pPr>
              <a:defRPr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UGI Surgery Working Groups with its Board of UGI Surgery is especially responsible for the EBSQ UGI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yearly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de-DE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6400800" cy="1752600"/>
          </a:xfrm>
        </p:spPr>
        <p:txBody>
          <a:bodyPr/>
          <a:lstStyle/>
          <a:p>
            <a:pPr marR="0"/>
            <a:r>
              <a:rPr lang="da-DK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322958" y="1052736"/>
            <a:ext cx="828129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UGI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program): </a:t>
            </a:r>
          </a:p>
          <a:p>
            <a:pPr>
              <a:defRPr/>
            </a:pPr>
            <a:r>
              <a:rPr lang="da-DK" dirty="0">
                <a:solidFill>
                  <a:srgbClr val="FFC000"/>
                </a:solidFill>
              </a:rPr>
              <a:t> 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</a:rPr>
              <a:t> - 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CCST in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senior position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- 2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Sufficient No. of relevant procedures (log book)* 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Relevant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Relevant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research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Relevant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endoscopical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Relevant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da-DK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da-DK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da-DK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da-DK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da-DK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(EBSQ)</a:t>
            </a:r>
          </a:p>
          <a:p>
            <a:pPr>
              <a:defRPr/>
            </a:pPr>
            <a:r>
              <a:rPr lang="da-DK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Re-</a:t>
            </a:r>
            <a:r>
              <a:rPr lang="da-DK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endParaRPr lang="da-DK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a-DK" dirty="0">
                <a:solidFill>
                  <a:srgbClr val="FFFF00"/>
                </a:solidFill>
              </a:rPr>
              <a:t>                                *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Entrustable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(EPA)”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country and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da-DK" dirty="0">
              <a:solidFill>
                <a:srgbClr val="FFFF00"/>
              </a:solidFill>
            </a:endParaRPr>
          </a:p>
          <a:p>
            <a:pPr>
              <a:defRPr/>
            </a:pPr>
            <a:endParaRPr lang="da-DK" dirty="0">
              <a:solidFill>
                <a:srgbClr val="FFFF00"/>
              </a:solidFill>
            </a:endParaRPr>
          </a:p>
          <a:p>
            <a:pPr>
              <a:defRPr/>
            </a:pPr>
            <a:endParaRPr lang="da-DK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7628384" cy="56693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a-DK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a-DK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  <a:r>
              <a:rPr lang="da-DK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ktangel 6"/>
          <p:cNvSpPr/>
          <p:nvPr/>
        </p:nvSpPr>
        <p:spPr>
          <a:xfrm>
            <a:off x="251520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candidate is a surgical specialist who must have been working for at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two years in a senior position at a highly specialized centre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with main responsibility in the UGI surgery as stated in UGI syllabus</a:t>
            </a:r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51520" y="24208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candidate must  during the two ears of employment have had at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one site visit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months duration at another specialized center or 2 years employment at two different units  specialized in UGI surgery</a:t>
            </a:r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1520" y="328498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candidate's 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LogBook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comparable layout and structure may be accepted for the Eligibility process on the decision of the committee. </a:t>
            </a:r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94013" y="3920426"/>
            <a:ext cx="523733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Scientific 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The candidate must have a total of </a:t>
            </a: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25 credit points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based on the following criteria: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in a scientific paper with co-authorship is mandatory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at recognized international congress (4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at recognized international congress and first authorship (8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national congress (2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at national congress and first authorship (4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Participation at relevant International Postgraduate Course (6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Publication (first authorship) in peer reviewed national surgical journal (8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Publication (first authorship) in peer reviewed international surgical journal (12 points)</a:t>
            </a:r>
            <a:endParaRPr kumimoji="0" lang="da-DK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D3403B6-726A-49DE-8FE0-348E29A6041A}"/>
              </a:ext>
            </a:extLst>
          </p:cNvPr>
          <p:cNvSpPr txBox="1"/>
          <p:nvPr/>
        </p:nvSpPr>
        <p:spPr>
          <a:xfrm>
            <a:off x="922168" y="3358997"/>
            <a:ext cx="4158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 et al. J </a:t>
            </a:r>
            <a:r>
              <a:rPr lang="da-DK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Natl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 </a:t>
            </a:r>
            <a:r>
              <a:rPr lang="da-DK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2005;97:142–6</a:t>
            </a:r>
            <a:endParaRPr lang="da-DK" sz="1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BE0D2FB-615C-4BF0-BAF4-D160767AE32F}"/>
              </a:ext>
            </a:extLst>
          </p:cNvPr>
          <p:cNvSpPr txBox="1"/>
          <p:nvPr/>
        </p:nvSpPr>
        <p:spPr>
          <a:xfrm>
            <a:off x="922168" y="3632548"/>
            <a:ext cx="4035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GEJ - AC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epidemic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”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proximal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disappearing</a:t>
            </a: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AE770A6-3970-4E7A-A720-C2D16AEE2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60" y="1376922"/>
            <a:ext cx="2383606" cy="188752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4AA3537-B811-404D-BA8C-9EB6D1151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1" y="1353689"/>
            <a:ext cx="2243133" cy="192788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D8D8453B-BBD2-4A3A-AD8F-7DC8664A3DBC}"/>
              </a:ext>
            </a:extLst>
          </p:cNvPr>
          <p:cNvSpPr txBox="1"/>
          <p:nvPr/>
        </p:nvSpPr>
        <p:spPr>
          <a:xfrm>
            <a:off x="997876" y="329999"/>
            <a:ext cx="4830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140.000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cancers and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55.000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esophageal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cancers in Europe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871EE23-7CD9-43D0-9293-760D732C2F2D}"/>
              </a:ext>
            </a:extLst>
          </p:cNvPr>
          <p:cNvSpPr txBox="1"/>
          <p:nvPr/>
        </p:nvSpPr>
        <p:spPr>
          <a:xfrm>
            <a:off x="5724128" y="6222774"/>
            <a:ext cx="4158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Arnold et al. </a:t>
            </a:r>
            <a:r>
              <a:rPr lang="da-DK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Gastroenterology</a:t>
            </a:r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da-DK" sz="12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35CD03-37BD-4987-ACC9-3FE6A579E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5" y="4949372"/>
            <a:ext cx="4350477" cy="17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100000">
              <a:schemeClr val="accent1"/>
            </a:gs>
            <a:gs pos="54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611560" y="47667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a-DK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</a:t>
            </a:r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rgbClr val="00FFFF"/>
                </a:solidFill>
              </a:rPr>
              <a:t> </a:t>
            </a:r>
          </a:p>
          <a:p>
            <a:endParaRPr lang="da-DK" sz="28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da-DK" sz="2800" dirty="0">
              <a:latin typeface="Comic Sans MS" pitchFamily="66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F29C877-1F56-474E-816F-082AA64C766C}"/>
              </a:ext>
            </a:extLst>
          </p:cNvPr>
          <p:cNvSpPr txBox="1"/>
          <p:nvPr/>
        </p:nvSpPr>
        <p:spPr>
          <a:xfrm>
            <a:off x="4925967" y="1827501"/>
            <a:ext cx="3873302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300"/>
              </a:spcAft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Malignant disease of the lungs and bronchi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0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da-DK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Procedures (DOPS, VOT)</a:t>
            </a:r>
            <a:endParaRPr lang="da-DK" sz="1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Chest tube placement 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of thoracotomy (muscle-sparing lateral and standard </a:t>
            </a:r>
            <a:r>
              <a:rPr lang="en-US" sz="1000" b="1" dirty="0" err="1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postero</a:t>
            </a: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-lateral)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for resection of </a:t>
            </a:r>
            <a:r>
              <a:rPr lang="en-US" sz="1000" b="1" dirty="0" err="1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oesophagus</a:t>
            </a: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reconstruction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 err="1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Cervicotomies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Bronchoscopy, thoracoscopy</a:t>
            </a: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endoscopy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Exploratory thoracotomy 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Thoracoscopy with or without biopsy 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Transthoracic repair diaphragmatic hernia 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chemeClr val="bg1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Drainage of empyema </a:t>
            </a:r>
            <a:endParaRPr lang="da-DK" sz="1000" b="1" dirty="0">
              <a:solidFill>
                <a:schemeClr val="bg1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Sternotomy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Clam-shell  incision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de-DE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de-DE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1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de-DE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(KO)</a:t>
            </a:r>
            <a:endParaRPr lang="da-DK" sz="1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Conditions (KO)</a:t>
            </a:r>
            <a:endParaRPr lang="da-DK" sz="1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a-DK" sz="1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00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Correctable life-threatening congenital abnormalities</a:t>
            </a:r>
            <a:endParaRPr lang="da-DK" sz="1000" b="1" dirty="0"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00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Hypertrophic pyloric stenosis </a:t>
            </a:r>
            <a:endParaRPr lang="da-DK" sz="1000" b="1" dirty="0"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Esophageal atresia 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700"/>
              <a:buFont typeface="Symbol" panose="05050102010706020507" pitchFamily="18" charset="2"/>
              <a:buBlip>
                <a:blip r:embed="rId3"/>
              </a:buBlip>
            </a:pPr>
            <a:r>
              <a:rPr lang="en-US" sz="1000" b="1" dirty="0">
                <a:solidFill>
                  <a:srgbClr val="FFFF00"/>
                </a:solidFill>
                <a:effectLst/>
                <a:uFill>
                  <a:solidFill>
                    <a:srgbClr val="F7964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Tracheoesophageal fistula </a:t>
            </a:r>
            <a:endParaRPr lang="da-DK" sz="1000" b="1" dirty="0">
              <a:solidFill>
                <a:srgbClr val="FFFF00"/>
              </a:solidFill>
              <a:effectLst/>
              <a:uFill>
                <a:solidFill>
                  <a:srgbClr val="F79646"/>
                </a:solidFill>
              </a:u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845B1AF-9F5E-42D4-B764-EE5AF839B128}"/>
              </a:ext>
            </a:extLst>
          </p:cNvPr>
          <p:cNvSpPr txBox="1"/>
          <p:nvPr/>
        </p:nvSpPr>
        <p:spPr>
          <a:xfrm>
            <a:off x="251520" y="2256439"/>
            <a:ext cx="45812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competence for these procedures (could be e.g., knowledge of ablative procedures, stent treatments, EMR, ESD etc.) should be attained by education in departments with a large volume and high expertise in the field. It should furthermore be documented that the competence is being maintained by exposure to a sufficient number of procedures per year.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skills should be done by mentor/rater judgement as 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(KO)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Observation of Practical Skills (DOPS): performance in different situations, ex. Surgical </a:t>
            </a:r>
            <a:r>
              <a:rPr lang="en-US" sz="1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teamleader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MDT conference team leader ex.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observation of Operative Technique (VOT). 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following the text is mandatory skills for both WGs. Some aspects are supplementary knowledge for members of the two WGs </a:t>
            </a:r>
            <a:r>
              <a:rPr lang="en-US" sz="1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(red text Thoracic 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en-US" sz="1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yellow text visceral surgery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da-DK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611560" y="382012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Suggestions:</a:t>
            </a:r>
          </a:p>
          <a:p>
            <a:r>
              <a:rPr lang="da-DK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</a:t>
            </a:r>
            <a:r>
              <a:rPr lang="da-DK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endParaRPr lang="en-US" sz="2800" dirty="0"/>
          </a:p>
          <a:p>
            <a:r>
              <a:rPr lang="da-DK" dirty="0">
                <a:solidFill>
                  <a:srgbClr val="00FFFF"/>
                </a:solidFill>
              </a:rPr>
              <a:t> </a:t>
            </a:r>
          </a:p>
          <a:p>
            <a:endParaRPr lang="da-DK" sz="28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da-DK" sz="2800" dirty="0">
              <a:latin typeface="Comic Sans MS" pitchFamily="66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A0A0158-0004-4C8E-8208-A8E55FE6B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1160"/>
              </p:ext>
            </p:extLst>
          </p:nvPr>
        </p:nvGraphicFramePr>
        <p:xfrm>
          <a:off x="693642" y="1484784"/>
          <a:ext cx="5805924" cy="5155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6141">
                  <a:extLst>
                    <a:ext uri="{9D8B030D-6E8A-4147-A177-3AD203B41FA5}">
                      <a16:colId xmlns:a16="http://schemas.microsoft.com/office/drawing/2014/main" val="3003307613"/>
                    </a:ext>
                  </a:extLst>
                </a:gridCol>
                <a:gridCol w="656124">
                  <a:extLst>
                    <a:ext uri="{9D8B030D-6E8A-4147-A177-3AD203B41FA5}">
                      <a16:colId xmlns:a16="http://schemas.microsoft.com/office/drawing/2014/main" val="3625928738"/>
                    </a:ext>
                  </a:extLst>
                </a:gridCol>
                <a:gridCol w="653659">
                  <a:extLst>
                    <a:ext uri="{9D8B030D-6E8A-4147-A177-3AD203B41FA5}">
                      <a16:colId xmlns:a16="http://schemas.microsoft.com/office/drawing/2014/main" val="529672352"/>
                    </a:ext>
                  </a:extLst>
                </a:gridCol>
              </a:tblGrid>
              <a:tr h="528103">
                <a:tc>
                  <a:txBody>
                    <a:bodyPr/>
                    <a:lstStyle/>
                    <a:p>
                      <a:pPr marL="13652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600">
                          <a:effectLst/>
                        </a:rPr>
                        <a:t>Upper GI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600">
                          <a:effectLst/>
                        </a:rPr>
                        <a:t>Thorax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1968236422"/>
                  </a:ext>
                </a:extLst>
              </a:tr>
              <a:tr h="256042">
                <a:tc>
                  <a:txBody>
                    <a:bodyPr/>
                    <a:lstStyle/>
                    <a:p>
                      <a:pPr marL="136525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Category C: Operations </a:t>
                      </a:r>
                      <a:r>
                        <a:rPr lang="en-GB" sz="1100">
                          <a:effectLst/>
                        </a:rPr>
                        <a:t>(principal surgeon=2, assistant=1)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600">
                          <a:effectLst/>
                        </a:rPr>
                        <a:t>n=315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600">
                          <a:effectLst/>
                        </a:rPr>
                        <a:t>N=315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2522628562"/>
                  </a:ext>
                </a:extLst>
              </a:tr>
              <a:tr h="25604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de-AT" sz="1600">
                          <a:effectLst/>
                        </a:rPr>
                        <a:t>Thorax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807151597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Thoracotomy (open and close) (at ex.  Oesophageal surgery, re-operations)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1988405207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 Oesophagus resections (e.g. oesophagus resection; conduit preparations). At least 40 in patients with malignancies as principle surgeon and 40 transthoracic procedures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N=80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N=80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315809819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VATS, diaphragmatic repair, sternotomies, oesophageal disruptions, reflux operations, lung resections </a:t>
                      </a:r>
                      <a:r>
                        <a:rPr lang="en-GB" sz="1200" dirty="0" err="1">
                          <a:effectLst/>
                        </a:rPr>
                        <a:t>aso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N=130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3517668360"/>
                  </a:ext>
                </a:extLst>
              </a:tr>
              <a:tr h="1920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</a:rPr>
                        <a:t>Abdomen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1657500752"/>
                  </a:ext>
                </a:extLst>
              </a:tr>
              <a:tr h="6001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General abdominal (e.g. Laparotomy/Laparoscopy, re-operations, gastroenteroanastomosis, jejunostomies, bariatric procedures, reflux operations, hiatal hernia,  intestinal obstruction)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n=130*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N=20*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2379526769"/>
                  </a:ext>
                </a:extLst>
              </a:tr>
              <a:tr h="1920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Liver, spleen, pancreas  (e.g. dissection,  organ injury, resection)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N=20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1100195222"/>
                  </a:ext>
                </a:extLst>
              </a:tr>
              <a:tr h="1920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Large bowel (e.g. colon resection, conduit preparation,  colostomy)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n=10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N=10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883430267"/>
                  </a:ext>
                </a:extLst>
              </a:tr>
              <a:tr h="1920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lphaUcPeriod"/>
                      </a:pPr>
                      <a:r>
                        <a:rPr lang="en-GB" sz="1200">
                          <a:effectLst/>
                        </a:rPr>
                        <a:t>Abdominal wall (e.g. incisional hernia)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n=10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N=10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1586629087"/>
                  </a:ext>
                </a:extLst>
              </a:tr>
              <a:tr h="1920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GB" sz="1200">
                          <a:effectLst/>
                        </a:rPr>
                        <a:t>Endoscopical procedures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3549267333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lphaUcPeriod"/>
                      </a:pPr>
                      <a:r>
                        <a:rPr lang="en-US" sz="1200">
                          <a:effectLst/>
                        </a:rPr>
                        <a:t> Minimal invasive intraluminal surgery (gastric GIST, EMR, RFA, stents)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</a:rPr>
                        <a:t> N=25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</a:rPr>
                        <a:t>N=25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5" marR="43125" marT="0" marB="0"/>
                </a:tc>
                <a:extLst>
                  <a:ext uri="{0D108BD9-81ED-4DB2-BD59-A6C34878D82A}">
                    <a16:rowId xmlns:a16="http://schemas.microsoft.com/office/drawing/2014/main" val="38029342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9000">
              <a:schemeClr val="accent1"/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558366" y="764704"/>
            <a:ext cx="756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Honorary</a:t>
            </a:r>
            <a:r>
              <a:rPr lang="da-D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&gt; 30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nordic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the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Spain, GB, Germany,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Schwitzerland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da-D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Fellows </a:t>
            </a:r>
            <a:r>
              <a:rPr lang="da-D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Spain, GB, Denmark,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Germany,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Egypt</a:t>
            </a:r>
            <a:r>
              <a:rPr lang="da-DK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Pakistan, Japan, Ireland</a:t>
            </a:r>
          </a:p>
          <a:p>
            <a:endParaRPr lang="da-DK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ESDE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(LBS)</a:t>
            </a:r>
          </a:p>
          <a:p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ISDE board (Magnus Nilsson (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da-DK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ESDE))</a:t>
            </a:r>
          </a:p>
          <a:p>
            <a:endParaRPr lang="da-DK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r>
              <a:rPr lang="da-DK" dirty="0">
                <a:solidFill>
                  <a:srgbClr val="00FFFF"/>
                </a:solidFill>
              </a:rPr>
              <a:t> </a:t>
            </a:r>
          </a:p>
          <a:p>
            <a:endParaRPr lang="da-DK" sz="28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da-DK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da-DK" sz="2800" dirty="0">
              <a:latin typeface="Comic Sans MS" pitchFamily="66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059" y="5334425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lede 3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90678FE9-4BD9-4AF3-AB24-4DA8BB33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95" y="4030176"/>
            <a:ext cx="2761939" cy="1304249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541D4FC-C091-4486-9348-E1F821E94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4030177"/>
            <a:ext cx="3903562" cy="13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ato 9">
            <a:extLst>
              <a:ext uri="{FF2B5EF4-FFF2-40B4-BE49-F238E27FC236}">
                <a16:creationId xmlns:a16="http://schemas.microsoft.com/office/drawing/2014/main" id="{4C601D33-C462-48FE-B1FD-A6DFE65A09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508625" y="6400800"/>
            <a:ext cx="3101975" cy="457200"/>
          </a:xfrm>
        </p:spPr>
        <p:txBody>
          <a:bodyPr/>
          <a:lstStyle/>
          <a:p>
            <a:pPr>
              <a:defRPr/>
            </a:pPr>
            <a:r>
              <a:rPr lang="da-DK"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784E326-A7A3-433C-8AC0-EE292214E4D2}"/>
              </a:ext>
            </a:extLst>
          </p:cNvPr>
          <p:cNvSpPr txBox="1"/>
          <p:nvPr/>
        </p:nvSpPr>
        <p:spPr>
          <a:xfrm>
            <a:off x="397691" y="731874"/>
            <a:ext cx="6529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Citation: In fact, this cancer constitutes the fastest rising malignancy in the United States”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E4FBFA3-42CB-46AB-B030-610A86FFF35B}"/>
              </a:ext>
            </a:extLst>
          </p:cNvPr>
          <p:cNvSpPr txBox="1"/>
          <p:nvPr/>
        </p:nvSpPr>
        <p:spPr>
          <a:xfrm>
            <a:off x="2463136" y="1700808"/>
            <a:ext cx="4158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Pohl et al. J </a:t>
            </a:r>
            <a:r>
              <a:rPr lang="da-DK" sz="1200" dirty="0" err="1">
                <a:solidFill>
                  <a:schemeClr val="bg1"/>
                </a:solidFill>
              </a:rPr>
              <a:t>Natl</a:t>
            </a:r>
            <a:r>
              <a:rPr lang="da-DK" sz="1200" dirty="0">
                <a:solidFill>
                  <a:schemeClr val="bg1"/>
                </a:solidFill>
              </a:rPr>
              <a:t> Cancer </a:t>
            </a:r>
            <a:r>
              <a:rPr lang="da-DK" sz="1200" dirty="0" err="1">
                <a:solidFill>
                  <a:schemeClr val="bg1"/>
                </a:solidFill>
              </a:rPr>
              <a:t>Inst</a:t>
            </a:r>
            <a:r>
              <a:rPr lang="da-DK" sz="1200" dirty="0">
                <a:solidFill>
                  <a:schemeClr val="bg1"/>
                </a:solidFill>
              </a:rPr>
              <a:t> 2005;97:142–6]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21395D1-32FA-42DD-BF80-2609C0B41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84329"/>
              </p:ext>
            </p:extLst>
          </p:nvPr>
        </p:nvGraphicFramePr>
        <p:xfrm>
          <a:off x="6560096" y="3370679"/>
          <a:ext cx="2358008" cy="17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Billede 5" descr="baggrund.jpg">
            <a:extLst>
              <a:ext uri="{FF2B5EF4-FFF2-40B4-BE49-F238E27FC236}">
                <a16:creationId xmlns:a16="http://schemas.microsoft.com/office/drawing/2014/main" id="{E033C41E-56EA-4275-950C-BA1C9952D9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26EF4127-1CD1-47CB-B844-2DD923DB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708865"/>
            <a:ext cx="601446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Front. </a:t>
            </a:r>
            <a:r>
              <a:rPr kumimoji="0" lang="da-DK" altLang="da-DK" sz="1100" b="0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Oncol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., 23 December 2020 | </a:t>
            </a:r>
            <a:r>
              <a:rPr kumimoji="0" lang="da-DK" altLang="da-DK" sz="1100" b="0" i="0" u="none" strike="noStrike" cap="none" normalizeH="0" baseline="0" dirty="0">
                <a:ln>
                  <a:noFill/>
                </a:ln>
                <a:effectLst/>
                <a:latin typeface="Museo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https://doi.org/10.3389/fonc.2020.541794</a:t>
            </a:r>
            <a:endParaRPr kumimoji="0" lang="da-DK" altLang="da-DK" sz="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The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Esophageal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Adenocarcinoma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Epidemic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Has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Reached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Hungary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: A Multicenter, Cross-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Sectional</a:t>
            </a:r>
            <a:r>
              <a:rPr kumimoji="0" lang="da-DK" altLang="da-DK" sz="11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</a:t>
            </a:r>
            <a:r>
              <a:rPr kumimoji="0" lang="da-DK" altLang="da-DK" sz="11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Study</a:t>
            </a:r>
            <a:endParaRPr kumimoji="0" lang="da-DK" altLang="da-DK" sz="1100" b="1" i="0" u="none" strike="noStrike" cap="none" normalizeH="0" baseline="0" dirty="0">
              <a:ln>
                <a:noFill/>
              </a:ln>
              <a:solidFill>
                <a:srgbClr val="020202"/>
              </a:solidFill>
              <a:effectLst/>
              <a:latin typeface="Museo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3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 </a:t>
            </a:r>
            <a:r>
              <a:rPr kumimoji="0" lang="da-DK" altLang="da-DK" sz="1300" b="1" i="0" u="none" strike="noStrike" cap="none" normalizeH="0" baseline="0" dirty="0" err="1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Tinusz</a:t>
            </a:r>
            <a:r>
              <a:rPr kumimoji="0" lang="da-DK" altLang="da-DK" sz="13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 B et al</a:t>
            </a:r>
            <a:r>
              <a:rPr kumimoji="0" lang="da-DK" altLang="da-DK" sz="800" b="0" i="0" u="none" strike="noStrike" cap="none" normalizeH="0" baseline="3000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1</a:t>
            </a:r>
            <a:r>
              <a:rPr kumimoji="0" lang="da-DK" altLang="da-DK" sz="1300" b="1" i="0" u="none" strike="noStrike" cap="none" normalizeH="0" baseline="0" dirty="0">
                <a:ln>
                  <a:noFill/>
                </a:ln>
                <a:solidFill>
                  <a:srgbClr val="020202"/>
                </a:solidFill>
                <a:effectLst/>
                <a:latin typeface="MuseoSans"/>
              </a:rPr>
              <a:t>,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C88C6B-38AB-42A6-A840-E7F8EBD3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97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8C2B915-BCEA-41C1-9313-5B1D3DA5B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3" y="2553116"/>
            <a:ext cx="6126932" cy="2456657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ED8C32A-0688-44AA-A338-E9EFAEB3C06A}"/>
              </a:ext>
            </a:extLst>
          </p:cNvPr>
          <p:cNvSpPr txBox="1"/>
          <p:nvPr/>
        </p:nvSpPr>
        <p:spPr>
          <a:xfrm>
            <a:off x="504801" y="5108039"/>
            <a:ext cx="4158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Arnold et al. </a:t>
            </a:r>
            <a:r>
              <a:rPr lang="da-DK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Gastroenterology</a:t>
            </a:r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Billede 2" descr="overvægt.jpg">
            <a:extLst>
              <a:ext uri="{FF2B5EF4-FFF2-40B4-BE49-F238E27FC236}">
                <a16:creationId xmlns:a16="http://schemas.microsoft.com/office/drawing/2014/main" id="{2E098EBF-9B5B-41FE-A25E-3EEA9EF00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41" y="1938086"/>
            <a:ext cx="2302669" cy="168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Pladsholder til indhold 2">
            <a:extLst>
              <a:ext uri="{FF2B5EF4-FFF2-40B4-BE49-F238E27FC236}">
                <a16:creationId xmlns:a16="http://schemas.microsoft.com/office/drawing/2014/main" id="{0244CBBE-5042-4494-B80B-CDA47BEDE2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57091" y="1484785"/>
            <a:ext cx="7453115" cy="122413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err="1">
                <a:solidFill>
                  <a:schemeClr val="bg1"/>
                </a:solidFill>
              </a:rPr>
              <a:t>Carcinogenesis</a:t>
            </a:r>
            <a:endParaRPr lang="da-DK" altLang="da-DK" sz="2000" dirty="0">
              <a:solidFill>
                <a:schemeClr val="bg1"/>
              </a:solidFill>
            </a:endParaRPr>
          </a:p>
          <a:p>
            <a:endParaRPr lang="da-DK" altLang="da-DK" sz="2000" dirty="0">
              <a:solidFill>
                <a:schemeClr val="bg1"/>
              </a:solidFill>
            </a:endParaRPr>
          </a:p>
          <a:p>
            <a:r>
              <a:rPr lang="da-DK" altLang="da-DK" sz="2000" dirty="0" err="1">
                <a:solidFill>
                  <a:schemeClr val="bg1"/>
                </a:solidFill>
              </a:rPr>
              <a:t>Reflux</a:t>
            </a:r>
            <a:endParaRPr lang="da-DK" altLang="da-D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altLang="da-DK" sz="2000" dirty="0"/>
          </a:p>
          <a:p>
            <a:pPr marL="0" indent="0">
              <a:buNone/>
            </a:pPr>
            <a:endParaRPr lang="da-DK" altLang="da-DK" sz="1800" dirty="0"/>
          </a:p>
          <a:p>
            <a:pPr marL="0" indent="0">
              <a:buNone/>
            </a:pPr>
            <a:endParaRPr lang="da-DK" altLang="da-DK" sz="1800" dirty="0"/>
          </a:p>
          <a:p>
            <a:pPr marL="0" indent="0">
              <a:buNone/>
            </a:pPr>
            <a:endParaRPr lang="da-DK" altLang="da-DK" sz="1800" dirty="0"/>
          </a:p>
          <a:p>
            <a:pPr marL="0" indent="0">
              <a:buNone/>
            </a:pPr>
            <a:endParaRPr lang="da-DK" altLang="da-DK" sz="1800" dirty="0"/>
          </a:p>
        </p:txBody>
      </p:sp>
      <p:sp>
        <p:nvSpPr>
          <p:cNvPr id="44038" name="Rektangel 6">
            <a:extLst>
              <a:ext uri="{FF2B5EF4-FFF2-40B4-BE49-F238E27FC236}">
                <a16:creationId xmlns:a16="http://schemas.microsoft.com/office/drawing/2014/main" id="{D878C278-9576-40AD-95DB-DAE0E99E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04813"/>
            <a:ext cx="4177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b="1" dirty="0" err="1">
                <a:solidFill>
                  <a:schemeClr val="bg1"/>
                </a:solidFill>
              </a:rPr>
              <a:t>Increased</a:t>
            </a:r>
            <a:r>
              <a:rPr lang="da-DK" altLang="da-DK" b="1" dirty="0">
                <a:solidFill>
                  <a:schemeClr val="bg1"/>
                </a:solidFill>
              </a:rPr>
              <a:t> </a:t>
            </a:r>
            <a:r>
              <a:rPr lang="da-DK" altLang="da-DK" b="1" dirty="0" err="1">
                <a:solidFill>
                  <a:schemeClr val="bg1"/>
                </a:solidFill>
              </a:rPr>
              <a:t>risk</a:t>
            </a:r>
            <a:r>
              <a:rPr lang="da-DK" altLang="da-DK" b="1" dirty="0">
                <a:solidFill>
                  <a:schemeClr val="bg1"/>
                </a:solidFill>
              </a:rPr>
              <a:t> of cancer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F9C1938-F5FF-4793-ABEC-E0E633D16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9" y="3861048"/>
            <a:ext cx="3132972" cy="23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CEE5BE5-AE57-4BE7-BF1F-442185EE5203}"/>
              </a:ext>
            </a:extLst>
          </p:cNvPr>
          <p:cNvSpPr txBox="1"/>
          <p:nvPr/>
        </p:nvSpPr>
        <p:spPr>
          <a:xfrm>
            <a:off x="4267529" y="2708921"/>
            <a:ext cx="3728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reflux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9-28 % 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</a:t>
            </a:r>
          </a:p>
        </p:txBody>
      </p:sp>
      <p:pic>
        <p:nvPicPr>
          <p:cNvPr id="9" name="Billede 5" descr="baggrund.jpg">
            <a:extLst>
              <a:ext uri="{FF2B5EF4-FFF2-40B4-BE49-F238E27FC236}">
                <a16:creationId xmlns:a16="http://schemas.microsoft.com/office/drawing/2014/main" id="{14FBA4E9-AD6E-4CD4-BF3C-7C2D282C0F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48F352B-0AE6-4C6A-8DA6-251727C4437A}"/>
              </a:ext>
            </a:extLst>
          </p:cNvPr>
          <p:cNvSpPr txBox="1"/>
          <p:nvPr/>
        </p:nvSpPr>
        <p:spPr>
          <a:xfrm>
            <a:off x="4357091" y="5188065"/>
            <a:ext cx="59102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alt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da-DK" alt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da-DK" alt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alt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da-DK" alt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alt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da-DK" alt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?</a:t>
            </a:r>
          </a:p>
          <a:p>
            <a:pPr marL="0" indent="0">
              <a:buNone/>
            </a:pPr>
            <a:endParaRPr lang="da-DK" altLang="da-DK" sz="24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78ABF49-2C5E-475B-B168-383E88F39463}"/>
              </a:ext>
            </a:extLst>
          </p:cNvPr>
          <p:cNvSpPr txBox="1"/>
          <p:nvPr/>
        </p:nvSpPr>
        <p:spPr>
          <a:xfrm>
            <a:off x="4357091" y="3805925"/>
            <a:ext cx="5910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Barretts </a:t>
            </a:r>
            <a:r>
              <a:rPr lang="da-DK" altLang="da-DK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endParaRPr lang="da-DK" altLang="da-DK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altLang="da-D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LGD, HGD</a:t>
            </a:r>
          </a:p>
          <a:p>
            <a:r>
              <a:rPr lang="da-DK" altLang="da-D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Pladsholder til indhold 2">
            <a:extLst>
              <a:ext uri="{FF2B5EF4-FFF2-40B4-BE49-F238E27FC236}">
                <a16:creationId xmlns:a16="http://schemas.microsoft.com/office/drawing/2014/main" id="{0244CBBE-5042-4494-B80B-CDA47BEDE2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27688"/>
            <a:ext cx="8208912" cy="602736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da-DK" altLang="da-DK" sz="1800" dirty="0" err="1"/>
              <a:t>Reflux</a:t>
            </a:r>
            <a:r>
              <a:rPr lang="da-DK" altLang="da-DK" sz="1800" dirty="0"/>
              <a:t>      -   </a:t>
            </a:r>
          </a:p>
          <a:p>
            <a:pPr marL="0" indent="0">
              <a:buNone/>
            </a:pPr>
            <a:r>
              <a:rPr lang="da-DK" altLang="da-DK" sz="1800" dirty="0"/>
              <a:t>      </a:t>
            </a:r>
            <a:r>
              <a:rPr lang="da-DK" altLang="da-DK" sz="1800" b="1" dirty="0"/>
              <a:t>GP, </a:t>
            </a:r>
            <a:r>
              <a:rPr lang="da-DK" altLang="da-DK" sz="1800" b="1" dirty="0" err="1"/>
              <a:t>endoscopist</a:t>
            </a:r>
            <a:r>
              <a:rPr lang="da-DK" altLang="da-DK" sz="1800" b="1" dirty="0"/>
              <a:t> (</a:t>
            </a:r>
            <a:r>
              <a:rPr lang="da-DK" altLang="da-DK" sz="1800" b="1" dirty="0" err="1"/>
              <a:t>surgeon</a:t>
            </a:r>
            <a:r>
              <a:rPr lang="da-DK" altLang="da-DK" sz="1800" b="1" dirty="0"/>
              <a:t>/ internist) </a:t>
            </a:r>
          </a:p>
          <a:p>
            <a:pPr marL="0" indent="0">
              <a:buNone/>
            </a:pPr>
            <a:r>
              <a:rPr lang="da-DK" altLang="da-DK" sz="1800" dirty="0"/>
              <a:t>        </a:t>
            </a:r>
            <a:r>
              <a:rPr lang="da-DK" altLang="da-DK" sz="1800" dirty="0" err="1"/>
              <a:t>diagnosis</a:t>
            </a:r>
            <a:r>
              <a:rPr lang="da-DK" altLang="da-DK" sz="1800" dirty="0"/>
              <a:t>   </a:t>
            </a:r>
          </a:p>
          <a:p>
            <a:pPr marL="0" indent="0">
              <a:buNone/>
            </a:pPr>
            <a:r>
              <a:rPr lang="da-DK" altLang="da-DK" sz="1800" b="1" dirty="0"/>
              <a:t>      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</a:t>
            </a:r>
            <a:r>
              <a:rPr lang="da-DK" altLang="da-DK" sz="1800" b="1" dirty="0">
                <a:solidFill>
                  <a:srgbClr val="FF0000"/>
                </a:solidFill>
              </a:rPr>
              <a:t> / </a:t>
            </a:r>
            <a:r>
              <a:rPr lang="da-DK" altLang="da-DK" sz="1800" b="1" dirty="0" err="1">
                <a:solidFill>
                  <a:srgbClr val="FF0000"/>
                </a:solidFill>
              </a:rPr>
              <a:t>thoracic</a:t>
            </a:r>
            <a:r>
              <a:rPr lang="da-DK" altLang="da-DK" sz="1800" b="1" dirty="0">
                <a:solidFill>
                  <a:srgbClr val="FF0000"/>
                </a:solidFill>
              </a:rPr>
              <a:t>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</a:t>
            </a:r>
            <a:r>
              <a:rPr lang="da-DK" altLang="da-DK" sz="1800" b="1" dirty="0">
                <a:solidFill>
                  <a:srgbClr val="FF0000"/>
                </a:solidFill>
              </a:rPr>
              <a:t>     </a:t>
            </a:r>
            <a:r>
              <a:rPr lang="da-DK" altLang="da-DK" sz="1800" b="1" dirty="0"/>
              <a:t>                   </a:t>
            </a:r>
            <a:r>
              <a:rPr lang="da-DK" altLang="da-DK" sz="1800" dirty="0"/>
              <a:t>-. </a:t>
            </a:r>
          </a:p>
          <a:p>
            <a:pPr marL="0" indent="0">
              <a:buNone/>
            </a:pPr>
            <a:r>
              <a:rPr lang="da-DK" altLang="da-DK" sz="1800" dirty="0"/>
              <a:t>        </a:t>
            </a:r>
            <a:r>
              <a:rPr lang="da-DK" altLang="da-DK" sz="1800" dirty="0" err="1"/>
              <a:t>hiatal</a:t>
            </a:r>
            <a:r>
              <a:rPr lang="da-DK" altLang="da-DK" sz="1800" dirty="0"/>
              <a:t> </a:t>
            </a:r>
            <a:r>
              <a:rPr lang="da-DK" altLang="da-DK" sz="1800" dirty="0" err="1"/>
              <a:t>hernia</a:t>
            </a:r>
            <a:r>
              <a:rPr lang="da-DK" altLang="da-DK" sz="1800" dirty="0"/>
              <a:t>, </a:t>
            </a:r>
            <a:r>
              <a:rPr lang="da-DK" altLang="da-DK" sz="1800" dirty="0" err="1"/>
              <a:t>reflux</a:t>
            </a:r>
            <a:r>
              <a:rPr lang="da-DK" altLang="da-DK" sz="1800" dirty="0"/>
              <a:t> op.,</a:t>
            </a:r>
          </a:p>
          <a:p>
            <a:pPr marL="0" indent="0">
              <a:buNone/>
            </a:pPr>
            <a:r>
              <a:rPr lang="da-DK" altLang="da-DK" sz="1800" dirty="0"/>
              <a:t>        </a:t>
            </a:r>
            <a:r>
              <a:rPr lang="da-DK" altLang="da-DK" sz="1800" dirty="0" err="1"/>
              <a:t>complications</a:t>
            </a:r>
            <a:r>
              <a:rPr lang="da-DK" altLang="da-DK" sz="1800" dirty="0"/>
              <a:t> (</a:t>
            </a:r>
            <a:r>
              <a:rPr lang="da-DK" altLang="da-DK" sz="1800" dirty="0" err="1"/>
              <a:t>redo</a:t>
            </a:r>
            <a:r>
              <a:rPr lang="da-DK" altLang="da-DK" sz="1800" dirty="0"/>
              <a:t>, up side </a:t>
            </a:r>
            <a:r>
              <a:rPr lang="da-DK" altLang="da-DK" sz="1800" dirty="0" err="1"/>
              <a:t>down</a:t>
            </a:r>
            <a:r>
              <a:rPr lang="da-DK" altLang="da-DK" sz="1800" dirty="0"/>
              <a:t>, </a:t>
            </a:r>
          </a:p>
          <a:p>
            <a:r>
              <a:rPr lang="da-DK" altLang="da-DK" sz="1800" dirty="0"/>
              <a:t> Barretts </a:t>
            </a:r>
            <a:r>
              <a:rPr lang="da-DK" altLang="da-DK" sz="1800" dirty="0" err="1"/>
              <a:t>esophagus</a:t>
            </a:r>
            <a:r>
              <a:rPr lang="da-DK" altLang="da-DK" sz="1800" dirty="0"/>
              <a:t> </a:t>
            </a:r>
          </a:p>
          <a:p>
            <a:pPr marL="0" indent="0">
              <a:buNone/>
            </a:pPr>
            <a:r>
              <a:rPr lang="da-DK" altLang="da-DK" sz="1800" dirty="0"/>
              <a:t>      </a:t>
            </a:r>
            <a:r>
              <a:rPr lang="da-DK" altLang="da-DK" sz="1800" b="1" dirty="0" err="1"/>
              <a:t>Endoscopist</a:t>
            </a:r>
            <a:r>
              <a:rPr lang="da-DK" altLang="da-DK" sz="1800" b="1" dirty="0"/>
              <a:t> (</a:t>
            </a:r>
            <a:r>
              <a:rPr lang="da-DK" altLang="da-DK" sz="1800" b="1" dirty="0" err="1"/>
              <a:t>surgeon</a:t>
            </a:r>
            <a:r>
              <a:rPr lang="da-DK" altLang="da-DK" sz="1800" b="1" dirty="0"/>
              <a:t>/ internist)</a:t>
            </a:r>
            <a:endParaRPr lang="da-DK" altLang="da-DK" sz="1800" dirty="0"/>
          </a:p>
          <a:p>
            <a:pPr marL="0" indent="0">
              <a:buNone/>
            </a:pPr>
            <a:r>
              <a:rPr lang="da-DK" altLang="da-DK" sz="1800" dirty="0"/>
              <a:t>       </a:t>
            </a:r>
            <a:r>
              <a:rPr lang="da-DK" altLang="da-DK" sz="1800" dirty="0" err="1"/>
              <a:t>diagnosis</a:t>
            </a:r>
            <a:r>
              <a:rPr lang="da-DK" altLang="da-DK" sz="1800" dirty="0"/>
              <a:t>, </a:t>
            </a:r>
            <a:r>
              <a:rPr lang="da-DK" altLang="da-DK" sz="1800" dirty="0" err="1"/>
              <a:t>control</a:t>
            </a:r>
            <a:r>
              <a:rPr lang="da-DK" altLang="da-DK" sz="1800" dirty="0"/>
              <a:t>, </a:t>
            </a:r>
            <a:r>
              <a:rPr lang="da-DK" altLang="da-DK" sz="1800" dirty="0" err="1"/>
              <a:t>treatment</a:t>
            </a:r>
            <a:r>
              <a:rPr lang="da-DK" altLang="da-DK" sz="1800" dirty="0"/>
              <a:t> </a:t>
            </a:r>
            <a:r>
              <a:rPr lang="da-DK" altLang="da-DK" sz="1800" dirty="0" err="1"/>
              <a:t>precursor</a:t>
            </a:r>
            <a:r>
              <a:rPr lang="da-DK" altLang="da-DK" sz="1800" dirty="0"/>
              <a:t> </a:t>
            </a:r>
            <a:r>
              <a:rPr lang="da-DK" altLang="da-DK" sz="1800" dirty="0" err="1"/>
              <a:t>lesions</a:t>
            </a:r>
            <a:r>
              <a:rPr lang="da-DK" altLang="da-DK" sz="1800" dirty="0"/>
              <a:t> (Barrett) – LGD</a:t>
            </a:r>
          </a:p>
          <a:p>
            <a:pPr marL="0" indent="0">
              <a:buNone/>
            </a:pPr>
            <a:r>
              <a:rPr lang="da-DK" altLang="da-DK" sz="1800" dirty="0"/>
              <a:t>       RFA, EMR</a:t>
            </a:r>
          </a:p>
          <a:p>
            <a:r>
              <a:rPr lang="da-DK" altLang="da-DK" sz="1800" dirty="0"/>
              <a:t> HGD, T1a,  AC (EMR, ESD) </a:t>
            </a:r>
          </a:p>
          <a:p>
            <a:pPr marL="0" indent="0">
              <a:buNone/>
            </a:pPr>
            <a:r>
              <a:rPr lang="da-DK" altLang="da-DK" sz="1800" b="1" dirty="0">
                <a:solidFill>
                  <a:srgbClr val="FF0000"/>
                </a:solidFill>
              </a:rPr>
              <a:t>     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surgeons</a:t>
            </a:r>
            <a:r>
              <a:rPr lang="da-DK" altLang="da-DK" sz="1800" b="1" dirty="0">
                <a:solidFill>
                  <a:srgbClr val="FF0000"/>
                </a:solidFill>
              </a:rPr>
              <a:t>/ </a:t>
            </a:r>
            <a:r>
              <a:rPr lang="da-DK" altLang="da-DK" sz="1800" b="1" dirty="0" err="1">
                <a:solidFill>
                  <a:srgbClr val="FF0000"/>
                </a:solidFill>
              </a:rPr>
              <a:t>thoracic</a:t>
            </a:r>
            <a:r>
              <a:rPr lang="da-DK" altLang="da-DK" sz="1800" b="1" dirty="0">
                <a:solidFill>
                  <a:srgbClr val="FF0000"/>
                </a:solidFill>
              </a:rPr>
              <a:t>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surgeons</a:t>
            </a:r>
            <a:r>
              <a:rPr lang="da-DK" altLang="da-DK" sz="1800" b="1" dirty="0">
                <a:solidFill>
                  <a:srgbClr val="FF0000"/>
                </a:solidFill>
              </a:rPr>
              <a:t> </a:t>
            </a:r>
            <a:r>
              <a:rPr lang="da-DK" altLang="da-DK" sz="1800" b="1" dirty="0"/>
              <a:t>/ </a:t>
            </a:r>
            <a:r>
              <a:rPr lang="da-DK" altLang="da-DK" sz="1800" b="1" dirty="0" err="1"/>
              <a:t>endoscopists</a:t>
            </a:r>
            <a:r>
              <a:rPr lang="da-DK" altLang="da-DK" sz="1800" dirty="0"/>
              <a:t>    </a:t>
            </a:r>
          </a:p>
          <a:p>
            <a:pPr marL="0" indent="0">
              <a:buNone/>
            </a:pPr>
            <a:r>
              <a:rPr lang="da-DK" altLang="da-DK" sz="1800" dirty="0"/>
              <a:t>       Minimal invasive </a:t>
            </a:r>
            <a:r>
              <a:rPr lang="da-DK" altLang="da-DK" sz="1800" dirty="0" err="1"/>
              <a:t>resections</a:t>
            </a:r>
            <a:r>
              <a:rPr lang="da-DK" altLang="da-DK" sz="1800" dirty="0"/>
              <a:t>  / </a:t>
            </a:r>
            <a:r>
              <a:rPr lang="da-DK" altLang="da-DK" sz="1800" dirty="0" err="1"/>
              <a:t>endoscopical</a:t>
            </a:r>
            <a:r>
              <a:rPr lang="da-DK" altLang="da-DK" sz="1800" dirty="0"/>
              <a:t> </a:t>
            </a:r>
            <a:r>
              <a:rPr lang="da-DK" altLang="da-DK" sz="1800" dirty="0" err="1"/>
              <a:t>resections</a:t>
            </a:r>
            <a:r>
              <a:rPr lang="da-DK" altLang="da-DK" sz="1800" dirty="0"/>
              <a:t>                                               </a:t>
            </a:r>
            <a:endParaRPr lang="da-DK" altLang="da-DK" sz="2000" dirty="0"/>
          </a:p>
          <a:p>
            <a:r>
              <a:rPr lang="da-DK" altLang="da-DK" sz="2000" dirty="0"/>
              <a:t> </a:t>
            </a:r>
            <a:r>
              <a:rPr lang="da-DK" altLang="da-DK" sz="1800" dirty="0"/>
              <a:t>AC (</a:t>
            </a:r>
            <a:r>
              <a:rPr lang="da-DK" altLang="da-DK" sz="1800" b="1" dirty="0"/>
              <a:t>2 </a:t>
            </a:r>
            <a:r>
              <a:rPr lang="da-DK" altLang="da-DK" sz="1800" b="1" dirty="0" err="1"/>
              <a:t>cavities</a:t>
            </a:r>
            <a:r>
              <a:rPr lang="da-DK" altLang="da-DK" sz="1800" b="1" dirty="0"/>
              <a:t> </a:t>
            </a:r>
            <a:r>
              <a:rPr lang="da-DK" altLang="da-DK" sz="1800" b="1" dirty="0" err="1"/>
              <a:t>resections</a:t>
            </a:r>
            <a:r>
              <a:rPr lang="da-DK" altLang="da-DK" sz="1800" dirty="0"/>
              <a:t>)   </a:t>
            </a:r>
          </a:p>
          <a:p>
            <a:pPr marL="0" indent="0">
              <a:buNone/>
            </a:pPr>
            <a:r>
              <a:rPr lang="da-DK" altLang="da-DK" sz="1800" dirty="0"/>
              <a:t>     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</a:t>
            </a:r>
            <a:r>
              <a:rPr lang="da-DK" altLang="da-DK" sz="1800" b="1" dirty="0">
                <a:solidFill>
                  <a:srgbClr val="FF0000"/>
                </a:solidFill>
              </a:rPr>
              <a:t> / </a:t>
            </a:r>
            <a:r>
              <a:rPr lang="da-DK" altLang="da-DK" sz="1800" b="1" dirty="0" err="1">
                <a:solidFill>
                  <a:srgbClr val="FF0000"/>
                </a:solidFill>
              </a:rPr>
              <a:t>thoracic</a:t>
            </a:r>
            <a:r>
              <a:rPr lang="da-DK" altLang="da-DK" sz="1800" b="1" dirty="0">
                <a:solidFill>
                  <a:srgbClr val="FF0000"/>
                </a:solidFill>
              </a:rPr>
              <a:t> </a:t>
            </a:r>
            <a:r>
              <a:rPr lang="da-DK" altLang="da-DK" sz="1800" b="1" dirty="0" err="1">
                <a:solidFill>
                  <a:srgbClr val="FF0000"/>
                </a:solidFill>
              </a:rPr>
              <a:t>surgeon</a:t>
            </a:r>
            <a:endParaRPr lang="da-DK" altLang="da-DK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altLang="da-DK" sz="1800" dirty="0"/>
              <a:t>       MIS </a:t>
            </a:r>
            <a:r>
              <a:rPr lang="da-DK" altLang="da-DK" sz="1800" dirty="0" err="1"/>
              <a:t>resections</a:t>
            </a:r>
            <a:r>
              <a:rPr lang="da-DK" altLang="da-DK" sz="1800" dirty="0"/>
              <a:t> / </a:t>
            </a:r>
            <a:r>
              <a:rPr lang="da-DK" altLang="da-DK" sz="1800" dirty="0" err="1"/>
              <a:t>robotics</a:t>
            </a:r>
            <a:r>
              <a:rPr lang="da-DK" altLang="da-DK" sz="1800" dirty="0"/>
              <a:t> / hybride </a:t>
            </a:r>
            <a:r>
              <a:rPr lang="da-DK" altLang="da-DK" sz="1800" dirty="0" err="1"/>
              <a:t>aso</a:t>
            </a:r>
            <a:endParaRPr lang="da-DK" altLang="da-DK" sz="1800" dirty="0"/>
          </a:p>
          <a:p>
            <a:pPr marL="0" indent="0">
              <a:buNone/>
            </a:pPr>
            <a:r>
              <a:rPr lang="da-DK" altLang="da-DK" sz="1800" dirty="0"/>
              <a:t>                                                                                 </a:t>
            </a:r>
          </a:p>
          <a:p>
            <a:endParaRPr lang="da-DK" altLang="da-DK" sz="1800" dirty="0"/>
          </a:p>
        </p:txBody>
      </p:sp>
      <p:sp>
        <p:nvSpPr>
          <p:cNvPr id="44038" name="Rektangel 6">
            <a:extLst>
              <a:ext uri="{FF2B5EF4-FFF2-40B4-BE49-F238E27FC236}">
                <a16:creationId xmlns:a16="http://schemas.microsoft.com/office/drawing/2014/main" id="{D878C278-9576-40AD-95DB-DAE0E99E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47452"/>
            <a:ext cx="5953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800" b="1" dirty="0">
                <a:solidFill>
                  <a:schemeClr val="bg1"/>
                </a:solidFill>
              </a:rPr>
              <a:t>Specialists </a:t>
            </a:r>
            <a:r>
              <a:rPr lang="da-DK" altLang="da-DK" sz="1800" b="1" dirty="0" err="1">
                <a:solidFill>
                  <a:schemeClr val="bg1"/>
                </a:solidFill>
              </a:rPr>
              <a:t>involved</a:t>
            </a:r>
            <a:r>
              <a:rPr lang="da-DK" altLang="da-DK" sz="1800" b="1" dirty="0">
                <a:solidFill>
                  <a:schemeClr val="bg1"/>
                </a:solidFill>
              </a:rPr>
              <a:t> in </a:t>
            </a:r>
            <a:r>
              <a:rPr lang="da-DK" altLang="da-DK" sz="1800" b="1" dirty="0" err="1">
                <a:solidFill>
                  <a:schemeClr val="bg1"/>
                </a:solidFill>
              </a:rPr>
              <a:t>treating</a:t>
            </a:r>
            <a:r>
              <a:rPr lang="da-DK" altLang="da-DK" sz="1800" b="1" dirty="0">
                <a:solidFill>
                  <a:schemeClr val="bg1"/>
                </a:solidFill>
              </a:rPr>
              <a:t> common </a:t>
            </a:r>
            <a:r>
              <a:rPr lang="da-DK" altLang="da-DK" sz="1800" b="1" dirty="0" err="1">
                <a:solidFill>
                  <a:schemeClr val="bg1"/>
                </a:solidFill>
              </a:rPr>
              <a:t>esophageal</a:t>
            </a:r>
            <a:r>
              <a:rPr lang="da-DK" altLang="da-DK" sz="1800" b="1" dirty="0">
                <a:solidFill>
                  <a:schemeClr val="bg1"/>
                </a:solidFill>
              </a:rPr>
              <a:t> </a:t>
            </a:r>
            <a:r>
              <a:rPr lang="da-DK" altLang="da-DK" sz="1800" b="1" dirty="0" err="1">
                <a:solidFill>
                  <a:schemeClr val="bg1"/>
                </a:solidFill>
              </a:rPr>
              <a:t>diseases</a:t>
            </a:r>
            <a:endParaRPr lang="da-DK" altLang="da-DK" sz="1800" b="1" dirty="0">
              <a:solidFill>
                <a:schemeClr val="bg1"/>
              </a:solidFill>
            </a:endParaRPr>
          </a:p>
        </p:txBody>
      </p:sp>
      <p:pic>
        <p:nvPicPr>
          <p:cNvPr id="9" name="Billede 5" descr="baggrund.jpg">
            <a:extLst>
              <a:ext uri="{FF2B5EF4-FFF2-40B4-BE49-F238E27FC236}">
                <a16:creationId xmlns:a16="http://schemas.microsoft.com/office/drawing/2014/main" id="{14FBA4E9-AD6E-4CD4-BF3C-7C2D282C0F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97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4000">
              <a:srgbClr val="2E719F"/>
            </a:gs>
            <a:gs pos="18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5" descr="baggrund.jpg">
            <a:extLst>
              <a:ext uri="{FF2B5EF4-FFF2-40B4-BE49-F238E27FC236}">
                <a16:creationId xmlns:a16="http://schemas.microsoft.com/office/drawing/2014/main" id="{E9641D20-22EE-4C00-94E1-E310D1BD90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CBEDA8D-5BC9-497E-8341-21B0FA46241D}"/>
              </a:ext>
            </a:extLst>
          </p:cNvPr>
          <p:cNvSpPr txBox="1"/>
          <p:nvPr/>
        </p:nvSpPr>
        <p:spPr>
          <a:xfrm>
            <a:off x="711808" y="764704"/>
            <a:ext cx="398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happening in Europe 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CA1A8B9-DBAE-40FD-843A-44517E1E6687}"/>
              </a:ext>
            </a:extLst>
          </p:cNvPr>
          <p:cNvSpPr txBox="1"/>
          <p:nvPr/>
        </p:nvSpPr>
        <p:spPr>
          <a:xfrm>
            <a:off x="614774" y="1601788"/>
            <a:ext cx="67129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15 of 27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versa for general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endoscopy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units</a:t>
            </a: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FBCA707-60A1-4A5F-B12E-324692229F65}"/>
              </a:ext>
            </a:extLst>
          </p:cNvPr>
          <p:cNvSpPr txBox="1"/>
          <p:nvPr/>
        </p:nvSpPr>
        <p:spPr>
          <a:xfrm>
            <a:off x="2703698" y="4996830"/>
            <a:ext cx="482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units with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boks 6"/>
          <p:cNvSpPr txBox="1"/>
          <p:nvPr/>
        </p:nvSpPr>
        <p:spPr>
          <a:xfrm>
            <a:off x="337828" y="641480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 ex. Denmark </a:t>
            </a:r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2000:</a:t>
            </a: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Esophageal</a:t>
            </a:r>
            <a:r>
              <a:rPr lang="da-D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</a:t>
            </a:r>
            <a:r>
              <a:rPr lang="da-D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da-DK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da-DK" sz="2800" dirty="0">
                <a:latin typeface="Comic Sans MS" pitchFamily="66" charset="0"/>
              </a:rPr>
              <a:t>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51589" y="1538788"/>
            <a:ext cx="371608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Jensen, </a:t>
            </a:r>
            <a:r>
              <a:rPr lang="da-DK" sz="1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Parvaiz</a:t>
            </a:r>
            <a:r>
              <a:rPr lang="da-DK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Utzon, Andersen, Skov Olsen, Kehlet: </a:t>
            </a:r>
          </a:p>
          <a:p>
            <a:r>
              <a:rPr lang="da-DK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da-DK" sz="1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r>
              <a:rPr lang="da-DK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resektioner</a:t>
            </a:r>
            <a:r>
              <a:rPr lang="da-DK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Danmark 1997-2000</a:t>
            </a:r>
          </a:p>
          <a:p>
            <a:endParaRPr lang="da-DK" sz="1100" dirty="0">
              <a:solidFill>
                <a:srgbClr val="FFFF00"/>
              </a:solidFill>
            </a:endParaRP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  <a:p>
            <a:r>
              <a:rPr lang="da-DK" dirty="0">
                <a:latin typeface="Comic Sans MS" pitchFamily="66" charset="0"/>
              </a:rPr>
              <a:t> 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1" descr="dk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5270114" cy="396505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644008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2987824" y="350100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3059832" y="299695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2699792" y="407707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3131840" y="407707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4572000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3131840" y="443711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2987824" y="479715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2195736" y="422108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3923928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4283968" y="508518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4644008" y="494116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/>
          <p:cNvSpPr/>
          <p:nvPr/>
        </p:nvSpPr>
        <p:spPr>
          <a:xfrm>
            <a:off x="4716016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2411760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3995936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4283968" y="551723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4283968" y="602128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/>
          <p:cNvSpPr/>
          <p:nvPr/>
        </p:nvSpPr>
        <p:spPr>
          <a:xfrm>
            <a:off x="4499992" y="465313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Ellipse 32"/>
          <p:cNvSpPr/>
          <p:nvPr/>
        </p:nvSpPr>
        <p:spPr>
          <a:xfrm>
            <a:off x="2051720" y="515719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2771800" y="501317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2915816" y="580526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347864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36"/>
          <p:cNvSpPr/>
          <p:nvPr/>
        </p:nvSpPr>
        <p:spPr>
          <a:xfrm>
            <a:off x="3491880" y="566124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Ellipse 37"/>
          <p:cNvSpPr/>
          <p:nvPr/>
        </p:nvSpPr>
        <p:spPr>
          <a:xfrm>
            <a:off x="2699792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Ellipse 38"/>
          <p:cNvSpPr/>
          <p:nvPr/>
        </p:nvSpPr>
        <p:spPr>
          <a:xfrm>
            <a:off x="3059832" y="551723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Ellipse 39"/>
          <p:cNvSpPr/>
          <p:nvPr/>
        </p:nvSpPr>
        <p:spPr>
          <a:xfrm>
            <a:off x="3563888" y="544522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Ellipse 40"/>
          <p:cNvSpPr/>
          <p:nvPr/>
        </p:nvSpPr>
        <p:spPr>
          <a:xfrm>
            <a:off x="2267744" y="537321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Ellipse 41"/>
          <p:cNvSpPr/>
          <p:nvPr/>
        </p:nvSpPr>
        <p:spPr>
          <a:xfrm>
            <a:off x="1979712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3" name="Billede 42" descr="esoph rs D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1323" y="2639138"/>
            <a:ext cx="3401104" cy="3878072"/>
          </a:xfrm>
          <a:prstGeom prst="rect">
            <a:avLst/>
          </a:prstGeom>
        </p:spPr>
      </p:pic>
      <p:sp>
        <p:nvSpPr>
          <p:cNvPr id="44" name="Rektangel 43"/>
          <p:cNvSpPr/>
          <p:nvPr/>
        </p:nvSpPr>
        <p:spPr>
          <a:xfrm>
            <a:off x="4283968" y="162879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DK, 3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da-DK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11 %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lede 44" descr="ventrikel DK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229" y="2668537"/>
            <a:ext cx="4613266" cy="3783914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923928" y="2492896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291528" y="1601515"/>
            <a:ext cx="4153701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Comic Sans MS" pitchFamily="66" charset="0"/>
              </a:rPr>
              <a:t> </a:t>
            </a:r>
            <a:r>
              <a:rPr lang="da-DK" sz="1100" dirty="0">
                <a:solidFill>
                  <a:srgbClr val="FFFF00"/>
                </a:solidFill>
              </a:rPr>
              <a:t>2005 Lauritsen, Bendixen, Jensen, Svendsen, Kehlet: </a:t>
            </a:r>
          </a:p>
          <a:p>
            <a:r>
              <a:rPr lang="da-DK" sz="1100" dirty="0">
                <a:solidFill>
                  <a:srgbClr val="FFFF00"/>
                </a:solidFill>
              </a:rPr>
              <a:t>           </a:t>
            </a:r>
            <a:r>
              <a:rPr lang="da-DK" sz="1100" dirty="0" err="1">
                <a:solidFill>
                  <a:srgbClr val="FFFF00"/>
                </a:solidFill>
              </a:rPr>
              <a:t>Ventrikelresektion</a:t>
            </a:r>
            <a:r>
              <a:rPr lang="da-DK" sz="1100" dirty="0">
                <a:solidFill>
                  <a:srgbClr val="FFFF00"/>
                </a:solidFill>
              </a:rPr>
              <a:t> for cancer i Danmark 1999-2004</a:t>
            </a:r>
          </a:p>
          <a:p>
            <a:r>
              <a:rPr lang="da-DK" sz="1100" dirty="0">
                <a:solidFill>
                  <a:srgbClr val="FFFF00"/>
                </a:solidFill>
              </a:rPr>
              <a:t> </a:t>
            </a:r>
          </a:p>
          <a:p>
            <a:endParaRPr lang="da-DK" sz="1100" dirty="0">
              <a:solidFill>
                <a:srgbClr val="FFFF00"/>
              </a:solidFill>
            </a:endParaRPr>
          </a:p>
          <a:p>
            <a:endParaRPr lang="da-DK" dirty="0">
              <a:latin typeface="Comic Sans MS" pitchFamily="66" charset="0"/>
            </a:endParaRPr>
          </a:p>
          <a:p>
            <a:endParaRPr lang="da-DK" dirty="0">
              <a:latin typeface="Comic Sans MS" pitchFamily="66" charset="0"/>
            </a:endParaRPr>
          </a:p>
          <a:p>
            <a:r>
              <a:rPr lang="da-DK" dirty="0">
                <a:latin typeface="Comic Sans MS" pitchFamily="66" charset="0"/>
              </a:rPr>
              <a:t> 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 </a:t>
            </a:r>
            <a:endParaRPr lang="da-DK" noProof="1"/>
          </a:p>
        </p:txBody>
      </p:sp>
      <p:pic>
        <p:nvPicPr>
          <p:cNvPr id="10" name="Billede 5" descr="baggr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1" descr="dk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2896"/>
            <a:ext cx="5270114" cy="396505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644008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2987824" y="350100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3059832" y="299695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2699792" y="407707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/>
          <p:nvPr/>
        </p:nvSpPr>
        <p:spPr>
          <a:xfrm>
            <a:off x="3131840" y="407707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4572000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3131840" y="443711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/>
          <p:cNvSpPr/>
          <p:nvPr/>
        </p:nvSpPr>
        <p:spPr>
          <a:xfrm>
            <a:off x="2987824" y="479715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2195736" y="422108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3923928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/>
          <p:cNvSpPr/>
          <p:nvPr/>
        </p:nvSpPr>
        <p:spPr>
          <a:xfrm>
            <a:off x="4283968" y="508518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4644008" y="494116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/>
          <p:cNvSpPr/>
          <p:nvPr/>
        </p:nvSpPr>
        <p:spPr>
          <a:xfrm>
            <a:off x="4716016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Ellipse 27"/>
          <p:cNvSpPr/>
          <p:nvPr/>
        </p:nvSpPr>
        <p:spPr>
          <a:xfrm>
            <a:off x="2411760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/>
          <p:cNvSpPr/>
          <p:nvPr/>
        </p:nvSpPr>
        <p:spPr>
          <a:xfrm>
            <a:off x="3995936" y="486916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Ellipse 29"/>
          <p:cNvSpPr/>
          <p:nvPr/>
        </p:nvSpPr>
        <p:spPr>
          <a:xfrm>
            <a:off x="4283968" y="551723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/>
          <p:cNvSpPr/>
          <p:nvPr/>
        </p:nvSpPr>
        <p:spPr>
          <a:xfrm>
            <a:off x="4283968" y="602128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/>
          <p:cNvSpPr/>
          <p:nvPr/>
        </p:nvSpPr>
        <p:spPr>
          <a:xfrm>
            <a:off x="4499992" y="465313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Ellipse 32"/>
          <p:cNvSpPr/>
          <p:nvPr/>
        </p:nvSpPr>
        <p:spPr>
          <a:xfrm>
            <a:off x="2051720" y="515719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Ellipse 33"/>
          <p:cNvSpPr/>
          <p:nvPr/>
        </p:nvSpPr>
        <p:spPr>
          <a:xfrm>
            <a:off x="2771800" y="501317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Ellipse 34"/>
          <p:cNvSpPr/>
          <p:nvPr/>
        </p:nvSpPr>
        <p:spPr>
          <a:xfrm>
            <a:off x="2915816" y="580526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Ellipse 35"/>
          <p:cNvSpPr/>
          <p:nvPr/>
        </p:nvSpPr>
        <p:spPr>
          <a:xfrm>
            <a:off x="3347864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36"/>
          <p:cNvSpPr/>
          <p:nvPr/>
        </p:nvSpPr>
        <p:spPr>
          <a:xfrm>
            <a:off x="3491880" y="5661248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Ellipse 37"/>
          <p:cNvSpPr/>
          <p:nvPr/>
        </p:nvSpPr>
        <p:spPr>
          <a:xfrm>
            <a:off x="2699792" y="522920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Ellipse 38"/>
          <p:cNvSpPr/>
          <p:nvPr/>
        </p:nvSpPr>
        <p:spPr>
          <a:xfrm>
            <a:off x="3059832" y="5517232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Ellipse 39"/>
          <p:cNvSpPr/>
          <p:nvPr/>
        </p:nvSpPr>
        <p:spPr>
          <a:xfrm>
            <a:off x="3563888" y="5445224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Ellipse 40"/>
          <p:cNvSpPr/>
          <p:nvPr/>
        </p:nvSpPr>
        <p:spPr>
          <a:xfrm>
            <a:off x="2267744" y="5373216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Ellipse 41"/>
          <p:cNvSpPr/>
          <p:nvPr/>
        </p:nvSpPr>
        <p:spPr>
          <a:xfrm>
            <a:off x="1979712" y="4509120"/>
            <a:ext cx="122312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ktangel 43"/>
          <p:cNvSpPr/>
          <p:nvPr/>
        </p:nvSpPr>
        <p:spPr>
          <a:xfrm>
            <a:off x="4345124" y="1628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DK, 2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specialities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resections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a-DK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8 %</a:t>
            </a:r>
          </a:p>
        </p:txBody>
      </p:sp>
      <p:sp>
        <p:nvSpPr>
          <p:cNvPr id="43" name="Ellipse 42"/>
          <p:cNvSpPr/>
          <p:nvPr/>
        </p:nvSpPr>
        <p:spPr>
          <a:xfrm>
            <a:off x="1043608" y="3573016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Ellipse 45"/>
          <p:cNvSpPr/>
          <p:nvPr/>
        </p:nvSpPr>
        <p:spPr>
          <a:xfrm>
            <a:off x="2987824" y="5229200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Ellipse 46"/>
          <p:cNvSpPr/>
          <p:nvPr/>
        </p:nvSpPr>
        <p:spPr>
          <a:xfrm>
            <a:off x="4427984" y="5157192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Ellipse 47"/>
          <p:cNvSpPr/>
          <p:nvPr/>
        </p:nvSpPr>
        <p:spPr>
          <a:xfrm>
            <a:off x="4572000" y="4869160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Ellipse 48"/>
          <p:cNvSpPr/>
          <p:nvPr/>
        </p:nvSpPr>
        <p:spPr>
          <a:xfrm>
            <a:off x="4644008" y="5013176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Ellipse 49"/>
          <p:cNvSpPr/>
          <p:nvPr/>
        </p:nvSpPr>
        <p:spPr>
          <a:xfrm>
            <a:off x="4716016" y="4797152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Ellipse 50"/>
          <p:cNvSpPr/>
          <p:nvPr/>
        </p:nvSpPr>
        <p:spPr>
          <a:xfrm>
            <a:off x="4644008" y="4941168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Ellipse 51"/>
          <p:cNvSpPr/>
          <p:nvPr/>
        </p:nvSpPr>
        <p:spPr>
          <a:xfrm>
            <a:off x="3203848" y="4509120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Ellipse 52"/>
          <p:cNvSpPr/>
          <p:nvPr/>
        </p:nvSpPr>
        <p:spPr>
          <a:xfrm>
            <a:off x="2915816" y="5085184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Ellipse 54"/>
          <p:cNvSpPr/>
          <p:nvPr/>
        </p:nvSpPr>
        <p:spPr>
          <a:xfrm>
            <a:off x="3419872" y="3068960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Ellipse 56"/>
          <p:cNvSpPr/>
          <p:nvPr/>
        </p:nvSpPr>
        <p:spPr>
          <a:xfrm>
            <a:off x="2771800" y="5445224"/>
            <a:ext cx="122312" cy="50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Tekstboks 53"/>
          <p:cNvSpPr txBox="1"/>
          <p:nvPr/>
        </p:nvSpPr>
        <p:spPr>
          <a:xfrm>
            <a:off x="-1640162" y="269223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da-DK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da-D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resections</a:t>
            </a:r>
            <a:r>
              <a:rPr lang="da-D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latin typeface="Comic Sans MS" pitchFamily="66" charset="0"/>
            </a:endParaRPr>
          </a:p>
          <a:p>
            <a:endParaRPr lang="da-DK" sz="2800" dirty="0">
              <a:latin typeface="Comic Sans MS" pitchFamily="66" charset="0"/>
            </a:endParaRPr>
          </a:p>
          <a:p>
            <a:endParaRPr lang="da-DK" sz="2800" dirty="0">
              <a:latin typeface="Comic Sans MS" pitchFamily="66" charset="0"/>
            </a:endParaRPr>
          </a:p>
          <a:p>
            <a:r>
              <a:rPr lang="da-DK" sz="2800" dirty="0">
                <a:latin typeface="Comic Sans MS" pitchFamily="66" charset="0"/>
              </a:rPr>
              <a:t> </a:t>
            </a:r>
          </a:p>
        </p:txBody>
      </p:sp>
      <p:sp>
        <p:nvSpPr>
          <p:cNvPr id="58" name="Tekstboks 6">
            <a:extLst>
              <a:ext uri="{FF2B5EF4-FFF2-40B4-BE49-F238E27FC236}">
                <a16:creationId xmlns:a16="http://schemas.microsoft.com/office/drawing/2014/main" id="{BBD92E25-BA85-416D-90C4-1531221CAC5E}"/>
              </a:ext>
            </a:extLst>
          </p:cNvPr>
          <p:cNvSpPr txBox="1"/>
          <p:nvPr/>
        </p:nvSpPr>
        <p:spPr>
          <a:xfrm>
            <a:off x="863588" y="389642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 ex. Denmark </a:t>
            </a:r>
            <a:r>
              <a:rPr lang="da-DK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da-DK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2003:</a:t>
            </a: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da-DK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da-DK" sz="28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5" descr="baggrund.jpg">
            <a:extLst>
              <a:ext uri="{FF2B5EF4-FFF2-40B4-BE49-F238E27FC236}">
                <a16:creationId xmlns:a16="http://schemas.microsoft.com/office/drawing/2014/main" id="{E9641D20-22EE-4C00-94E1-E310D1BD90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88913"/>
            <a:ext cx="19065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CBEDA8D-5BC9-497E-8341-21B0FA46241D}"/>
              </a:ext>
            </a:extLst>
          </p:cNvPr>
          <p:cNvSpPr txBox="1"/>
          <p:nvPr/>
        </p:nvSpPr>
        <p:spPr>
          <a:xfrm>
            <a:off x="711808" y="784300"/>
            <a:ext cx="467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happening in Europe 2020 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CA1A8B9-DBAE-40FD-843A-44517E1E6687}"/>
              </a:ext>
            </a:extLst>
          </p:cNvPr>
          <p:cNvSpPr txBox="1"/>
          <p:nvPr/>
        </p:nvSpPr>
        <p:spPr>
          <a:xfrm>
            <a:off x="711808" y="1586872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Euracca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regional database Spain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6E94325-D3B4-4CB9-8B31-2705C6A4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5811943" cy="418052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49792E6-7981-46A7-B4B3-45A9240564FC}"/>
              </a:ext>
            </a:extLst>
          </p:cNvPr>
          <p:cNvSpPr txBox="1"/>
          <p:nvPr/>
        </p:nvSpPr>
        <p:spPr>
          <a:xfrm>
            <a:off x="6123340" y="2570888"/>
            <a:ext cx="25747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centres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gastrectomies</a:t>
            </a:r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4 </a:t>
            </a:r>
            <a:r>
              <a:rPr lang="da-DK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da-D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</a:t>
            </a:r>
            <a:r>
              <a:rPr lang="da-DK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Cero</a:t>
            </a:r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E J </a:t>
            </a:r>
            <a:r>
              <a:rPr lang="da-DK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da-D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85310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rløb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orløb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614</TotalTime>
  <Words>2076</Words>
  <Application>Microsoft Office PowerPoint</Application>
  <PresentationFormat>Skærmshow (4:3)</PresentationFormat>
  <Paragraphs>348</Paragraphs>
  <Slides>22</Slides>
  <Notes>2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22</vt:i4>
      </vt:variant>
    </vt:vector>
  </HeadingPairs>
  <TitlesOfParts>
    <vt:vector size="33" baseType="lpstr">
      <vt:lpstr>Arial</vt:lpstr>
      <vt:lpstr>Calibri</vt:lpstr>
      <vt:lpstr>Comic Sans MS</vt:lpstr>
      <vt:lpstr>Constantia</vt:lpstr>
      <vt:lpstr>MuseoSans</vt:lpstr>
      <vt:lpstr>Symbol</vt:lpstr>
      <vt:lpstr>Times New Roman</vt:lpstr>
      <vt:lpstr>Wingdings</vt:lpstr>
      <vt:lpstr>Wingdings 2</vt:lpstr>
      <vt:lpstr>Forløb</vt:lpstr>
      <vt:lpstr>Brugerdefineret design</vt:lpstr>
      <vt:lpstr>Esophageal, GE Junction and Stomach Surgery  Surgery and Thoracic Surgery Sections  ”Upper GI Surgery”  MJC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   What has been done in DK ( the Nether lands/ Belgium, UK )</vt:lpstr>
      <vt:lpstr>PowerPoint-præsentation</vt:lpstr>
      <vt:lpstr>PowerPoint-præsentation</vt:lpstr>
      <vt:lpstr>PowerPoint-præsentation</vt:lpstr>
      <vt:lpstr>Milestones for  Upper GI Surgery working group  </vt:lpstr>
      <vt:lpstr>PowerPoint-præsentation</vt:lpstr>
      <vt:lpstr>Background for  Upper GI Surgery MJC</vt:lpstr>
      <vt:lpstr>PowerPoint-præsentation</vt:lpstr>
      <vt:lpstr>PowerPoint-præsentation</vt:lpstr>
      <vt:lpstr>”Eligibility”</vt:lpstr>
      <vt:lpstr>PowerPoint-præsentation</vt:lpstr>
      <vt:lpstr>PowerPoint-præsentation</vt:lpstr>
      <vt:lpstr>PowerPoint-præsentation</vt:lpstr>
    </vt:vector>
  </TitlesOfParts>
  <Company>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– AKUT Medicin</dc:title>
  <dc:creator>RH01979</dc:creator>
  <cp:lastModifiedBy>Lars Bo Svendsen</cp:lastModifiedBy>
  <cp:revision>92</cp:revision>
  <dcterms:created xsi:type="dcterms:W3CDTF">2011-02-20T09:02:14Z</dcterms:created>
  <dcterms:modified xsi:type="dcterms:W3CDTF">2021-10-22T07:53:11Z</dcterms:modified>
</cp:coreProperties>
</file>