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6" r:id="rId1"/>
  </p:sldMasterIdLst>
  <p:notesMasterIdLst>
    <p:notesMasterId r:id="rId10"/>
  </p:notesMasterIdLst>
  <p:handoutMasterIdLst>
    <p:handoutMasterId r:id="rId11"/>
  </p:handoutMasterIdLst>
  <p:sldIdLst>
    <p:sldId id="285" r:id="rId2"/>
    <p:sldId id="287" r:id="rId3"/>
    <p:sldId id="276" r:id="rId4"/>
    <p:sldId id="288" r:id="rId5"/>
    <p:sldId id="289" r:id="rId6"/>
    <p:sldId id="290" r:id="rId7"/>
    <p:sldId id="291" r:id="rId8"/>
    <p:sldId id="29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3867" autoAdjust="0"/>
  </p:normalViewPr>
  <p:slideViewPr>
    <p:cSldViewPr snapToGrid="0" snapToObjects="1">
      <p:cViewPr varScale="1">
        <p:scale>
          <a:sx n="81" d="100"/>
          <a:sy n="81" d="100"/>
        </p:scale>
        <p:origin x="159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B468BF-8D59-4279-9090-C62E1FA1E707}" type="datetimeFigureOut">
              <a:rPr lang="el-GR" smtClean="0"/>
              <a:pPr/>
              <a:t>22/10/2021</a:t>
            </a:fld>
            <a:endParaRPr lang="el-GR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5ACE2A-48F2-4EE2-B060-AFE9BA38267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535924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B75A64-D94A-4050-80CF-1B476A3FCBC8}" type="datetimeFigureOut">
              <a:rPr lang="el-GR" smtClean="0"/>
              <a:pPr/>
              <a:t>22/10/2021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6581DF-C61E-40BD-BECD-40AF4466867C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80894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891929-B616-4F04-B4A6-5F7D8EED6338}" type="datetime1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F982-8F69-2947-A4BA-1FAC5DB3677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3746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09CE66-B842-455D-97BF-224F674EB02D}" type="datetime1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F982-8F69-2947-A4BA-1FAC5DB36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7545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315C8-BA52-46F9-A796-2887F6FD73AD}" type="datetime1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F982-8F69-2947-A4BA-1FAC5DB36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0515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20A092-103A-48FC-8DF7-39B0DC77A584}" type="datetime1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F982-8F69-2947-A4BA-1FAC5DB36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0183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66C7C-49B8-426A-82C5-9155B5E66C9F}" type="datetime1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F982-8F69-2947-A4BA-1FAC5DB3677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8307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5"/>
            <a:ext cx="3703320" cy="4023359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01E65C-D32A-408D-A8C2-457CD668C231}" type="datetime1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F982-8F69-2947-A4BA-1FAC5DB36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63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5"/>
            <a:ext cx="3703320" cy="328676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4AA409-A314-4586-B714-D881A80CFB62}" type="datetime1">
              <a:rPr lang="en-US" smtClean="0"/>
              <a:pPr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F982-8F69-2947-A4BA-1FAC5DB36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070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3E26F7-FE66-4CA1-9F83-C7EA19268CC7}" type="datetime1">
              <a:rPr lang="en-US" smtClean="0"/>
              <a:pPr/>
              <a:t>10/22/2021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F982-8F69-2947-A4BA-1FAC5DB36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534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62A85-4C48-4488-BC03-13DDFB9EF717}" type="datetime1">
              <a:rPr lang="en-US" smtClean="0"/>
              <a:pPr/>
              <a:t>10/22/2021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F982-8F69-2947-A4BA-1FAC5DB36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36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D5E95EEA-BA0F-40C3-B409-2628FD7F58EE}" type="datetime1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5BF982-8F69-2947-A4BA-1FAC5DB36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849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Επεξεργασία 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AE56D7-0835-4E24-826A-90B17A7678AC}" type="datetime1">
              <a:rPr lang="en-US" smtClean="0"/>
              <a:pPr/>
              <a:t>10/22/2021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5BF982-8F69-2947-A4BA-1FAC5DB3677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5131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9144001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l-GR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l-GR"/>
              <a:t>Επεξεργασία 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9F74D86-CFBC-4AD7-BB56-C163BEB3EF66}" type="datetime1">
              <a:rPr lang="en-US" smtClean="0"/>
              <a:pPr/>
              <a:t>10/22/2021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05BF982-8F69-2947-A4BA-1FAC5DB3677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4461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822960" y="1967948"/>
            <a:ext cx="7543800" cy="2266122"/>
          </a:xfrm>
        </p:spPr>
        <p:txBody>
          <a:bodyPr anchor="ctr">
            <a:normAutofit/>
          </a:bodyPr>
          <a:lstStyle/>
          <a:p>
            <a:r>
              <a:rPr lang="en-US" sz="4800"/>
              <a:t>Report of the Ad Hoc Working Group on Covid-19 </a:t>
            </a:r>
            <a:endParaRPr lang="el-GR" sz="4800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822960" y="4641574"/>
            <a:ext cx="7543800" cy="1244634"/>
          </a:xfrm>
        </p:spPr>
        <p:txBody>
          <a:bodyPr>
            <a:normAutofit/>
          </a:bodyPr>
          <a:lstStyle/>
          <a:p>
            <a:r>
              <a:rPr lang="en-US" sz="2000" i="1" cap="none" spc="0">
                <a:solidFill>
                  <a:schemeClr val="tx1">
                    <a:lumMod val="85000"/>
                    <a:lumOff val="15000"/>
                  </a:schemeClr>
                </a:solidFill>
              </a:rPr>
              <a:t>Prof. Lampros Michalis</a:t>
            </a:r>
          </a:p>
          <a:p>
            <a:r>
              <a:rPr lang="en-US" sz="2000" i="1" cap="none" spc="0">
                <a:solidFill>
                  <a:schemeClr val="tx1">
                    <a:lumMod val="85000"/>
                    <a:lumOff val="15000"/>
                  </a:schemeClr>
                </a:solidFill>
              </a:rPr>
              <a:t>President of the UEMS Cardiology Section</a:t>
            </a:r>
            <a:endParaRPr lang="el-GR" sz="2000" i="1" cap="none" spc="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916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this WG is important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822959" y="1845733"/>
            <a:ext cx="7543801" cy="4525249"/>
          </a:xfrm>
        </p:spPr>
        <p:txBody>
          <a:bodyPr>
            <a:normAutofit/>
          </a:bodyPr>
          <a:lstStyle/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Due to the COVID-19, all medical professionals and healthcare systems are experiencing unpreceded challenges pandemic during the last 2 years.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We believe that these difficulties will pursue a long either due to the persistence of the ongoing pandemic or due to the appearance of new pandemics or similar major healthcare challenges in the future. </a:t>
            </a:r>
          </a:p>
          <a:p>
            <a:pPr lvl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Healthcare systems are currently overwhelmed by the challenges that the pandemic has created. As a result, although healthcare systems are focused on the management of COVID patients postponing, most of the time to a great extent, treatments of patients with all other diseases, the management of our patients, both COVID and non-COVID is suffering. </a:t>
            </a:r>
          </a:p>
        </p:txBody>
      </p:sp>
    </p:spTree>
    <p:extLst>
      <p:ext uri="{BB962C8B-B14F-4D97-AF65-F5344CB8AC3E}">
        <p14:creationId xmlns:p14="http://schemas.microsoft.com/office/powerpoint/2010/main" val="20736382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887" y="656977"/>
            <a:ext cx="7172960" cy="1143000"/>
          </a:xfrm>
          <a:noFill/>
        </p:spPr>
        <p:txBody>
          <a:bodyPr>
            <a:normAutofit/>
          </a:bodyPr>
          <a:lstStyle/>
          <a:p>
            <a:r>
              <a:rPr lang="en-US" dirty="0"/>
              <a:t>Topics to be focused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4887" y="1799977"/>
            <a:ext cx="8229600" cy="4494806"/>
          </a:xfrm>
        </p:spPr>
        <p:txBody>
          <a:bodyPr>
            <a:noAutofit/>
          </a:bodyPr>
          <a:lstStyle/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Prevention measures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Maintaining elective activity in parallel with emergency activity; Avoiding backlog of diagnostic and therapeutic procedures; Avoiding delays in training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Ensuring there are enough resources for screening/ diagnostic tests/ supporting equipment/ rehabilitation; Re-thinking the design of hospitals in the future related to their capacity and distribution of facilities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Workforce planning to ensure a balance of general and </a:t>
            </a:r>
            <a:r>
              <a:rPr lang="en-US" dirty="0" err="1"/>
              <a:t>specialised</a:t>
            </a:r>
            <a:r>
              <a:rPr lang="en-US" dirty="0"/>
              <a:t> skills; Attention to the physical and mental wellbeing of healthcare professionals </a:t>
            </a:r>
          </a:p>
          <a:p>
            <a:pPr marL="457200" indent="-457200">
              <a:buClr>
                <a:schemeClr val="accent2"/>
              </a:buClr>
              <a:buFont typeface="+mj-lt"/>
              <a:buAutoNum type="arabicPeriod"/>
            </a:pPr>
            <a:r>
              <a:rPr lang="en-US" dirty="0"/>
              <a:t>Medical-Evidence-Based-Input for decisions related to health policy; Sound and credible information offered by medical specialists to the public and the press </a:t>
            </a:r>
          </a:p>
        </p:txBody>
      </p:sp>
    </p:spTree>
    <p:extLst>
      <p:ext uri="{BB962C8B-B14F-4D97-AF65-F5344CB8AC3E}">
        <p14:creationId xmlns:p14="http://schemas.microsoft.com/office/powerpoint/2010/main" val="8068342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Organization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topic will addressed by a task force</a:t>
            </a:r>
            <a:endParaRPr lang="el-GR" dirty="0"/>
          </a:p>
          <a:p>
            <a:r>
              <a:rPr lang="en-US" dirty="0"/>
              <a:t>Chair</a:t>
            </a:r>
          </a:p>
          <a:p>
            <a:endParaRPr lang="en-US" dirty="0"/>
          </a:p>
          <a:p>
            <a:r>
              <a:rPr lang="en-US" dirty="0"/>
              <a:t>Members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3850937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Opening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open call will be sent by the chair to all members of the task force asking for ideas</a:t>
            </a:r>
          </a:p>
          <a:p>
            <a:r>
              <a:rPr lang="en-US" dirty="0"/>
              <a:t>	</a:t>
            </a:r>
          </a:p>
          <a:p>
            <a:pPr marL="0" indent="0">
              <a:buNone/>
            </a:pPr>
            <a:endParaRPr lang="en-US" dirty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145169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consensus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34166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Circulation of the draft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046908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Consensus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Scope of the consensus per topic </a:t>
            </a:r>
          </a:p>
          <a:p>
            <a:r>
              <a:rPr lang="en-US" dirty="0"/>
              <a:t>up to the members</a:t>
            </a:r>
          </a:p>
          <a:p>
            <a:pPr lvl="1"/>
            <a:r>
              <a:rPr lang="en-US" dirty="0"/>
              <a:t>Paper to be submitted to a journal</a:t>
            </a:r>
          </a:p>
          <a:p>
            <a:pPr lvl="1"/>
            <a:r>
              <a:rPr lang="en-US" dirty="0"/>
              <a:t>UEMS document </a:t>
            </a:r>
          </a:p>
          <a:p>
            <a:pPr lvl="1"/>
            <a:r>
              <a:rPr lang="en-US" dirty="0"/>
              <a:t>White paper</a:t>
            </a:r>
          </a:p>
          <a:p>
            <a:pPr lvl="1"/>
            <a:r>
              <a:rPr lang="en-US"/>
              <a:t>Other proposals</a:t>
            </a:r>
          </a:p>
          <a:p>
            <a:pPr lvl="1"/>
            <a:endParaRPr lang="en-US" dirty="0"/>
          </a:p>
          <a:p>
            <a:pPr lvl="1"/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89519701"/>
      </p:ext>
    </p:extLst>
  </p:cSld>
  <p:clrMapOvr>
    <a:masterClrMapping/>
  </p:clrMapOvr>
</p:sld>
</file>

<file path=ppt/theme/theme1.xml><?xml version="1.0" encoding="utf-8"?>
<a:theme xmlns:a="http://schemas.openxmlformats.org/drawingml/2006/main" name="Ανασκόπηση">
  <a:themeElements>
    <a:clrScheme name="Προσαρμοσμένο 3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0D5672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Ανασκόπηση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Ανασκόπηση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2480</TotalTime>
  <Words>307</Words>
  <Application>Microsoft Office PowerPoint</Application>
  <PresentationFormat>Προβολή στην οθόνη (4:3)</PresentationFormat>
  <Paragraphs>30</Paragraphs>
  <Slides>8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Ανασκόπηση</vt:lpstr>
      <vt:lpstr>Report of the Ad Hoc Working Group on Covid-19 </vt:lpstr>
      <vt:lpstr>Why this WG is important</vt:lpstr>
      <vt:lpstr>Topics to be focused</vt:lpstr>
      <vt:lpstr>Organization</vt:lpstr>
      <vt:lpstr>Opening</vt:lpstr>
      <vt:lpstr>Draft consensus</vt:lpstr>
      <vt:lpstr>Circulation of the draft</vt:lpstr>
      <vt:lpstr>Consensus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lampros mihalis</dc:creator>
  <cp:lastModifiedBy>Καρδιολογική Β Ιατροί</cp:lastModifiedBy>
  <cp:revision>224</cp:revision>
  <dcterms:created xsi:type="dcterms:W3CDTF">2018-08-25T07:05:09Z</dcterms:created>
  <dcterms:modified xsi:type="dcterms:W3CDTF">2021-10-22T11:41:34Z</dcterms:modified>
</cp:coreProperties>
</file>