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424" r:id="rId3"/>
    <p:sldId id="397" r:id="rId4"/>
    <p:sldId id="438" r:id="rId5"/>
    <p:sldId id="439" r:id="rId6"/>
    <p:sldId id="440" r:id="rId7"/>
    <p:sldId id="442" r:id="rId8"/>
    <p:sldId id="443" r:id="rId9"/>
    <p:sldId id="446" r:id="rId10"/>
    <p:sldId id="453" r:id="rId11"/>
    <p:sldId id="444" r:id="rId12"/>
    <p:sldId id="454" r:id="rId13"/>
    <p:sldId id="445" r:id="rId14"/>
    <p:sldId id="447" r:id="rId15"/>
    <p:sldId id="449" r:id="rId16"/>
    <p:sldId id="459" r:id="rId17"/>
    <p:sldId id="457" r:id="rId18"/>
    <p:sldId id="450" r:id="rId19"/>
    <p:sldId id="460" r:id="rId20"/>
    <p:sldId id="461" r:id="rId21"/>
    <p:sldId id="462" r:id="rId22"/>
    <p:sldId id="451" r:id="rId23"/>
    <p:sldId id="463" r:id="rId24"/>
    <p:sldId id="308" r:id="rId25"/>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D1E"/>
    <a:srgbClr val="DFEA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61" autoAdjust="0"/>
    <p:restoredTop sz="60597" autoAdjust="0"/>
  </p:normalViewPr>
  <p:slideViewPr>
    <p:cSldViewPr>
      <p:cViewPr varScale="1">
        <p:scale>
          <a:sx n="64" d="100"/>
          <a:sy n="64" d="100"/>
        </p:scale>
        <p:origin x="332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1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GB"/>
          </a:p>
        </p:txBody>
      </p:sp>
      <p:sp>
        <p:nvSpPr>
          <p:cNvPr id="3" name="Date Placeholder 2"/>
          <p:cNvSpPr>
            <a:spLocks noGrp="1"/>
          </p:cNvSpPr>
          <p:nvPr>
            <p:ph type="dt" sz="quarter" idx="1"/>
          </p:nvPr>
        </p:nvSpPr>
        <p:spPr>
          <a:xfrm>
            <a:off x="3849688" y="0"/>
            <a:ext cx="2946400" cy="496809"/>
          </a:xfrm>
          <a:prstGeom prst="rect">
            <a:avLst/>
          </a:prstGeom>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pPr>
              <a:defRPr/>
            </a:pPr>
            <a:fld id="{C5D0A060-76AF-4EEC-AB9E-69F83424D5F6}" type="datetimeFigureOut">
              <a:rPr lang="en-GB" altLang="fr-FR"/>
              <a:pPr>
                <a:defRPr/>
              </a:pPr>
              <a:t>23/10/2021</a:t>
            </a:fld>
            <a:endParaRPr lang="en-GB" altLang="fr-FR"/>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GB"/>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pPr>
              <a:defRPr/>
            </a:pPr>
            <a:fld id="{0BFA5D48-E89B-4D08-82C0-0161385E073F}" type="slidenum">
              <a:rPr lang="en-GB" altLang="fr-FR"/>
              <a:pPr>
                <a:defRPr/>
              </a:pPr>
              <a:t>‹nº›</a:t>
            </a:fld>
            <a:endParaRPr lang="en-GB" altLang="fr-FR"/>
          </a:p>
        </p:txBody>
      </p:sp>
    </p:spTree>
    <p:extLst>
      <p:ext uri="{BB962C8B-B14F-4D97-AF65-F5344CB8AC3E}">
        <p14:creationId xmlns:p14="http://schemas.microsoft.com/office/powerpoint/2010/main" val="1605851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09"/>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pl-PL"/>
          </a:p>
        </p:txBody>
      </p:sp>
      <p:sp>
        <p:nvSpPr>
          <p:cNvPr id="3" name="Symbol zastępczy daty 2"/>
          <p:cNvSpPr>
            <a:spLocks noGrp="1"/>
          </p:cNvSpPr>
          <p:nvPr>
            <p:ph type="dt" idx="1"/>
          </p:nvPr>
        </p:nvSpPr>
        <p:spPr>
          <a:xfrm>
            <a:off x="3849688" y="0"/>
            <a:ext cx="2946400" cy="496809"/>
          </a:xfrm>
          <a:prstGeom prst="rect">
            <a:avLst/>
          </a:prstGeom>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pPr>
              <a:defRPr/>
            </a:pPr>
            <a:fld id="{55CA6B85-3BBF-4ACB-8CF7-263EB0AF5AAC}" type="datetimeFigureOut">
              <a:rPr lang="pl-PL" altLang="fr-FR"/>
              <a:pPr>
                <a:defRPr/>
              </a:pPr>
              <a:t>23.10.2021</a:t>
            </a:fld>
            <a:endParaRPr lang="pl-PL" altLang="fr-FR"/>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79450" y="4715710"/>
            <a:ext cx="5438775" cy="4466511"/>
          </a:xfrm>
          <a:prstGeom prst="rect">
            <a:avLst/>
          </a:prstGeom>
        </p:spPr>
        <p:txBody>
          <a:bodyPr vert="horz" wrap="square" lIns="91440" tIns="45720" rIns="91440" bIns="45720" numCol="1" anchor="t" anchorCtr="0" compatLnSpc="1">
            <a:prstTxWarp prst="textNoShape">
              <a:avLst/>
            </a:prstTxWarp>
          </a:bodyPr>
          <a:lstStyle/>
          <a:p>
            <a:pPr lvl="0"/>
            <a:r>
              <a:rPr lang="pl-PL" altLang="fr-FR" noProof="0"/>
              <a:t>Kliknij, aby edytować style wzorca tekstu</a:t>
            </a:r>
          </a:p>
          <a:p>
            <a:pPr lvl="1"/>
            <a:r>
              <a:rPr lang="pl-PL" altLang="fr-FR" noProof="0"/>
              <a:t>Drugi poziom</a:t>
            </a:r>
          </a:p>
          <a:p>
            <a:pPr lvl="2"/>
            <a:r>
              <a:rPr lang="pl-PL" altLang="fr-FR" noProof="0"/>
              <a:t>Trzeci poziom</a:t>
            </a:r>
          </a:p>
          <a:p>
            <a:pPr lvl="3"/>
            <a:r>
              <a:rPr lang="pl-PL" altLang="fr-FR" noProof="0"/>
              <a:t>Czwarty poziom</a:t>
            </a:r>
          </a:p>
          <a:p>
            <a:pPr lvl="4"/>
            <a:r>
              <a:rPr lang="pl-PL" altLang="fr-FR" noProof="0"/>
              <a:t>Piąty poziom</a:t>
            </a:r>
          </a:p>
        </p:txBody>
      </p:sp>
      <p:sp>
        <p:nvSpPr>
          <p:cNvPr id="6" name="Symbol zastępczy stopki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pl-PL"/>
          </a:p>
        </p:txBody>
      </p:sp>
      <p:sp>
        <p:nvSpPr>
          <p:cNvPr id="7" name="Symbol zastępczy numeru slajdu 6"/>
          <p:cNvSpPr>
            <a:spLocks noGrp="1"/>
          </p:cNvSpPr>
          <p:nvPr>
            <p:ph type="sldNum" sz="quarter" idx="5"/>
          </p:nvPr>
        </p:nvSpPr>
        <p:spPr>
          <a:xfrm>
            <a:off x="3849688" y="9428242"/>
            <a:ext cx="2946400" cy="496809"/>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pPr>
              <a:defRPr/>
            </a:pPr>
            <a:fld id="{D7E5A5F3-B713-4374-85EC-F0B8FA982C66}" type="slidenum">
              <a:rPr lang="pl-PL" altLang="fr-FR"/>
              <a:pPr>
                <a:defRPr/>
              </a:pPr>
              <a:t>‹nº›</a:t>
            </a:fld>
            <a:endParaRPr lang="pl-PL" altLang="fr-FR"/>
          </a:p>
        </p:txBody>
      </p:sp>
    </p:spTree>
    <p:extLst>
      <p:ext uri="{BB962C8B-B14F-4D97-AF65-F5344CB8AC3E}">
        <p14:creationId xmlns:p14="http://schemas.microsoft.com/office/powerpoint/2010/main" val="2089763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D7E5A5F3-B713-4374-85EC-F0B8FA982C66}" type="slidenum">
              <a:rPr lang="pl-PL" altLang="fr-FR" smtClean="0"/>
              <a:pPr>
                <a:defRPr/>
              </a:pPr>
              <a:t>1</a:t>
            </a:fld>
            <a:endParaRPr lang="pl-PL" altLang="fr-FR"/>
          </a:p>
        </p:txBody>
      </p:sp>
    </p:spTree>
    <p:extLst>
      <p:ext uri="{BB962C8B-B14F-4D97-AF65-F5344CB8AC3E}">
        <p14:creationId xmlns:p14="http://schemas.microsoft.com/office/powerpoint/2010/main" val="1450407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Early in the beginning of the COVID-19 crisis, EACCME was faced with the necessity to adjust its rules to accommodate the requests that started coming from providers.</a:t>
            </a:r>
            <a:endParaRPr lang="pt-PT" sz="1200" dirty="0"/>
          </a:p>
          <a:p>
            <a:r>
              <a:rPr lang="en-US" sz="1200" dirty="0"/>
              <a:t> </a:t>
            </a:r>
            <a:endParaRPr lang="pt-PT" sz="1200" dirty="0"/>
          </a:p>
          <a:p>
            <a:r>
              <a:rPr lang="en-US" sz="1200" dirty="0"/>
              <a:t>The implementation of these changes had one major principle in mind, which was </a:t>
            </a:r>
            <a:r>
              <a:rPr lang="en-GB" sz="1200" dirty="0"/>
              <a:t>to allow some flexibility related to the process without compromising our principles and the robustness of the EACCME review.</a:t>
            </a:r>
            <a:endParaRPr lang="pt-PT" sz="1200" dirty="0"/>
          </a:p>
          <a:p>
            <a:r>
              <a:rPr lang="en-GB" sz="1200" dirty="0"/>
              <a:t> </a:t>
            </a:r>
            <a:endParaRPr lang="pt-PT" sz="1200" dirty="0"/>
          </a:p>
          <a:p>
            <a:r>
              <a:rPr lang="en-GB" sz="1200" dirty="0"/>
              <a:t>With the expected normalization of the COVID situation and the experience gained by providers during this period, EACCME decided that it no longer made sense to maintain those changes. As such providers were informed in July that all changes implemented at that time will be ended on the 1</a:t>
            </a:r>
            <a:r>
              <a:rPr lang="en-GB" sz="1200" baseline="30000" dirty="0"/>
              <a:t>st</a:t>
            </a:r>
            <a:r>
              <a:rPr lang="en-GB" sz="1200" dirty="0"/>
              <a:t> of January 2022 and the pre-pandemic rules and deadlines will apply from that time onward.</a:t>
            </a:r>
            <a:endParaRPr lang="pt-PT" sz="1200" dirty="0"/>
          </a:p>
          <a:p>
            <a:pPr eaLnBrk="0" hangingPunct="0">
              <a:lnSpc>
                <a:spcPct val="90000"/>
              </a:lnSpc>
              <a:spcBef>
                <a:spcPct val="20000"/>
              </a:spcBef>
            </a:pPr>
            <a:r>
              <a:rPr lang="pl-PL" sz="1200" kern="1200" dirty="0">
                <a:latin typeface="+mn-lt"/>
                <a:ea typeface="MS PGothic" pitchFamily="34" charset="-128"/>
                <a:cs typeface="ＭＳ Ｐゴシック" charset="0"/>
              </a:rPr>
              <a:t>.  </a:t>
            </a:r>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10</a:t>
            </a:fld>
            <a:endParaRPr lang="pl-PL" altLang="fr-FR"/>
          </a:p>
        </p:txBody>
      </p:sp>
    </p:spTree>
    <p:extLst>
      <p:ext uri="{BB962C8B-B14F-4D97-AF65-F5344CB8AC3E}">
        <p14:creationId xmlns:p14="http://schemas.microsoft.com/office/powerpoint/2010/main" val="3387534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In 2021 the number of live educational events submitted to EACCME to accreditation has risen 36% when compared to the same period of 2020. This is a clear indicator that the CME and accreditation landscape has adapted to the new reality and the number of events submitted is approaching the pre-pandemic numbers. </a:t>
            </a:r>
            <a:endParaRPr lang="pt-PT" sz="1200" kern="1200" dirty="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11</a:t>
            </a:fld>
            <a:endParaRPr lang="pl-PL" altLang="fr-FR"/>
          </a:p>
        </p:txBody>
      </p:sp>
    </p:spTree>
    <p:extLst>
      <p:ext uri="{BB962C8B-B14F-4D97-AF65-F5344CB8AC3E}">
        <p14:creationId xmlns:p14="http://schemas.microsoft.com/office/powerpoint/2010/main" val="2952944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itchFamily="34" charset="-128"/>
                <a:cs typeface="ＭＳ Ｐゴシック" charset="0"/>
              </a:rPr>
              <a:t>As predicted in the previous SG report, the activity of EACCME faced an overall reduction of the total number of events and an obvious shift in the trend of accreditation, with the number of ELM’s accredited growing by 71% and, at the same times, the number of LEE’s being reduced by 34%, as many live meetings were substituted by virtual ones.</a:t>
            </a:r>
            <a:endParaRPr lang="pt-PT" sz="1200" kern="1200" dirty="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12</a:t>
            </a:fld>
            <a:endParaRPr lang="pl-PL" altLang="fr-FR"/>
          </a:p>
        </p:txBody>
      </p:sp>
    </p:spTree>
    <p:extLst>
      <p:ext uri="{BB962C8B-B14F-4D97-AF65-F5344CB8AC3E}">
        <p14:creationId xmlns:p14="http://schemas.microsoft.com/office/powerpoint/2010/main" val="2331358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The majority of LEE accredited by EACCME had less than 250 participants. This presents evidence that the desire for small high-quality events is rising across the Europe and that doctors value the opportunity to engage in these smaller activities.</a:t>
            </a:r>
          </a:p>
          <a:p>
            <a:endParaRPr lang="pt-PT"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Table 5 demonstrates that the accreditation of new forms of e-learning material that has been introduced with EACCME 2.0 keeps on attracting new applications of excellent educational e-platforms and e-libraries.</a:t>
            </a:r>
            <a:endParaRPr lang="pt-PT"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pt-PT"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Overall, the numbers that are presented in this report seem to show a marked recovery of the accreditation activity across Europe.</a:t>
            </a:r>
            <a:endParaRPr lang="pt-PT"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EACCME had, on the 31</a:t>
            </a:r>
            <a:r>
              <a:rPr lang="en-US" sz="1200" kern="1200" baseline="30000" dirty="0">
                <a:solidFill>
                  <a:schemeClr val="tx1"/>
                </a:solidFill>
                <a:effectLst/>
                <a:latin typeface="+mn-lt"/>
                <a:ea typeface="MS PGothic" pitchFamily="34" charset="-128"/>
                <a:cs typeface="ＭＳ Ｐゴシック" charset="0"/>
              </a:rPr>
              <a:t>st</a:t>
            </a:r>
            <a:r>
              <a:rPr lang="en-US" sz="1200" kern="1200" dirty="0">
                <a:solidFill>
                  <a:schemeClr val="tx1"/>
                </a:solidFill>
                <a:effectLst/>
                <a:latin typeface="+mn-lt"/>
                <a:ea typeface="MS PGothic" pitchFamily="34" charset="-128"/>
                <a:cs typeface="ＭＳ Ｐゴシック" charset="0"/>
              </a:rPr>
              <a:t> of August of 2021, accredited more events, in all categories than in all year of 2020.</a:t>
            </a:r>
            <a:endParaRPr lang="pt-PT" sz="1200" kern="1200" dirty="0">
              <a:solidFill>
                <a:schemeClr val="tx1"/>
              </a:solidFill>
              <a:effectLst/>
              <a:latin typeface="+mn-lt"/>
              <a:ea typeface="MS PGothic" pitchFamily="34" charset="-128"/>
              <a:cs typeface="ＭＳ Ｐゴシック" charset="0"/>
            </a:endParaRPr>
          </a:p>
          <a:p>
            <a:endParaRPr lang="fr-B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charset="0"/>
              </a:rPr>
              <a:t>Although the situation seems to be normalizing, vigilance is still necessary and the EACCME teams keeps on being alert and responsive to our providers needs, without jeopardizing the quality and independence that characterizes EACCME.</a:t>
            </a:r>
            <a:endParaRPr lang="pt-PT" sz="1200" kern="1200" dirty="0">
              <a:solidFill>
                <a:schemeClr val="tx1"/>
              </a:solidFill>
              <a:effectLst/>
              <a:latin typeface="+mn-lt"/>
              <a:ea typeface="MS PGothic" pitchFamily="34" charset="-128"/>
              <a:cs typeface="ＭＳ Ｐゴシック" charset="0"/>
            </a:endParaRPr>
          </a:p>
          <a:p>
            <a:endParaRPr lang="fr-BE" dirty="0"/>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13</a:t>
            </a:fld>
            <a:endParaRPr lang="pl-PL" altLang="fr-FR"/>
          </a:p>
        </p:txBody>
      </p:sp>
    </p:spTree>
    <p:extLst>
      <p:ext uri="{BB962C8B-B14F-4D97-AF65-F5344CB8AC3E}">
        <p14:creationId xmlns:p14="http://schemas.microsoft.com/office/powerpoint/2010/main" val="4063403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lnSpc>
                <a:spcPct val="90000"/>
              </a:lnSpc>
              <a:spcBef>
                <a:spcPct val="20000"/>
              </a:spcBef>
            </a:pPr>
            <a:r>
              <a:rPr lang="pl-PL" sz="1200" kern="1200" dirty="0">
                <a:latin typeface="+mn-lt"/>
                <a:ea typeface="MS PGothic" pitchFamily="34" charset="-128"/>
                <a:cs typeface="ＭＳ Ｐゴシック" charset="0"/>
              </a:rPr>
              <a:t> </a:t>
            </a:r>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14</a:t>
            </a:fld>
            <a:endParaRPr lang="pl-PL" altLang="fr-FR"/>
          </a:p>
        </p:txBody>
      </p:sp>
    </p:spTree>
    <p:extLst>
      <p:ext uri="{BB962C8B-B14F-4D97-AF65-F5344CB8AC3E}">
        <p14:creationId xmlns:p14="http://schemas.microsoft.com/office/powerpoint/2010/main" val="299898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lnSpc>
                <a:spcPct val="90000"/>
              </a:lnSpc>
              <a:spcBef>
                <a:spcPct val="20000"/>
              </a:spcBef>
            </a:pPr>
            <a:endParaRPr lang="pl-PL" sz="1200" kern="1200" dirty="0">
              <a:latin typeface="+mn-lt"/>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15</a:t>
            </a:fld>
            <a:endParaRPr lang="pl-PL" altLang="fr-FR"/>
          </a:p>
        </p:txBody>
      </p:sp>
    </p:spTree>
    <p:extLst>
      <p:ext uri="{BB962C8B-B14F-4D97-AF65-F5344CB8AC3E}">
        <p14:creationId xmlns:p14="http://schemas.microsoft.com/office/powerpoint/2010/main" val="2339817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ETR for OMFS was supported by the Advisory Board (AB) but not by the National Medical Associations (NMAs) at the UEMS Council meeting in April 2021,</a:t>
            </a:r>
            <a:endParaRPr lang="pt-PT" dirty="0"/>
          </a:p>
          <a:p>
            <a:r>
              <a:rPr lang="en-GB" dirty="0"/>
              <a:t>  </a:t>
            </a:r>
            <a:endParaRPr lang="pt-PT" dirty="0"/>
          </a:p>
          <a:p>
            <a:r>
              <a:rPr lang="en-GB" dirty="0"/>
              <a:t>The UEMS Executive took the responsibility to facilitate the consultation for the ETR, until its review at the October 2021 AB and Council meetings.</a:t>
            </a:r>
            <a:endParaRPr lang="pt-PT" dirty="0"/>
          </a:p>
          <a:p>
            <a:r>
              <a:rPr lang="en-GB" dirty="0"/>
              <a:t> </a:t>
            </a:r>
            <a:endParaRPr lang="pt-PT" dirty="0"/>
          </a:p>
          <a:p>
            <a:r>
              <a:rPr lang="en-GB" dirty="0"/>
              <a:t>The roadmap for this review (including many reminders) was:  </a:t>
            </a:r>
            <a:endParaRPr lang="pt-PT" dirty="0"/>
          </a:p>
          <a:p>
            <a:r>
              <a:rPr lang="en-GB" dirty="0"/>
              <a:t> </a:t>
            </a:r>
            <a:endParaRPr lang="pt-PT" dirty="0"/>
          </a:p>
          <a:p>
            <a:pPr lvl="0"/>
            <a:r>
              <a:rPr lang="en-GB" dirty="0"/>
              <a:t>On the 6th of May 2021, a letter from the UEMS Executive was circulated to NMAs and UEMS Bodies to collect comments, proposals, and concerns on the version of the OMFS ETR. The deadline to receive comments was on the 7</a:t>
            </a:r>
            <a:r>
              <a:rPr lang="en-GB" baseline="30000" dirty="0"/>
              <a:t>th</a:t>
            </a:r>
            <a:r>
              <a:rPr lang="en-GB" dirty="0"/>
              <a:t> of June 2021.</a:t>
            </a:r>
            <a:endParaRPr lang="pt-PT" dirty="0"/>
          </a:p>
          <a:p>
            <a:pPr lvl="0"/>
            <a:r>
              <a:rPr lang="en-GB" dirty="0"/>
              <a:t>All of the comments were then compiled into a file and sent to the OMFS ETR team.</a:t>
            </a:r>
            <a:endParaRPr lang="pt-PT" dirty="0"/>
          </a:p>
          <a:p>
            <a:pPr lvl="0"/>
            <a:r>
              <a:rPr lang="en-GB" dirty="0"/>
              <a:t>The OMFS ETR team worked a new version of their ETR, taking into account the feedback received.</a:t>
            </a:r>
            <a:endParaRPr lang="pt-PT" dirty="0"/>
          </a:p>
          <a:p>
            <a:pPr lvl="0"/>
            <a:r>
              <a:rPr lang="en-GB" dirty="0"/>
              <a:t>On the 27th of September 2021, the revised version of the OMFS ETR was circulated to the UEMS Constituency, with the possibility once again to comment on the document. The deadline for the last round of comments was set to the 8th of October 2021.</a:t>
            </a:r>
          </a:p>
          <a:p>
            <a:pPr lvl="0"/>
            <a:endParaRPr lang="pt-PT" dirty="0"/>
          </a:p>
          <a:p>
            <a:pPr lvl="0"/>
            <a:r>
              <a:rPr lang="en-GB" dirty="0"/>
              <a:t>These comments were forwarded to the OMFS ETR team and the new and final version of the document, the initial version and a version with track changes to highlight the differences between them was circulated.</a:t>
            </a:r>
            <a:endParaRPr lang="pt-PT" dirty="0"/>
          </a:p>
          <a:p>
            <a:pPr eaLnBrk="0" hangingPunct="0">
              <a:lnSpc>
                <a:spcPct val="90000"/>
              </a:lnSpc>
              <a:spcBef>
                <a:spcPct val="20000"/>
              </a:spcBef>
            </a:pPr>
            <a:endParaRPr lang="pl-PL" sz="1200" kern="1200" dirty="0">
              <a:latin typeface="+mn-lt"/>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16</a:t>
            </a:fld>
            <a:endParaRPr lang="pl-PL" altLang="fr-FR"/>
          </a:p>
        </p:txBody>
      </p:sp>
    </p:spTree>
    <p:extLst>
      <p:ext uri="{BB962C8B-B14F-4D97-AF65-F5344CB8AC3E}">
        <p14:creationId xmlns:p14="http://schemas.microsoft.com/office/powerpoint/2010/main" val="639823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S PGothic" pitchFamily="34" charset="-128"/>
                <a:cs typeface="ＭＳ Ｐゴシック" charset="0"/>
              </a:rPr>
              <a:t> The discussion of the European Training Requirements (ETRs) for Oral Maxillofacial Surgery (OMFS) at the UEMS Advisory Board (AB) and Council Meetings of 23 -24 April 2021, generated a lot of controversy including comments and behaviour that were not up to the high anticipated by the UEMS standards of collegiate and constructive approach to all matters related to the work of our organisation. </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 </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It was the decision of the UEMS Enlarged Executive Committee (EEC) to proceed with a formal review of all the facts related to this issue. </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 </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Three UEMS Past-Presidents whose </a:t>
            </a:r>
            <a:r>
              <a:rPr lang="en-US" sz="1200" kern="1200" dirty="0">
                <a:solidFill>
                  <a:schemeClr val="tx1"/>
                </a:solidFill>
                <a:effectLst/>
                <a:latin typeface="+mn-lt"/>
                <a:ea typeface="MS PGothic" pitchFamily="34" charset="-128"/>
                <a:cs typeface="ＭＳ Ｐゴシック" charset="0"/>
              </a:rPr>
              <a:t>ethos, gravitas, impartiality, experience, expertise, and knowledge of our organization are beyond any doubt</a:t>
            </a:r>
            <a:r>
              <a:rPr lang="en-GB" sz="1200" kern="1200" dirty="0">
                <a:solidFill>
                  <a:schemeClr val="tx1"/>
                </a:solidFill>
                <a:effectLst/>
                <a:latin typeface="+mn-lt"/>
                <a:ea typeface="MS PGothic" pitchFamily="34" charset="-128"/>
                <a:cs typeface="ＭＳ Ｐゴシック" charset="0"/>
              </a:rPr>
              <a:t> (Dr </a:t>
            </a:r>
            <a:r>
              <a:rPr lang="en-GB" sz="1200" kern="1200" dirty="0" err="1">
                <a:solidFill>
                  <a:schemeClr val="tx1"/>
                </a:solidFill>
                <a:effectLst/>
                <a:latin typeface="+mn-lt"/>
                <a:ea typeface="MS PGothic" pitchFamily="34" charset="-128"/>
                <a:cs typeface="ＭＳ Ｐゴシック" charset="0"/>
              </a:rPr>
              <a:t>Hannu</a:t>
            </a:r>
            <a:r>
              <a:rPr lang="en-GB" sz="1200" kern="1200" dirty="0">
                <a:solidFill>
                  <a:schemeClr val="tx1"/>
                </a:solidFill>
                <a:effectLst/>
                <a:latin typeface="+mn-lt"/>
                <a:ea typeface="MS PGothic" pitchFamily="34" charset="-128"/>
                <a:cs typeface="ＭＳ Ｐゴシック" charset="0"/>
              </a:rPr>
              <a:t> </a:t>
            </a:r>
            <a:r>
              <a:rPr lang="en-GB" sz="1200" kern="1200" dirty="0" err="1">
                <a:solidFill>
                  <a:schemeClr val="tx1"/>
                </a:solidFill>
                <a:effectLst/>
                <a:latin typeface="+mn-lt"/>
                <a:ea typeface="MS PGothic" pitchFamily="34" charset="-128"/>
                <a:cs typeface="ＭＳ Ｐゴシック" charset="0"/>
              </a:rPr>
              <a:t>Halila</a:t>
            </a:r>
            <a:r>
              <a:rPr lang="en-GB" sz="1200" kern="1200" dirty="0">
                <a:solidFill>
                  <a:schemeClr val="tx1"/>
                </a:solidFill>
                <a:effectLst/>
                <a:latin typeface="+mn-lt"/>
                <a:ea typeface="MS PGothic" pitchFamily="34" charset="-128"/>
                <a:cs typeface="ＭＳ Ｐゴシック" charset="0"/>
              </a:rPr>
              <a:t>, Professor Zlatko Fras and Professor Romuald </a:t>
            </a:r>
            <a:r>
              <a:rPr lang="en-GB" sz="1200" kern="1200" dirty="0" err="1">
                <a:solidFill>
                  <a:schemeClr val="tx1"/>
                </a:solidFill>
                <a:effectLst/>
                <a:latin typeface="+mn-lt"/>
                <a:ea typeface="MS PGothic" pitchFamily="34" charset="-128"/>
                <a:cs typeface="ＭＳ Ｐゴシック" charset="0"/>
              </a:rPr>
              <a:t>Krajewski</a:t>
            </a:r>
            <a:r>
              <a:rPr lang="en-GB" sz="1200" kern="1200" dirty="0">
                <a:solidFill>
                  <a:schemeClr val="tx1"/>
                </a:solidFill>
                <a:effectLst/>
                <a:latin typeface="+mn-lt"/>
                <a:ea typeface="MS PGothic" pitchFamily="34" charset="-128"/>
                <a:cs typeface="ＭＳ Ｐゴシック" charset="0"/>
              </a:rPr>
              <a:t>) were asked to review all the material related to the discussion of the OMFS ETRs and write the relevant report and recommendations.</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Dr </a:t>
            </a:r>
            <a:r>
              <a:rPr lang="en-GB" sz="1200" kern="1200" dirty="0" err="1">
                <a:solidFill>
                  <a:schemeClr val="tx1"/>
                </a:solidFill>
                <a:effectLst/>
                <a:latin typeface="+mn-lt"/>
                <a:ea typeface="MS PGothic" pitchFamily="34" charset="-128"/>
                <a:cs typeface="ＭＳ Ｐゴシック" charset="0"/>
              </a:rPr>
              <a:t>Halila</a:t>
            </a:r>
            <a:r>
              <a:rPr lang="en-GB" sz="1200" kern="1200" dirty="0">
                <a:solidFill>
                  <a:schemeClr val="tx1"/>
                </a:solidFill>
                <a:effectLst/>
                <a:latin typeface="+mn-lt"/>
                <a:ea typeface="MS PGothic" pitchFamily="34" charset="-128"/>
                <a:cs typeface="ＭＳ Ｐゴシック" charset="0"/>
              </a:rPr>
              <a:t> served as Chair of the committee and the EEC takes this opportunity to, once more, show its gratitude to the Past Presidents for their hard and meticulous work as well as their recommendations. </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 </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The EEC decided to circulate the report to the UEMS NMAs and UEMS Bodies after circulating it first to the parties involved.</a:t>
            </a:r>
            <a:endParaRPr lang="pt-PT" sz="1200" kern="1200" dirty="0">
              <a:solidFill>
                <a:schemeClr val="tx1"/>
              </a:solidFill>
              <a:effectLst/>
              <a:latin typeface="+mn-lt"/>
              <a:ea typeface="MS PGothic" pitchFamily="34" charset="-128"/>
              <a:cs typeface="ＭＳ Ｐゴシック" charset="0"/>
            </a:endParaRPr>
          </a:p>
          <a:p>
            <a:pPr eaLnBrk="0" hangingPunct="0">
              <a:lnSpc>
                <a:spcPct val="90000"/>
              </a:lnSpc>
              <a:spcBef>
                <a:spcPct val="20000"/>
              </a:spcBef>
            </a:pPr>
            <a:endParaRPr lang="pl-PL" sz="1200" kern="1200" dirty="0">
              <a:latin typeface="+mn-lt"/>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17</a:t>
            </a:fld>
            <a:endParaRPr lang="pl-PL" altLang="fr-FR"/>
          </a:p>
        </p:txBody>
      </p:sp>
    </p:spTree>
    <p:extLst>
      <p:ext uri="{BB962C8B-B14F-4D97-AF65-F5344CB8AC3E}">
        <p14:creationId xmlns:p14="http://schemas.microsoft.com/office/powerpoint/2010/main" val="214412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S PGothic" pitchFamily="34" charset="-128"/>
                <a:cs typeface="ＭＳ Ｐゴシック" charset="0"/>
              </a:rPr>
              <a:t>Further to the actions taken in the aftermath of the OMSF ETR discussion that were described in the previous 2 points, 2 documents were produced aiming to ensure that future discussions about ETR’s are clearer and less prone to confusion and false narratives.</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 </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These were the ETRs preamble, that summarises in a comprehensive way the UEMS vision and practice related to ETRs and that will be presented at the Council meeting and a practical guide for addressing issues of overlapping knowledge and competencies when writing an ETR.</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 </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The EEC firmly believes that these documents will be instrumental for the constructive appraisal of all present and future ETRs.</a:t>
            </a:r>
            <a:endParaRPr lang="pt-PT" sz="1200" kern="1200" dirty="0">
              <a:solidFill>
                <a:schemeClr val="tx1"/>
              </a:solidFill>
              <a:effectLst/>
              <a:latin typeface="+mn-lt"/>
              <a:ea typeface="MS PGothic" pitchFamily="34" charset="-128"/>
              <a:cs typeface="ＭＳ Ｐゴシック" charset="0"/>
            </a:endParaRPr>
          </a:p>
          <a:p>
            <a:pPr eaLnBrk="0" hangingPunct="0">
              <a:lnSpc>
                <a:spcPct val="90000"/>
              </a:lnSpc>
              <a:spcBef>
                <a:spcPct val="20000"/>
              </a:spcBef>
            </a:pPr>
            <a:endParaRPr lang="pl-PL" sz="1200" kern="1200" dirty="0">
              <a:latin typeface="+mn-lt"/>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18</a:t>
            </a:fld>
            <a:endParaRPr lang="pl-PL" altLang="fr-FR"/>
          </a:p>
        </p:txBody>
      </p:sp>
    </p:spTree>
    <p:extLst>
      <p:ext uri="{BB962C8B-B14F-4D97-AF65-F5344CB8AC3E}">
        <p14:creationId xmlns:p14="http://schemas.microsoft.com/office/powerpoint/2010/main" val="3781182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lnSpc>
                <a:spcPct val="90000"/>
              </a:lnSpc>
              <a:spcBef>
                <a:spcPct val="20000"/>
              </a:spcBef>
            </a:pPr>
            <a:endParaRPr lang="pl-PL" sz="1200" kern="1200" dirty="0">
              <a:latin typeface="+mn-lt"/>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19</a:t>
            </a:fld>
            <a:endParaRPr lang="pl-PL" altLang="fr-FR"/>
          </a:p>
        </p:txBody>
      </p:sp>
    </p:spTree>
    <p:extLst>
      <p:ext uri="{BB962C8B-B14F-4D97-AF65-F5344CB8AC3E}">
        <p14:creationId xmlns:p14="http://schemas.microsoft.com/office/powerpoint/2010/main" val="409751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pPr>
              <a:defRPr/>
            </a:pPr>
            <a:fld id="{D7E5A5F3-B713-4374-85EC-F0B8FA982C66}" type="slidenum">
              <a:rPr lang="pl-PL" altLang="fr-FR" smtClean="0"/>
              <a:pPr>
                <a:defRPr/>
              </a:pPr>
              <a:t>2</a:t>
            </a:fld>
            <a:endParaRPr lang="pl-PL" altLang="fr-FR"/>
          </a:p>
        </p:txBody>
      </p:sp>
    </p:spTree>
    <p:extLst>
      <p:ext uri="{BB962C8B-B14F-4D97-AF65-F5344CB8AC3E}">
        <p14:creationId xmlns:p14="http://schemas.microsoft.com/office/powerpoint/2010/main" val="3492200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S PGothic" pitchFamily="34" charset="-128"/>
                <a:cs typeface="ＭＳ Ｐゴシック" charset="0"/>
              </a:rPr>
              <a:t>EACCME 2.0 was presented and implemented in 2016 and has been an enormous success, helping to further establish EACCME as the only pan European Accreditation authority. </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 </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Nevertheless, medical education is an ever-evolving activity and new forms of medical education are constantly being developed. This was acutely evident during the COVID-19 pandemic in which providers had to evolve and adapt its activities to conform to the difficulties that were before them. EACCME also had to adapt its rules to try to accommodate, without jeopardising its principles, the many providers requests that came its way.</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 </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The necessity to update EACCME criteria to better adjust to the new times was already evident then and became more and more pressing as the pandemic evolved.</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The EACCME office and the Secretary General started working on updating the criteria, task in which they have the support, in an advisory capacity, of a working group composed by Dr Len Harvey, Prof. Josef </a:t>
            </a:r>
            <a:r>
              <a:rPr lang="en-GB" sz="1200" kern="1200" dirty="0" err="1">
                <a:solidFill>
                  <a:schemeClr val="tx1"/>
                </a:solidFill>
                <a:effectLst/>
                <a:latin typeface="+mn-lt"/>
                <a:ea typeface="MS PGothic" pitchFamily="34" charset="-128"/>
                <a:cs typeface="ＭＳ Ｐゴシック" charset="0"/>
              </a:rPr>
              <a:t>Glaza</a:t>
            </a:r>
            <a:r>
              <a:rPr lang="en-GB" sz="1200" kern="1200" dirty="0">
                <a:solidFill>
                  <a:schemeClr val="tx1"/>
                </a:solidFill>
                <a:effectLst/>
                <a:latin typeface="+mn-lt"/>
                <a:ea typeface="MS PGothic" pitchFamily="34" charset="-128"/>
                <a:cs typeface="ＭＳ Ｐゴシック" charset="0"/>
              </a:rPr>
              <a:t> and Prof. Wolfgang </a:t>
            </a:r>
            <a:r>
              <a:rPr lang="en-GB" sz="1200" kern="1200" dirty="0" err="1">
                <a:solidFill>
                  <a:schemeClr val="tx1"/>
                </a:solidFill>
                <a:effectLst/>
                <a:latin typeface="+mn-lt"/>
                <a:ea typeface="MS PGothic" pitchFamily="34" charset="-128"/>
                <a:cs typeface="ＭＳ Ｐゴシック" charset="0"/>
              </a:rPr>
              <a:t>Grisold</a:t>
            </a:r>
            <a:r>
              <a:rPr lang="en-GB" sz="1200" kern="1200" dirty="0">
                <a:solidFill>
                  <a:schemeClr val="tx1"/>
                </a:solidFill>
                <a:effectLst/>
                <a:latin typeface="+mn-lt"/>
                <a:ea typeface="MS PGothic" pitchFamily="34" charset="-128"/>
                <a:cs typeface="ＭＳ Ｐゴシック" charset="0"/>
              </a:rPr>
              <a:t>. </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 </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The first results will be presented for discussion during the upcoming Advisory Council meeting in January 2022 and the final proposal, EACCME 2.1 will be presented in the EACCME conference that will be held in Seville, Spain in March 2022.</a:t>
            </a:r>
            <a:endParaRPr lang="pt-PT" sz="1200" kern="1200" dirty="0">
              <a:solidFill>
                <a:schemeClr val="tx1"/>
              </a:solidFill>
              <a:effectLst/>
              <a:latin typeface="+mn-lt"/>
              <a:ea typeface="MS PGothic" pitchFamily="34" charset="-128"/>
              <a:cs typeface="ＭＳ Ｐゴシック" charset="0"/>
            </a:endParaRPr>
          </a:p>
          <a:p>
            <a:pPr eaLnBrk="0" hangingPunct="0">
              <a:lnSpc>
                <a:spcPct val="90000"/>
              </a:lnSpc>
              <a:spcBef>
                <a:spcPct val="20000"/>
              </a:spcBef>
            </a:pPr>
            <a:endParaRPr lang="pl-PL" sz="1200" kern="1200" dirty="0">
              <a:latin typeface="+mn-lt"/>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20</a:t>
            </a:fld>
            <a:endParaRPr lang="pl-PL" altLang="fr-FR"/>
          </a:p>
        </p:txBody>
      </p:sp>
    </p:spTree>
    <p:extLst>
      <p:ext uri="{BB962C8B-B14F-4D97-AF65-F5344CB8AC3E}">
        <p14:creationId xmlns:p14="http://schemas.microsoft.com/office/powerpoint/2010/main" val="414563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lnSpc>
                <a:spcPct val="90000"/>
              </a:lnSpc>
              <a:spcBef>
                <a:spcPct val="20000"/>
              </a:spcBef>
            </a:pPr>
            <a:endParaRPr lang="pl-PL" sz="1200" kern="1200" dirty="0">
              <a:latin typeface="+mn-lt"/>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21</a:t>
            </a:fld>
            <a:endParaRPr lang="pl-PL" altLang="fr-FR"/>
          </a:p>
        </p:txBody>
      </p:sp>
    </p:spTree>
    <p:extLst>
      <p:ext uri="{BB962C8B-B14F-4D97-AF65-F5344CB8AC3E}">
        <p14:creationId xmlns:p14="http://schemas.microsoft.com/office/powerpoint/2010/main" val="1012380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lnSpc>
                <a:spcPct val="90000"/>
              </a:lnSpc>
              <a:spcBef>
                <a:spcPct val="20000"/>
              </a:spcBef>
            </a:pPr>
            <a:endParaRPr lang="pl-PL" sz="1200" kern="1200" dirty="0">
              <a:latin typeface="+mn-lt"/>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22</a:t>
            </a:fld>
            <a:endParaRPr lang="pl-PL" altLang="fr-FR"/>
          </a:p>
        </p:txBody>
      </p:sp>
    </p:spTree>
    <p:extLst>
      <p:ext uri="{BB962C8B-B14F-4D97-AF65-F5344CB8AC3E}">
        <p14:creationId xmlns:p14="http://schemas.microsoft.com/office/powerpoint/2010/main" val="1978098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lnSpc>
                <a:spcPct val="90000"/>
              </a:lnSpc>
              <a:spcBef>
                <a:spcPct val="20000"/>
              </a:spcBef>
            </a:pPr>
            <a:endParaRPr lang="pl-PL" sz="1200" kern="1200" dirty="0">
              <a:latin typeface="+mn-lt"/>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23</a:t>
            </a:fld>
            <a:endParaRPr lang="pl-PL" altLang="fr-FR"/>
          </a:p>
        </p:txBody>
      </p:sp>
    </p:spTree>
    <p:extLst>
      <p:ext uri="{BB962C8B-B14F-4D97-AF65-F5344CB8AC3E}">
        <p14:creationId xmlns:p14="http://schemas.microsoft.com/office/powerpoint/2010/main" val="155541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D7E5A5F3-B713-4374-85EC-F0B8FA982C66}" type="slidenum">
              <a:rPr lang="pl-PL" altLang="fr-FR" smtClean="0"/>
              <a:pPr>
                <a:defRPr/>
              </a:pPr>
              <a:t>24</a:t>
            </a:fld>
            <a:endParaRPr lang="pl-PL" altLang="fr-FR"/>
          </a:p>
        </p:txBody>
      </p:sp>
    </p:spTree>
    <p:extLst>
      <p:ext uri="{BB962C8B-B14F-4D97-AF65-F5344CB8AC3E}">
        <p14:creationId xmlns:p14="http://schemas.microsoft.com/office/powerpoint/2010/main" val="294831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Much as already been said and written about the impact of the COVID Pandemic on our organization and it is for me a pleasure to present a report that, although still referring to the many signs of disruption caused by this situation is also a first attempt to look at a future that, although not COVID 19 free, is looked upon with a sense of hope on the return of some normalcy to our lives.</a:t>
            </a:r>
            <a:endParaRPr lang="pt-PT"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pt-PT"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It is also worth mentioning that UEMS normal life from now on will probably be different of the pre-COVID 19 era.</a:t>
            </a:r>
            <a:endParaRPr lang="pt-PT" sz="1200" kern="1200" dirty="0">
              <a:solidFill>
                <a:schemeClr val="tx1"/>
              </a:solidFill>
              <a:effectLst/>
              <a:latin typeface="+mn-lt"/>
              <a:ea typeface="MS PGothic" pitchFamily="34" charset="-128"/>
              <a:cs typeface="ＭＳ Ｐゴシック" charset="0"/>
            </a:endParaRPr>
          </a:p>
          <a:p>
            <a:endParaRPr lang="en-US" sz="1200" kern="1200">
              <a:solidFill>
                <a:schemeClr val="tx1"/>
              </a:solidFill>
              <a:effectLst/>
              <a:latin typeface="+mn-lt"/>
              <a:ea typeface="MS PGothic" pitchFamily="34" charset="-128"/>
              <a:cs typeface="ＭＳ Ｐゴシック" charset="0"/>
            </a:endParaRPr>
          </a:p>
          <a:p>
            <a:r>
              <a:rPr lang="en-US" sz="1200" kern="1200">
                <a:solidFill>
                  <a:schemeClr val="tx1"/>
                </a:solidFill>
                <a:effectLst/>
                <a:latin typeface="+mn-lt"/>
                <a:ea typeface="MS PGothic" pitchFamily="34" charset="-128"/>
                <a:cs typeface="ＭＳ Ｐゴシック" charset="0"/>
              </a:rPr>
              <a:t>This </a:t>
            </a:r>
            <a:r>
              <a:rPr lang="en-US" sz="1200" kern="1200" dirty="0">
                <a:solidFill>
                  <a:schemeClr val="tx1"/>
                </a:solidFill>
                <a:effectLst/>
                <a:latin typeface="+mn-lt"/>
                <a:ea typeface="MS PGothic" pitchFamily="34" charset="-128"/>
                <a:cs typeface="ＭＳ Ｐゴシック" charset="0"/>
              </a:rPr>
              <a:t>fact is already evident in the organization of this Council meeting that will be hybrid with its live component being held in beautiful Cyprus. Nonetheless, all those delegates, who are unable to join us there will also have the possibility to attend the meeting and participate in the discussions, via digital connection.</a:t>
            </a:r>
            <a:endParaRPr lang="pt-PT"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pt-PT"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On the behalf of the whole UEMS Constituency I would like to thank the ΠΑΓΚΥΠΡΙΟΣ ΙΑΤΡΙΚΟΣ ΣΥΛΛΟΓΟΣ (Cyprus Medical Association), for initially offering to host and afterwards accepting and negotiating its postponement from its previous date in October 2020 and finally for addressing all the technical details necessary to the hybridization of this Council meeting.</a:t>
            </a:r>
          </a:p>
          <a:p>
            <a:endParaRPr lang="en-US"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I apologize for singling him out, but a special word of gratitude is due to Dr. Nicholas Christodoulou for the many years of his </a:t>
            </a:r>
            <a:r>
              <a:rPr lang="en-US" sz="1200" kern="1200" dirty="0" err="1">
                <a:solidFill>
                  <a:schemeClr val="tx1"/>
                </a:solidFill>
                <a:effectLst/>
                <a:latin typeface="+mn-lt"/>
                <a:ea typeface="MS PGothic" pitchFamily="34" charset="-128"/>
                <a:cs typeface="ＭＳ Ｐゴシック" charset="0"/>
              </a:rPr>
              <a:t>excelent</a:t>
            </a:r>
            <a:r>
              <a:rPr lang="en-US" sz="1200" kern="1200" dirty="0">
                <a:solidFill>
                  <a:schemeClr val="tx1"/>
                </a:solidFill>
                <a:effectLst/>
                <a:latin typeface="+mn-lt"/>
                <a:ea typeface="MS PGothic" pitchFamily="34" charset="-128"/>
                <a:cs typeface="ＭＳ Ｐゴシック" charset="0"/>
              </a:rPr>
              <a:t> work on in the UEMS, for his willingness to help in all steps of the way, for his sincere friendship and for make us feel all welcomed to his beautiful country.</a:t>
            </a:r>
          </a:p>
          <a:p>
            <a:endParaRPr lang="pt-PT"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It is with great satisfaction that we look at this meeting and hope that it marks the end of a long and hard path that our organization had to travel for the past one and a half years. The fact that we made this journey without major damage being inflicted on UEMS is a testimony to the high-quality hard work and time that daily, countless colleagues offer to the UEMS. I will never be able stop thanking their generosity in contributing to the advancement of UEMS.</a:t>
            </a:r>
            <a:endParaRPr lang="pt-PT"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pt-PT"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A word of gratitude is also due to the UEMS administrative team that, working from their homes for the past year and a half kept the administrative part of the organization working without any problems, being thus able to support the UEMS Enlarged Executive and UEMS Bodies in their work during these difficult times.</a:t>
            </a:r>
            <a:endParaRPr lang="pt-PT" sz="1200" kern="1200" dirty="0">
              <a:solidFill>
                <a:schemeClr val="tx1"/>
              </a:solidFill>
              <a:effectLst/>
              <a:latin typeface="+mn-lt"/>
              <a:ea typeface="MS PGothic" pitchFamily="34" charset="-128"/>
              <a:cs typeface="ＭＳ Ｐゴシック" charset="0"/>
            </a:endParaRPr>
          </a:p>
          <a:p>
            <a:endParaRPr lang="fr-BE" dirty="0"/>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3</a:t>
            </a:fld>
            <a:endParaRPr lang="pl-PL" altLang="fr-FR"/>
          </a:p>
        </p:txBody>
      </p:sp>
    </p:spTree>
    <p:extLst>
      <p:ext uri="{BB962C8B-B14F-4D97-AF65-F5344CB8AC3E}">
        <p14:creationId xmlns:p14="http://schemas.microsoft.com/office/powerpoint/2010/main" val="438087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S PGothic" pitchFamily="34" charset="-128"/>
                <a:cs typeface="ＭＳ Ｐゴシック" charset="0"/>
              </a:rPr>
              <a:t>As already described in the previous report from the middle of March until the end of May 2020, teleworking was made obligatory by the Belgium government. UEMS complied with its obligations and the staff worked from home during all that period.</a:t>
            </a:r>
            <a:endParaRPr lang="pt-PT"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 </a:t>
            </a:r>
            <a:endParaRPr lang="pt-PT" sz="1200" kern="1200" dirty="0">
              <a:solidFill>
                <a:schemeClr val="tx1"/>
              </a:solidFill>
              <a:effectLst/>
              <a:latin typeface="+mn-lt"/>
              <a:ea typeface="MS PGothic" pitchFamily="34" charset="-128"/>
              <a:cs typeface="ＭＳ Ｐゴシック" charset="0"/>
            </a:endParaRPr>
          </a:p>
          <a:p>
            <a:pPr lvl="0"/>
            <a:r>
              <a:rPr lang="en-GB" sz="1200" kern="1200" dirty="0">
                <a:solidFill>
                  <a:schemeClr val="tx1"/>
                </a:solidFill>
                <a:effectLst/>
                <a:latin typeface="+mn-lt"/>
                <a:ea typeface="MS PGothic" pitchFamily="34" charset="-128"/>
                <a:cs typeface="ＭＳ Ｐゴシック" charset="0"/>
              </a:rPr>
              <a:t>In May 2020, the anti-epidemic measures were relaxed but the recommendation was that, whenever possible, employees should work at home. The UEMS Office team started some activities at the Domus. A decision was made to have a minimum of one person in each department (management/-finances/accreditation) present at the Domus to assure the good running of the work. Instructions were regularly sent to the staff to allow everyone to work in a safe environment. This is still the situation at present and the UEMS EEC and Office team are exploring the possibility of implementing some of the working practices established during the pandemic in a future where the COVID-19 pandemic is no longer present. </a:t>
            </a:r>
            <a:endParaRPr lang="pt-PT" sz="1200" kern="1200" dirty="0">
              <a:solidFill>
                <a:schemeClr val="tx1"/>
              </a:solidFill>
              <a:effectLst/>
              <a:latin typeface="+mn-lt"/>
              <a:ea typeface="MS PGothic" pitchFamily="34" charset="-128"/>
              <a:cs typeface="ＭＳ Ｐゴシック" charset="0"/>
            </a:endParaRPr>
          </a:p>
          <a:p>
            <a:endParaRPr lang="fr-BE" dirty="0"/>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4</a:t>
            </a:fld>
            <a:endParaRPr lang="pl-PL" altLang="fr-FR"/>
          </a:p>
        </p:txBody>
      </p:sp>
    </p:spTree>
    <p:extLst>
      <p:ext uri="{BB962C8B-B14F-4D97-AF65-F5344CB8AC3E}">
        <p14:creationId xmlns:p14="http://schemas.microsoft.com/office/powerpoint/2010/main" val="261798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itchFamily="34" charset="-128"/>
                <a:cs typeface="ＭＳ Ｐゴシック" charset="0"/>
              </a:rPr>
              <a:t>One member of the team has been on an extended sick leave since February 2021 and needed to be replaced by a new employee. Currently UEMS is negotiating with the member of the team that is on extended sick leave the termination of the collaboration. This negotiation was started at the request of the team member.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S PGothic" pitchFamily="34" charset="-128"/>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gradual return of the UEMS activities to the pre-pandemic levels made it necessary to create a second post of secretarial support to UEMS Sections.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S PGothic" pitchFamily="34" charset="-128"/>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S PGothic" pitchFamily="34" charset="-128"/>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itchFamily="34" charset="-128"/>
                <a:cs typeface="ＭＳ Ｐゴシック" charset="0"/>
              </a:rPr>
              <a:t>A steady increase in the number of events submitted for accreditation is seen since the beginning of the year. At this time, the number of monthly applications submitted for accreditation with EACCME is similar to the pre-pandemic period. This fact along with the measures that were implemented by EACCME to help providers face the pandemic,  the explosion of the new forms of education that keep on being brought to our attention, and the inquiries made by more national accreditation authorities seeking to either reach and sign an agreement or expand the existing ones to encompass the accreditation of small national events, have constituted a substantial increase in the amount of the workload of this department. This means that more resources will have to be allocated to the accreditation department in a short period of time, to allow EACCME to continue offering a robust and efficient service.</a:t>
            </a:r>
            <a:endParaRPr lang="pt-PT" sz="1200" kern="1200" dirty="0">
              <a:solidFill>
                <a:schemeClr val="tx1"/>
              </a:solidFill>
              <a:effectLst/>
              <a:latin typeface="+mn-lt"/>
              <a:ea typeface="MS PGothic" pitchFamily="34" charset="-128"/>
              <a:cs typeface="ＭＳ Ｐゴシック" charset="0"/>
            </a:endParaRPr>
          </a:p>
          <a:p>
            <a:endParaRPr lang="fr-BE" dirty="0"/>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5</a:t>
            </a:fld>
            <a:endParaRPr lang="pl-PL" altLang="fr-FR"/>
          </a:p>
        </p:txBody>
      </p:sp>
    </p:spTree>
    <p:extLst>
      <p:ext uri="{BB962C8B-B14F-4D97-AF65-F5344CB8AC3E}">
        <p14:creationId xmlns:p14="http://schemas.microsoft.com/office/powerpoint/2010/main" val="95006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PT" sz="1200" kern="1200" dirty="0" err="1">
                <a:solidFill>
                  <a:schemeClr val="tx1"/>
                </a:solidFill>
                <a:effectLst/>
                <a:latin typeface="+mn-lt"/>
                <a:ea typeface="MS PGothic" pitchFamily="34" charset="-128"/>
                <a:cs typeface="ＭＳ Ｐゴシック" charset="0"/>
              </a:rPr>
              <a:t>There</a:t>
            </a:r>
            <a:r>
              <a:rPr lang="pt-PT" sz="1200" kern="1200" dirty="0">
                <a:solidFill>
                  <a:schemeClr val="tx1"/>
                </a:solidFill>
                <a:effectLst/>
                <a:latin typeface="+mn-lt"/>
                <a:ea typeface="MS PGothic" pitchFamily="34" charset="-128"/>
                <a:cs typeface="ＭＳ Ｐゴシック" charset="0"/>
              </a:rPr>
              <a:t> </a:t>
            </a:r>
            <a:r>
              <a:rPr lang="pt-PT" sz="1200" kern="1200" dirty="0" err="1">
                <a:solidFill>
                  <a:schemeClr val="tx1"/>
                </a:solidFill>
                <a:effectLst/>
                <a:latin typeface="+mn-lt"/>
                <a:ea typeface="MS PGothic" pitchFamily="34" charset="-128"/>
                <a:cs typeface="ＭＳ Ｐゴシック" charset="0"/>
              </a:rPr>
              <a:t>was</a:t>
            </a:r>
            <a:r>
              <a:rPr lang="pt-PT" sz="1200" kern="1200" dirty="0">
                <a:solidFill>
                  <a:schemeClr val="tx1"/>
                </a:solidFill>
                <a:effectLst/>
                <a:latin typeface="+mn-lt"/>
                <a:ea typeface="MS PGothic" pitchFamily="34" charset="-128"/>
                <a:cs typeface="ＭＳ Ｐゴシック" charset="0"/>
              </a:rPr>
              <a:t> no use of the DME for </a:t>
            </a:r>
            <a:r>
              <a:rPr lang="pt-PT" sz="1200" kern="1200" dirty="0" err="1">
                <a:solidFill>
                  <a:schemeClr val="tx1"/>
                </a:solidFill>
                <a:effectLst/>
                <a:latin typeface="+mn-lt"/>
                <a:ea typeface="MS PGothic" pitchFamily="34" charset="-128"/>
                <a:cs typeface="ＭＳ Ｐゴシック" charset="0"/>
              </a:rPr>
              <a:t>meetings</a:t>
            </a:r>
            <a:r>
              <a:rPr lang="pt-PT" sz="1200" kern="1200" dirty="0">
                <a:solidFill>
                  <a:schemeClr val="tx1"/>
                </a:solidFill>
                <a:effectLst/>
                <a:latin typeface="+mn-lt"/>
                <a:ea typeface="MS PGothic" pitchFamily="34" charset="-128"/>
                <a:cs typeface="ＭＳ Ｐゴシック" charset="0"/>
              </a:rPr>
              <a:t> and </a:t>
            </a:r>
            <a:r>
              <a:rPr lang="pt-PT" sz="1200" kern="1200" dirty="0" err="1">
                <a:solidFill>
                  <a:schemeClr val="tx1"/>
                </a:solidFill>
                <a:effectLst/>
                <a:latin typeface="+mn-lt"/>
                <a:ea typeface="MS PGothic" pitchFamily="34" charset="-128"/>
                <a:cs typeface="ＭＳ Ｐゴシック" charset="0"/>
              </a:rPr>
              <a:t>other</a:t>
            </a:r>
            <a:r>
              <a:rPr lang="pt-PT" sz="1200" kern="1200" dirty="0">
                <a:solidFill>
                  <a:schemeClr val="tx1"/>
                </a:solidFill>
                <a:effectLst/>
                <a:latin typeface="+mn-lt"/>
                <a:ea typeface="MS PGothic" pitchFamily="34" charset="-128"/>
                <a:cs typeface="ＭＳ Ｐゴシック" charset="0"/>
              </a:rPr>
              <a:t> events by the UEMS </a:t>
            </a:r>
            <a:r>
              <a:rPr lang="pt-PT" sz="1200" kern="1200" dirty="0" err="1">
                <a:solidFill>
                  <a:schemeClr val="tx1"/>
                </a:solidFill>
                <a:effectLst/>
                <a:latin typeface="+mn-lt"/>
                <a:ea typeface="MS PGothic" pitchFamily="34" charset="-128"/>
                <a:cs typeface="ＭＳ Ｐゴシック" charset="0"/>
              </a:rPr>
              <a:t>bodies</a:t>
            </a:r>
            <a:r>
              <a:rPr lang="pt-PT" sz="1200" kern="1200" dirty="0">
                <a:solidFill>
                  <a:schemeClr val="tx1"/>
                </a:solidFill>
                <a:effectLst/>
                <a:latin typeface="+mn-lt"/>
                <a:ea typeface="MS PGothic" pitchFamily="34" charset="-128"/>
                <a:cs typeface="ＭＳ Ｐゴシック" charset="0"/>
              </a:rPr>
              <a:t> and NMA’s in 2020 </a:t>
            </a:r>
            <a:r>
              <a:rPr lang="pt-PT" sz="1200" kern="1200" dirty="0" err="1">
                <a:solidFill>
                  <a:schemeClr val="tx1"/>
                </a:solidFill>
                <a:effectLst/>
                <a:latin typeface="+mn-lt"/>
                <a:ea typeface="MS PGothic" pitchFamily="34" charset="-128"/>
                <a:cs typeface="ＭＳ Ｐゴシック" charset="0"/>
              </a:rPr>
              <a:t>until</a:t>
            </a:r>
            <a:r>
              <a:rPr lang="pt-PT" sz="1200" kern="1200" dirty="0">
                <a:solidFill>
                  <a:schemeClr val="tx1"/>
                </a:solidFill>
                <a:effectLst/>
                <a:latin typeface="+mn-lt"/>
                <a:ea typeface="MS PGothic" pitchFamily="34" charset="-128"/>
                <a:cs typeface="ＭＳ Ｐゴシック" charset="0"/>
              </a:rPr>
              <a:t> </a:t>
            </a:r>
            <a:r>
              <a:rPr lang="pt-PT" sz="1200" kern="1200" dirty="0" err="1">
                <a:solidFill>
                  <a:schemeClr val="tx1"/>
                </a:solidFill>
                <a:effectLst/>
                <a:latin typeface="+mn-lt"/>
                <a:ea typeface="MS PGothic" pitchFamily="34" charset="-128"/>
                <a:cs typeface="ＭＳ Ｐゴシック" charset="0"/>
              </a:rPr>
              <a:t>now</a:t>
            </a:r>
            <a:r>
              <a:rPr lang="pt-PT" sz="1200" kern="1200" dirty="0">
                <a:solidFill>
                  <a:schemeClr val="tx1"/>
                </a:solidFill>
                <a:effectLst/>
                <a:latin typeface="+mn-lt"/>
                <a:ea typeface="MS PGothic" pitchFamily="34" charset="-128"/>
                <a:cs typeface="ＭＳ Ｐゴシック" charset="0"/>
              </a:rPr>
              <a:t>, and </a:t>
            </a:r>
            <a:r>
              <a:rPr lang="pt-PT" sz="1200" kern="1200" dirty="0" err="1">
                <a:solidFill>
                  <a:schemeClr val="tx1"/>
                </a:solidFill>
                <a:effectLst/>
                <a:latin typeface="+mn-lt"/>
                <a:ea typeface="MS PGothic" pitchFamily="34" charset="-128"/>
                <a:cs typeface="ＭＳ Ｐゴシック" charset="0"/>
              </a:rPr>
              <a:t>none</a:t>
            </a:r>
            <a:r>
              <a:rPr lang="pt-PT" sz="1200" kern="1200" dirty="0">
                <a:solidFill>
                  <a:schemeClr val="tx1"/>
                </a:solidFill>
                <a:effectLst/>
                <a:latin typeface="+mn-lt"/>
                <a:ea typeface="MS PGothic" pitchFamily="34" charset="-128"/>
                <a:cs typeface="ＭＳ Ｐゴシック" charset="0"/>
              </a:rPr>
              <a:t> is </a:t>
            </a:r>
            <a:r>
              <a:rPr lang="pt-PT" sz="1200" kern="1200" dirty="0" err="1">
                <a:solidFill>
                  <a:schemeClr val="tx1"/>
                </a:solidFill>
                <a:effectLst/>
                <a:latin typeface="+mn-lt"/>
                <a:ea typeface="MS PGothic" pitchFamily="34" charset="-128"/>
                <a:cs typeface="ＭＳ Ｐゴシック" charset="0"/>
              </a:rPr>
              <a:t>expected</a:t>
            </a:r>
            <a:r>
              <a:rPr lang="pt-PT" sz="1200" kern="1200" dirty="0">
                <a:solidFill>
                  <a:schemeClr val="tx1"/>
                </a:solidFill>
                <a:effectLst/>
                <a:latin typeface="+mn-lt"/>
                <a:ea typeface="MS PGothic" pitchFamily="34" charset="-128"/>
                <a:cs typeface="ＭＳ Ｐゴシック" charset="0"/>
              </a:rPr>
              <a:t> to </a:t>
            </a:r>
            <a:r>
              <a:rPr lang="pt-PT" sz="1200" kern="1200" dirty="0" err="1">
                <a:solidFill>
                  <a:schemeClr val="tx1"/>
                </a:solidFill>
                <a:effectLst/>
                <a:latin typeface="+mn-lt"/>
                <a:ea typeface="MS PGothic" pitchFamily="34" charset="-128"/>
                <a:cs typeface="ＭＳ Ｐゴシック" charset="0"/>
              </a:rPr>
              <a:t>occur</a:t>
            </a:r>
            <a:r>
              <a:rPr lang="pt-PT" sz="1200" kern="1200" dirty="0">
                <a:solidFill>
                  <a:schemeClr val="tx1"/>
                </a:solidFill>
                <a:effectLst/>
                <a:latin typeface="+mn-lt"/>
                <a:ea typeface="MS PGothic" pitchFamily="34" charset="-128"/>
                <a:cs typeface="ＭＳ Ｐゴシック" charset="0"/>
              </a:rPr>
              <a:t> </a:t>
            </a:r>
            <a:r>
              <a:rPr lang="pt-PT" sz="1200" kern="1200" dirty="0" err="1">
                <a:solidFill>
                  <a:schemeClr val="tx1"/>
                </a:solidFill>
                <a:effectLst/>
                <a:latin typeface="+mn-lt"/>
                <a:ea typeface="MS PGothic" pitchFamily="34" charset="-128"/>
                <a:cs typeface="ＭＳ Ｐゴシック" charset="0"/>
              </a:rPr>
              <a:t>until</a:t>
            </a:r>
            <a:r>
              <a:rPr lang="pt-PT" sz="1200" kern="1200" dirty="0">
                <a:solidFill>
                  <a:schemeClr val="tx1"/>
                </a:solidFill>
                <a:effectLst/>
                <a:latin typeface="+mn-lt"/>
                <a:ea typeface="MS PGothic" pitchFamily="34" charset="-128"/>
                <a:cs typeface="ＭＳ Ｐゴシック" charset="0"/>
              </a:rPr>
              <a:t> the end of the </a:t>
            </a:r>
            <a:r>
              <a:rPr lang="pt-PT" sz="1200" kern="1200" dirty="0" err="1">
                <a:solidFill>
                  <a:schemeClr val="tx1"/>
                </a:solidFill>
                <a:effectLst/>
                <a:latin typeface="+mn-lt"/>
                <a:ea typeface="MS PGothic" pitchFamily="34" charset="-128"/>
                <a:cs typeface="ＭＳ Ｐゴシック" charset="0"/>
              </a:rPr>
              <a:t>year</a:t>
            </a:r>
            <a:r>
              <a:rPr lang="pt-PT" sz="1200" kern="1200" dirty="0">
                <a:solidFill>
                  <a:schemeClr val="tx1"/>
                </a:solidFill>
                <a:effectLst/>
                <a:latin typeface="+mn-lt"/>
                <a:ea typeface="MS PGothic" pitchFamily="34" charset="-128"/>
                <a:cs typeface="ＭＳ Ｐゴシック" charset="0"/>
              </a:rPr>
              <a:t>.</a:t>
            </a:r>
          </a:p>
          <a:p>
            <a:pPr lvl="0"/>
            <a:r>
              <a:rPr lang="pt-PT" sz="1200" kern="1200" dirty="0">
                <a:solidFill>
                  <a:schemeClr val="tx1"/>
                </a:solidFill>
                <a:effectLst/>
                <a:latin typeface="+mn-lt"/>
                <a:ea typeface="MS PGothic" pitchFamily="34" charset="-128"/>
                <a:cs typeface="ＭＳ Ｐゴシック" charset="0"/>
              </a:rPr>
              <a:t>. </a:t>
            </a:r>
            <a:r>
              <a:rPr lang="pt-PT" sz="1200" kern="1200" dirty="0" err="1">
                <a:solidFill>
                  <a:schemeClr val="tx1"/>
                </a:solidFill>
                <a:effectLst/>
                <a:latin typeface="+mn-lt"/>
                <a:ea typeface="MS PGothic" pitchFamily="34" charset="-128"/>
                <a:cs typeface="ＭＳ Ｐゴシック" charset="0"/>
              </a:rPr>
              <a:t>During</a:t>
            </a:r>
            <a:r>
              <a:rPr lang="pt-PT" sz="1200" kern="1200" dirty="0">
                <a:solidFill>
                  <a:schemeClr val="tx1"/>
                </a:solidFill>
                <a:effectLst/>
                <a:latin typeface="+mn-lt"/>
                <a:ea typeface="MS PGothic" pitchFamily="34" charset="-128"/>
                <a:cs typeface="ＭＳ Ｐゴシック" charset="0"/>
              </a:rPr>
              <a:t> 2020 the European Society of </a:t>
            </a:r>
            <a:r>
              <a:rPr lang="pt-PT" sz="1200" kern="1200" dirty="0" err="1">
                <a:solidFill>
                  <a:schemeClr val="tx1"/>
                </a:solidFill>
                <a:effectLst/>
                <a:latin typeface="+mn-lt"/>
                <a:ea typeface="MS PGothic" pitchFamily="34" charset="-128"/>
                <a:cs typeface="ＭＳ Ｐゴシック" charset="0"/>
              </a:rPr>
              <a:t>Radiology</a:t>
            </a:r>
            <a:r>
              <a:rPr lang="pt-PT" sz="1200" kern="1200" dirty="0">
                <a:solidFill>
                  <a:schemeClr val="tx1"/>
                </a:solidFill>
                <a:effectLst/>
                <a:latin typeface="+mn-lt"/>
                <a:ea typeface="MS PGothic" pitchFamily="34" charset="-128"/>
                <a:cs typeface="ＭＳ Ｐゴシック" charset="0"/>
              </a:rPr>
              <a:t> </a:t>
            </a:r>
            <a:r>
              <a:rPr lang="pt-PT" sz="1200" kern="1200" dirty="0" err="1">
                <a:solidFill>
                  <a:schemeClr val="tx1"/>
                </a:solidFill>
                <a:effectLst/>
                <a:latin typeface="+mn-lt"/>
                <a:ea typeface="MS PGothic" pitchFamily="34" charset="-128"/>
                <a:cs typeface="ＭＳ Ｐゴシック" charset="0"/>
              </a:rPr>
              <a:t>decided</a:t>
            </a:r>
            <a:r>
              <a:rPr lang="pt-PT" sz="1200" kern="1200" dirty="0">
                <a:solidFill>
                  <a:schemeClr val="tx1"/>
                </a:solidFill>
                <a:effectLst/>
                <a:latin typeface="+mn-lt"/>
                <a:ea typeface="MS PGothic" pitchFamily="34" charset="-128"/>
                <a:cs typeface="ＭＳ Ｐゴシック" charset="0"/>
              </a:rPr>
              <a:t> to </a:t>
            </a:r>
            <a:r>
              <a:rPr lang="pt-PT" sz="1200" kern="1200" dirty="0" err="1">
                <a:solidFill>
                  <a:schemeClr val="tx1"/>
                </a:solidFill>
                <a:effectLst/>
                <a:latin typeface="+mn-lt"/>
                <a:ea typeface="MS PGothic" pitchFamily="34" charset="-128"/>
                <a:cs typeface="ＭＳ Ｐゴシック" charset="0"/>
              </a:rPr>
              <a:t>reduce</a:t>
            </a:r>
            <a:r>
              <a:rPr lang="pt-PT" sz="1200" kern="1200" dirty="0">
                <a:solidFill>
                  <a:schemeClr val="tx1"/>
                </a:solidFill>
                <a:effectLst/>
                <a:latin typeface="+mn-lt"/>
                <a:ea typeface="MS PGothic" pitchFamily="34" charset="-128"/>
                <a:cs typeface="ＭＳ Ｐゴシック" charset="0"/>
              </a:rPr>
              <a:t> </a:t>
            </a:r>
            <a:r>
              <a:rPr lang="pt-PT" sz="1200" kern="1200" dirty="0" err="1">
                <a:solidFill>
                  <a:schemeClr val="tx1"/>
                </a:solidFill>
                <a:effectLst/>
                <a:latin typeface="+mn-lt"/>
                <a:ea typeface="MS PGothic" pitchFamily="34" charset="-128"/>
                <a:cs typeface="ＭＳ Ｐゴシック" charset="0"/>
              </a:rPr>
              <a:t>its</a:t>
            </a:r>
            <a:r>
              <a:rPr lang="pt-PT" sz="1200" kern="1200" dirty="0">
                <a:solidFill>
                  <a:schemeClr val="tx1"/>
                </a:solidFill>
                <a:effectLst/>
                <a:latin typeface="+mn-lt"/>
                <a:ea typeface="MS PGothic" pitchFamily="34" charset="-128"/>
                <a:cs typeface="ＭＳ Ｐゴシック" charset="0"/>
              </a:rPr>
              <a:t> </a:t>
            </a:r>
            <a:r>
              <a:rPr lang="pt-PT" sz="1200" kern="1200" dirty="0" err="1">
                <a:solidFill>
                  <a:schemeClr val="tx1"/>
                </a:solidFill>
                <a:effectLst/>
                <a:latin typeface="+mn-lt"/>
                <a:ea typeface="MS PGothic" pitchFamily="34" charset="-128"/>
                <a:cs typeface="ＭＳ Ｐゴシック" charset="0"/>
              </a:rPr>
              <a:t>rented</a:t>
            </a:r>
            <a:r>
              <a:rPr lang="pt-PT" sz="1200" kern="1200" dirty="0">
                <a:solidFill>
                  <a:schemeClr val="tx1"/>
                </a:solidFill>
                <a:effectLst/>
                <a:latin typeface="+mn-lt"/>
                <a:ea typeface="MS PGothic" pitchFamily="34" charset="-128"/>
                <a:cs typeface="ＭＳ Ｐゴシック" charset="0"/>
              </a:rPr>
              <a:t> space in the DME. </a:t>
            </a:r>
            <a:r>
              <a:rPr lang="pt-PT" sz="1200" kern="1200" dirty="0" err="1">
                <a:solidFill>
                  <a:schemeClr val="tx1"/>
                </a:solidFill>
                <a:effectLst/>
                <a:latin typeface="+mn-lt"/>
                <a:ea typeface="MS PGothic" pitchFamily="34" charset="-128"/>
                <a:cs typeface="ＭＳ Ｐゴシック" charset="0"/>
              </a:rPr>
              <a:t>Consequently</a:t>
            </a:r>
            <a:r>
              <a:rPr lang="pt-PT" sz="1200" kern="1200" dirty="0">
                <a:solidFill>
                  <a:schemeClr val="tx1"/>
                </a:solidFill>
                <a:effectLst/>
                <a:latin typeface="+mn-lt"/>
                <a:ea typeface="MS PGothic" pitchFamily="34" charset="-128"/>
                <a:cs typeface="ＭＳ Ｐゴシック" charset="0"/>
              </a:rPr>
              <a:t>, a </a:t>
            </a:r>
            <a:r>
              <a:rPr lang="pt-PT" sz="1200" kern="1200" dirty="0" err="1">
                <a:solidFill>
                  <a:schemeClr val="tx1"/>
                </a:solidFill>
                <a:effectLst/>
                <a:latin typeface="+mn-lt"/>
                <a:ea typeface="MS PGothic" pitchFamily="34" charset="-128"/>
                <a:cs typeface="ＭＳ Ｐゴシック" charset="0"/>
              </a:rPr>
              <a:t>small</a:t>
            </a:r>
            <a:r>
              <a:rPr lang="pt-PT" sz="1200" kern="1200" dirty="0">
                <a:solidFill>
                  <a:schemeClr val="tx1"/>
                </a:solidFill>
                <a:effectLst/>
                <a:latin typeface="+mn-lt"/>
                <a:ea typeface="MS PGothic" pitchFamily="34" charset="-128"/>
                <a:cs typeface="ＭＳ Ｐゴシック" charset="0"/>
              </a:rPr>
              <a:t> office </a:t>
            </a:r>
            <a:r>
              <a:rPr lang="pt-PT" sz="1200" kern="1200" dirty="0" err="1">
                <a:solidFill>
                  <a:schemeClr val="tx1"/>
                </a:solidFill>
                <a:effectLst/>
                <a:latin typeface="+mn-lt"/>
                <a:ea typeface="MS PGothic" pitchFamily="34" charset="-128"/>
                <a:cs typeface="ＭＳ Ｐゴシック" charset="0"/>
              </a:rPr>
              <a:t>ready</a:t>
            </a:r>
            <a:r>
              <a:rPr lang="pt-PT" sz="1200" kern="1200" dirty="0">
                <a:solidFill>
                  <a:schemeClr val="tx1"/>
                </a:solidFill>
                <a:effectLst/>
                <a:latin typeface="+mn-lt"/>
                <a:ea typeface="MS PGothic" pitchFamily="34" charset="-128"/>
                <a:cs typeface="ＭＳ Ｐゴシック" charset="0"/>
              </a:rPr>
              <a:t> to </a:t>
            </a:r>
            <a:r>
              <a:rPr lang="pt-PT" sz="1200" kern="1200" dirty="0" err="1">
                <a:solidFill>
                  <a:schemeClr val="tx1"/>
                </a:solidFill>
                <a:effectLst/>
                <a:latin typeface="+mn-lt"/>
                <a:ea typeface="MS PGothic" pitchFamily="34" charset="-128"/>
                <a:cs typeface="ＭＳ Ｐゴシック" charset="0"/>
              </a:rPr>
              <a:t>accommodate</a:t>
            </a:r>
            <a:r>
              <a:rPr lang="pt-PT" sz="1200" kern="1200" dirty="0">
                <a:solidFill>
                  <a:schemeClr val="tx1"/>
                </a:solidFill>
                <a:effectLst/>
                <a:latin typeface="+mn-lt"/>
                <a:ea typeface="MS PGothic" pitchFamily="34" charset="-128"/>
                <a:cs typeface="ＭＳ Ｐゴシック" charset="0"/>
              </a:rPr>
              <a:t> 2 </a:t>
            </a:r>
            <a:r>
              <a:rPr lang="pt-PT" sz="1200" kern="1200" dirty="0" err="1">
                <a:solidFill>
                  <a:schemeClr val="tx1"/>
                </a:solidFill>
                <a:effectLst/>
                <a:latin typeface="+mn-lt"/>
                <a:ea typeface="MS PGothic" pitchFamily="34" charset="-128"/>
                <a:cs typeface="ＭＳ Ｐゴシック" charset="0"/>
              </a:rPr>
              <a:t>employees</a:t>
            </a:r>
            <a:r>
              <a:rPr lang="pt-PT" sz="1200" kern="1200" dirty="0">
                <a:solidFill>
                  <a:schemeClr val="tx1"/>
                </a:solidFill>
                <a:effectLst/>
                <a:latin typeface="+mn-lt"/>
                <a:ea typeface="MS PGothic" pitchFamily="34" charset="-128"/>
                <a:cs typeface="ＭＳ Ｐゴシック" charset="0"/>
              </a:rPr>
              <a:t> is for </a:t>
            </a:r>
            <a:r>
              <a:rPr lang="pt-PT" sz="1200" kern="1200" dirty="0" err="1">
                <a:solidFill>
                  <a:schemeClr val="tx1"/>
                </a:solidFill>
                <a:effectLst/>
                <a:latin typeface="+mn-lt"/>
                <a:ea typeface="MS PGothic" pitchFamily="34" charset="-128"/>
                <a:cs typeface="ＭＳ Ｐゴシック" charset="0"/>
              </a:rPr>
              <a:t>rent</a:t>
            </a:r>
            <a:r>
              <a:rPr lang="pt-PT" sz="1200" kern="1200" dirty="0">
                <a:solidFill>
                  <a:schemeClr val="tx1"/>
                </a:solidFill>
                <a:effectLst/>
                <a:latin typeface="+mn-lt"/>
                <a:ea typeface="MS PGothic" pitchFamily="34" charset="-128"/>
                <a:cs typeface="ＭＳ Ｐゴシック" charset="0"/>
              </a:rPr>
              <a:t>.</a:t>
            </a:r>
          </a:p>
          <a:p>
            <a:pPr lvl="0"/>
            <a:r>
              <a:rPr lang="pt-PT" sz="1200" kern="1200" dirty="0">
                <a:solidFill>
                  <a:schemeClr val="tx1"/>
                </a:solidFill>
                <a:effectLst/>
                <a:latin typeface="+mn-lt"/>
                <a:ea typeface="MS PGothic" pitchFamily="34" charset="-128"/>
                <a:cs typeface="ＭＳ Ｐゴシック" charset="0"/>
              </a:rPr>
              <a:t>3. The </a:t>
            </a:r>
            <a:r>
              <a:rPr lang="pt-PT" sz="1200" kern="1200" dirty="0" err="1">
                <a:solidFill>
                  <a:schemeClr val="tx1"/>
                </a:solidFill>
                <a:effectLst/>
                <a:latin typeface="+mn-lt"/>
                <a:ea typeface="MS PGothic" pitchFamily="34" charset="-128"/>
                <a:cs typeface="ＭＳ Ｐゴシック" charset="0"/>
              </a:rPr>
              <a:t>last</a:t>
            </a:r>
            <a:r>
              <a:rPr lang="pt-PT" sz="1200" kern="1200" dirty="0">
                <a:solidFill>
                  <a:schemeClr val="tx1"/>
                </a:solidFill>
                <a:effectLst/>
                <a:latin typeface="+mn-lt"/>
                <a:ea typeface="MS PGothic" pitchFamily="34" charset="-128"/>
                <a:cs typeface="ＭＳ Ｐゴシック" charset="0"/>
              </a:rPr>
              <a:t> 3 </a:t>
            </a:r>
            <a:r>
              <a:rPr lang="pt-PT" sz="1200" kern="1200" dirty="0" err="1">
                <a:solidFill>
                  <a:schemeClr val="tx1"/>
                </a:solidFill>
                <a:effectLst/>
                <a:latin typeface="+mn-lt"/>
                <a:ea typeface="MS PGothic" pitchFamily="34" charset="-128"/>
                <a:cs typeface="ＭＳ Ｐゴシック" charset="0"/>
              </a:rPr>
              <a:t>parking</a:t>
            </a:r>
            <a:r>
              <a:rPr lang="pt-PT" sz="1200" kern="1200" dirty="0">
                <a:solidFill>
                  <a:schemeClr val="tx1"/>
                </a:solidFill>
                <a:effectLst/>
                <a:latin typeface="+mn-lt"/>
                <a:ea typeface="MS PGothic" pitchFamily="34" charset="-128"/>
                <a:cs typeface="ＭＳ Ｐゴシック" charset="0"/>
              </a:rPr>
              <a:t> spaces </a:t>
            </a:r>
            <a:r>
              <a:rPr lang="pt-PT" sz="1200" kern="1200" dirty="0" err="1">
                <a:solidFill>
                  <a:schemeClr val="tx1"/>
                </a:solidFill>
                <a:effectLst/>
                <a:latin typeface="+mn-lt"/>
                <a:ea typeface="MS PGothic" pitchFamily="34" charset="-128"/>
                <a:cs typeface="ＭＳ Ｐゴシック" charset="0"/>
              </a:rPr>
              <a:t>still</a:t>
            </a:r>
            <a:r>
              <a:rPr lang="pt-PT" sz="1200" kern="1200" dirty="0">
                <a:solidFill>
                  <a:schemeClr val="tx1"/>
                </a:solidFill>
                <a:effectLst/>
                <a:latin typeface="+mn-lt"/>
                <a:ea typeface="MS PGothic" pitchFamily="34" charset="-128"/>
                <a:cs typeface="ＭＳ Ｐゴシック" charset="0"/>
              </a:rPr>
              <a:t> </a:t>
            </a:r>
            <a:r>
              <a:rPr lang="pt-PT" sz="1200" kern="1200" dirty="0" err="1">
                <a:solidFill>
                  <a:schemeClr val="tx1"/>
                </a:solidFill>
                <a:effectLst/>
                <a:latin typeface="+mn-lt"/>
                <a:ea typeface="MS PGothic" pitchFamily="34" charset="-128"/>
                <a:cs typeface="ＭＳ Ｐゴシック" charset="0"/>
              </a:rPr>
              <a:t>available</a:t>
            </a:r>
            <a:r>
              <a:rPr lang="pt-PT" sz="1200" kern="1200" dirty="0">
                <a:solidFill>
                  <a:schemeClr val="tx1"/>
                </a:solidFill>
                <a:effectLst/>
                <a:latin typeface="+mn-lt"/>
                <a:ea typeface="MS PGothic" pitchFamily="34" charset="-128"/>
                <a:cs typeface="ＭＳ Ｐゴシック" charset="0"/>
              </a:rPr>
              <a:t> </a:t>
            </a:r>
            <a:r>
              <a:rPr lang="pt-PT" sz="1200" kern="1200" dirty="0" err="1">
                <a:solidFill>
                  <a:schemeClr val="tx1"/>
                </a:solidFill>
                <a:effectLst/>
                <a:latin typeface="+mn-lt"/>
                <a:ea typeface="MS PGothic" pitchFamily="34" charset="-128"/>
                <a:cs typeface="ＭＳ Ｐゴシック" charset="0"/>
              </a:rPr>
              <a:t>have</a:t>
            </a:r>
            <a:r>
              <a:rPr lang="pt-PT" sz="1200" kern="1200" dirty="0">
                <a:solidFill>
                  <a:schemeClr val="tx1"/>
                </a:solidFill>
                <a:effectLst/>
                <a:latin typeface="+mn-lt"/>
                <a:ea typeface="MS PGothic" pitchFamily="34" charset="-128"/>
                <a:cs typeface="ＭＳ Ｐゴシック" charset="0"/>
              </a:rPr>
              <a:t> </a:t>
            </a:r>
            <a:r>
              <a:rPr lang="pt-PT" sz="1200" kern="1200" dirty="0" err="1">
                <a:solidFill>
                  <a:schemeClr val="tx1"/>
                </a:solidFill>
                <a:effectLst/>
                <a:latin typeface="+mn-lt"/>
                <a:ea typeface="MS PGothic" pitchFamily="34" charset="-128"/>
                <a:cs typeface="ＭＳ Ｐゴシック" charset="0"/>
              </a:rPr>
              <a:t>been</a:t>
            </a:r>
            <a:r>
              <a:rPr lang="pt-PT" sz="1200" kern="1200" dirty="0">
                <a:solidFill>
                  <a:schemeClr val="tx1"/>
                </a:solidFill>
                <a:effectLst/>
                <a:latin typeface="+mn-lt"/>
                <a:ea typeface="MS PGothic" pitchFamily="34" charset="-128"/>
                <a:cs typeface="ＭＳ Ｐゴシック" charset="0"/>
              </a:rPr>
              <a:t> </a:t>
            </a:r>
            <a:r>
              <a:rPr lang="pt-PT" sz="1200" kern="1200" dirty="0" err="1">
                <a:solidFill>
                  <a:schemeClr val="tx1"/>
                </a:solidFill>
                <a:effectLst/>
                <a:latin typeface="+mn-lt"/>
                <a:ea typeface="MS PGothic" pitchFamily="34" charset="-128"/>
                <a:cs typeface="ＭＳ Ｐゴシック" charset="0"/>
              </a:rPr>
              <a:t>rented</a:t>
            </a:r>
            <a:endParaRPr lang="pt-PT" sz="1200" kern="1200" dirty="0">
              <a:solidFill>
                <a:schemeClr val="tx1"/>
              </a:solidFill>
              <a:effectLst/>
              <a:latin typeface="+mn-lt"/>
              <a:ea typeface="MS PGothic" pitchFamily="34" charset="-128"/>
              <a:cs typeface="ＭＳ Ｐゴシック" charset="0"/>
            </a:endParaRPr>
          </a:p>
          <a:p>
            <a:pPr lvl="0"/>
            <a:r>
              <a:rPr lang="pt-PT" sz="1200" kern="1200" dirty="0">
                <a:solidFill>
                  <a:schemeClr val="tx1"/>
                </a:solidFill>
                <a:effectLst/>
                <a:latin typeface="+mn-lt"/>
                <a:ea typeface="MS PGothic" pitchFamily="34" charset="-128"/>
                <a:cs typeface="ＭＳ Ｐゴシック" charset="0"/>
              </a:rPr>
              <a:t>4. Total </a:t>
            </a:r>
            <a:r>
              <a:rPr lang="pt-PT" sz="1200" kern="1200" dirty="0" err="1">
                <a:solidFill>
                  <a:schemeClr val="tx1"/>
                </a:solidFill>
                <a:effectLst/>
                <a:latin typeface="+mn-lt"/>
                <a:ea typeface="MS PGothic" pitchFamily="34" charset="-128"/>
                <a:cs typeface="ＭＳ Ｐゴシック" charset="0"/>
              </a:rPr>
              <a:t>income</a:t>
            </a:r>
            <a:r>
              <a:rPr lang="pt-PT" sz="1200" kern="1200" dirty="0">
                <a:solidFill>
                  <a:schemeClr val="tx1"/>
                </a:solidFill>
                <a:effectLst/>
                <a:latin typeface="+mn-lt"/>
                <a:ea typeface="MS PGothic" pitchFamily="34" charset="-128"/>
                <a:cs typeface="ＭＳ Ｐゴシック" charset="0"/>
              </a:rPr>
              <a:t> of the DME in 2020 is </a:t>
            </a:r>
            <a:r>
              <a:rPr lang="pt-PT" sz="1200" kern="1200" dirty="0" err="1">
                <a:solidFill>
                  <a:schemeClr val="tx1"/>
                </a:solidFill>
                <a:effectLst/>
                <a:latin typeface="+mn-lt"/>
                <a:ea typeface="MS PGothic" pitchFamily="34" charset="-128"/>
                <a:cs typeface="ＭＳ Ｐゴシック" charset="0"/>
              </a:rPr>
              <a:t>expected</a:t>
            </a:r>
            <a:r>
              <a:rPr lang="pt-PT" sz="1200" kern="1200" dirty="0">
                <a:solidFill>
                  <a:schemeClr val="tx1"/>
                </a:solidFill>
                <a:effectLst/>
                <a:latin typeface="+mn-lt"/>
                <a:ea typeface="MS PGothic" pitchFamily="34" charset="-128"/>
                <a:cs typeface="ＭＳ Ｐゴシック" charset="0"/>
              </a:rPr>
              <a:t> to be </a:t>
            </a:r>
            <a:r>
              <a:rPr lang="pt-PT" sz="1200" kern="1200" dirty="0" err="1">
                <a:solidFill>
                  <a:schemeClr val="tx1"/>
                </a:solidFill>
                <a:effectLst/>
                <a:latin typeface="+mn-lt"/>
                <a:ea typeface="MS PGothic" pitchFamily="34" charset="-128"/>
                <a:cs typeface="ＭＳ Ｐゴシック" charset="0"/>
              </a:rPr>
              <a:t>reduced</a:t>
            </a:r>
            <a:r>
              <a:rPr lang="pt-PT" sz="1200" kern="1200" dirty="0">
                <a:solidFill>
                  <a:schemeClr val="tx1"/>
                </a:solidFill>
                <a:effectLst/>
                <a:latin typeface="+mn-lt"/>
                <a:ea typeface="MS PGothic" pitchFamily="34" charset="-128"/>
                <a:cs typeface="ＭＳ Ｐゴシック" charset="0"/>
              </a:rPr>
              <a:t> by 6,51% </a:t>
            </a:r>
            <a:r>
              <a:rPr lang="pt-PT" sz="1200" kern="1200" dirty="0" err="1">
                <a:solidFill>
                  <a:schemeClr val="tx1"/>
                </a:solidFill>
                <a:effectLst/>
                <a:latin typeface="+mn-lt"/>
                <a:ea typeface="MS PGothic" pitchFamily="34" charset="-128"/>
                <a:cs typeface="ＭＳ Ｐゴシック" charset="0"/>
              </a:rPr>
              <a:t>when</a:t>
            </a:r>
            <a:r>
              <a:rPr lang="pt-PT" sz="1200" kern="1200" dirty="0">
                <a:solidFill>
                  <a:schemeClr val="tx1"/>
                </a:solidFill>
                <a:effectLst/>
                <a:latin typeface="+mn-lt"/>
                <a:ea typeface="MS PGothic" pitchFamily="34" charset="-128"/>
                <a:cs typeface="ＭＳ Ｐゴシック" charset="0"/>
              </a:rPr>
              <a:t> </a:t>
            </a:r>
            <a:r>
              <a:rPr lang="pt-PT" sz="1200" kern="1200" dirty="0" err="1">
                <a:solidFill>
                  <a:schemeClr val="tx1"/>
                </a:solidFill>
                <a:effectLst/>
                <a:latin typeface="+mn-lt"/>
                <a:ea typeface="MS PGothic" pitchFamily="34" charset="-128"/>
                <a:cs typeface="ＭＳ Ｐゴシック" charset="0"/>
              </a:rPr>
              <a:t>compared</a:t>
            </a:r>
            <a:r>
              <a:rPr lang="pt-PT" sz="1200" kern="1200" dirty="0">
                <a:solidFill>
                  <a:schemeClr val="tx1"/>
                </a:solidFill>
                <a:effectLst/>
                <a:latin typeface="+mn-lt"/>
                <a:ea typeface="MS PGothic" pitchFamily="34" charset="-128"/>
                <a:cs typeface="ＭＳ Ｐゴシック" charset="0"/>
              </a:rPr>
              <a:t> with 2019 (€ 107.712,25 in 2019 vs € 100.702,00 in 2020).</a:t>
            </a:r>
          </a:p>
          <a:p>
            <a:pPr lvl="0"/>
            <a:br>
              <a:rPr lang="en-US" sz="1200" kern="1200" dirty="0">
                <a:solidFill>
                  <a:schemeClr val="tx1"/>
                </a:solidFill>
                <a:effectLst/>
                <a:latin typeface="+mn-lt"/>
                <a:ea typeface="MS PGothic" pitchFamily="34" charset="-128"/>
                <a:cs typeface="ＭＳ Ｐゴシック" charset="0"/>
              </a:rPr>
            </a:br>
            <a:r>
              <a:rPr lang="en-GB" sz="1200" kern="1200" dirty="0">
                <a:solidFill>
                  <a:schemeClr val="tx1"/>
                </a:solidFill>
                <a:effectLst/>
                <a:latin typeface="+mn-lt"/>
                <a:ea typeface="MS PGothic" pitchFamily="34" charset="-128"/>
                <a:cs typeface="ＭＳ Ｐゴシック" charset="0"/>
              </a:rPr>
              <a:t> </a:t>
            </a:r>
            <a:endParaRPr lang="pt-PT" sz="1200" kern="1200" dirty="0">
              <a:solidFill>
                <a:schemeClr val="tx1"/>
              </a:solidFill>
              <a:effectLst/>
              <a:latin typeface="+mn-lt"/>
              <a:ea typeface="MS PGothic" pitchFamily="34" charset="-128"/>
              <a:cs typeface="ＭＳ Ｐゴシック" charset="0"/>
            </a:endParaRPr>
          </a:p>
          <a:p>
            <a:endParaRPr lang="fr-BE" dirty="0"/>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6</a:t>
            </a:fld>
            <a:endParaRPr lang="pl-PL" altLang="fr-FR"/>
          </a:p>
        </p:txBody>
      </p:sp>
    </p:spTree>
    <p:extLst>
      <p:ext uri="{BB962C8B-B14F-4D97-AF65-F5344CB8AC3E}">
        <p14:creationId xmlns:p14="http://schemas.microsoft.com/office/powerpoint/2010/main" val="110731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The Domus Medica Europaea has currently office spaces rented to 3 organizations. They are the UK National Health Service (NHS) and the European Association of Urology (EAU) on the first floor and the Smoke Free Partnership (SFP) on the fourth floor.</a:t>
            </a:r>
            <a:endParaRPr lang="pt-PT"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Currently there are office spaces available to rent in the DME, and the office is always available to accommodate requests of potential tenants to make a tour of the premises.</a:t>
            </a:r>
            <a:endParaRPr lang="pt-PT"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Currently there are 4 parking spaces rented, 6 are being used by UEMS employees and 2 are free to use by visitors.</a:t>
            </a:r>
            <a:endParaRPr lang="pt-PT"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The DME is offered in very preferential prices for our NMAs and UEMS Bodies. Please be in touch with our CEO to explore ways to utilize the DME for your events. One important issue to keep in mind is that for European medical events it offers much better status and visibility compared to hotels etc.</a:t>
            </a:r>
            <a:endParaRPr lang="pt-PT" sz="1200" kern="1200" dirty="0">
              <a:solidFill>
                <a:schemeClr val="tx1"/>
              </a:solidFill>
              <a:effectLst/>
              <a:latin typeface="+mn-lt"/>
              <a:ea typeface="MS PGothic" pitchFamily="34" charset="-128"/>
              <a:cs typeface="ＭＳ Ｐゴシック" charset="0"/>
            </a:endParaRPr>
          </a:p>
          <a:p>
            <a:endParaRPr lang="fr-BE" dirty="0"/>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7</a:t>
            </a:fld>
            <a:endParaRPr lang="pl-PL" altLang="fr-FR"/>
          </a:p>
        </p:txBody>
      </p:sp>
    </p:spTree>
    <p:extLst>
      <p:ext uri="{BB962C8B-B14F-4D97-AF65-F5344CB8AC3E}">
        <p14:creationId xmlns:p14="http://schemas.microsoft.com/office/powerpoint/2010/main" val="1063743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GB" sz="1200" dirty="0">
                <a:latin typeface="+mn-lt"/>
              </a:rPr>
              <a:t>The UEMS budget for 2022 has been prepared considering that the evolution of the COVID-19 pandemic is still surrounded by much uncertainty.  As such, the budget that will be presented is a conservative one.</a:t>
            </a:r>
            <a:endParaRPr lang="pt-PT" sz="1200" dirty="0">
              <a:latin typeface="+mn-lt"/>
            </a:endParaRPr>
          </a:p>
          <a:p>
            <a:pPr algn="just" eaLnBrk="0" hangingPunct="0">
              <a:lnSpc>
                <a:spcPct val="90000"/>
              </a:lnSpc>
              <a:spcBef>
                <a:spcPct val="20000"/>
              </a:spcBef>
            </a:pPr>
            <a:r>
              <a:rPr lang="pl-PL" sz="1200" kern="1200" dirty="0">
                <a:latin typeface="+mn-lt"/>
                <a:ea typeface="MS PGothic" pitchFamily="34" charset="-128"/>
                <a:cs typeface="ＭＳ Ｐゴシック" charset="0"/>
              </a:rPr>
              <a:t> </a:t>
            </a:r>
          </a:p>
          <a:p>
            <a:pPr lvl="0" algn="just"/>
            <a:r>
              <a:rPr lang="en-GB" sz="1200" dirty="0">
                <a:latin typeface="+mn-lt"/>
              </a:rPr>
              <a:t>The projected income for 2021 is 2.944.149 € compared to 2.491.957€ in 2020.</a:t>
            </a:r>
            <a:endParaRPr lang="pt-PT" sz="1200" dirty="0">
              <a:latin typeface="+mn-lt"/>
            </a:endParaRPr>
          </a:p>
          <a:p>
            <a:pPr algn="just" eaLnBrk="0" hangingPunct="0">
              <a:lnSpc>
                <a:spcPct val="90000"/>
              </a:lnSpc>
              <a:spcBef>
                <a:spcPct val="20000"/>
              </a:spcBef>
            </a:pPr>
            <a:endParaRPr lang="pl-PL" sz="1200" dirty="0">
              <a:latin typeface="+mn-lt"/>
            </a:endParaRPr>
          </a:p>
          <a:p>
            <a:pPr algn="just" eaLnBrk="0" hangingPunct="0">
              <a:lnSpc>
                <a:spcPct val="90000"/>
              </a:lnSpc>
              <a:spcBef>
                <a:spcPct val="20000"/>
              </a:spcBef>
            </a:pPr>
            <a:endParaRPr lang="pl-PL" sz="1200" dirty="0">
              <a:latin typeface="+mn-lt"/>
            </a:endParaRPr>
          </a:p>
          <a:p>
            <a:pPr lvl="0" algn="just"/>
            <a:r>
              <a:rPr lang="en-GB" sz="1200" dirty="0">
                <a:latin typeface="+mn-lt"/>
              </a:rPr>
              <a:t>The budgeted income in 2022 is 2.987.100€ which will support the total budgeted expenses of 2.677.590€ with a projected positive net result of 285.907€.</a:t>
            </a:r>
            <a:endParaRPr lang="pt-PT" sz="1200" dirty="0">
              <a:latin typeface="+mn-lt"/>
            </a:endParaRPr>
          </a:p>
          <a:p>
            <a:pPr algn="just" eaLnBrk="0" hangingPunct="0">
              <a:lnSpc>
                <a:spcPct val="90000"/>
              </a:lnSpc>
              <a:spcBef>
                <a:spcPct val="20000"/>
              </a:spcBef>
            </a:pPr>
            <a:endParaRPr lang="pl-PL" sz="1200" dirty="0">
              <a:latin typeface="+mn-lt"/>
            </a:endParaRPr>
          </a:p>
          <a:p>
            <a:pPr lvl="0" algn="just"/>
            <a:r>
              <a:rPr lang="en-GB" sz="1200" dirty="0">
                <a:latin typeface="+mn-lt"/>
              </a:rPr>
              <a:t>The UEMS has repaid the 1.000.000€ straight loan in full in June 2021 and thus continues to honour all its obligations to external partners.</a:t>
            </a:r>
            <a:endParaRPr lang="pt-PT" sz="1200" dirty="0">
              <a:latin typeface="+mn-lt"/>
            </a:endParaRPr>
          </a:p>
          <a:p>
            <a:pPr eaLnBrk="0" hangingPunct="0">
              <a:lnSpc>
                <a:spcPct val="90000"/>
              </a:lnSpc>
              <a:spcBef>
                <a:spcPct val="20000"/>
              </a:spcBef>
            </a:pPr>
            <a:endParaRPr lang="pl-PL" sz="1200" dirty="0">
              <a:latin typeface="+mn-lt"/>
            </a:endParaRPr>
          </a:p>
          <a:p>
            <a:pPr algn="just"/>
            <a:r>
              <a:rPr lang="pl-PL" sz="1200" dirty="0">
                <a:latin typeface="+mn-lt"/>
              </a:rPr>
              <a:t>For </a:t>
            </a:r>
            <a:r>
              <a:rPr lang="pl-PL" sz="1200" dirty="0" err="1">
                <a:latin typeface="+mn-lt"/>
              </a:rPr>
              <a:t>further</a:t>
            </a:r>
            <a:r>
              <a:rPr lang="pl-PL" sz="1200" dirty="0">
                <a:latin typeface="+mn-lt"/>
              </a:rPr>
              <a:t> </a:t>
            </a:r>
            <a:r>
              <a:rPr lang="pl-PL" sz="1200" dirty="0" err="1">
                <a:latin typeface="+mn-lt"/>
              </a:rPr>
              <a:t>information</a:t>
            </a:r>
            <a:r>
              <a:rPr lang="pl-PL" sz="1200" dirty="0">
                <a:latin typeface="+mn-lt"/>
              </a:rPr>
              <a:t> </a:t>
            </a:r>
            <a:r>
              <a:rPr lang="pl-PL" sz="1200" dirty="0" err="1">
                <a:latin typeface="+mn-lt"/>
              </a:rPr>
              <a:t>you</a:t>
            </a:r>
            <a:r>
              <a:rPr lang="pl-PL" sz="1200" dirty="0">
                <a:latin typeface="+mn-lt"/>
              </a:rPr>
              <a:t> </a:t>
            </a:r>
            <a:r>
              <a:rPr lang="pl-PL" sz="1200" dirty="0" err="1">
                <a:latin typeface="+mn-lt"/>
              </a:rPr>
              <a:t>are</a:t>
            </a:r>
            <a:r>
              <a:rPr lang="pl-PL" sz="1200" dirty="0">
                <a:latin typeface="+mn-lt"/>
              </a:rPr>
              <a:t> </a:t>
            </a:r>
            <a:r>
              <a:rPr lang="pl-PL" sz="1200" dirty="0" err="1">
                <a:latin typeface="+mn-lt"/>
              </a:rPr>
              <a:t>invited</a:t>
            </a:r>
            <a:r>
              <a:rPr lang="pl-PL" sz="1200" dirty="0">
                <a:latin typeface="+mn-lt"/>
              </a:rPr>
              <a:t> to </a:t>
            </a:r>
            <a:r>
              <a:rPr lang="pl-PL" sz="1200" dirty="0" err="1">
                <a:latin typeface="+mn-lt"/>
              </a:rPr>
              <a:t>refer</a:t>
            </a:r>
            <a:r>
              <a:rPr lang="pl-PL" sz="1200" dirty="0">
                <a:latin typeface="+mn-lt"/>
              </a:rPr>
              <a:t> to the </a:t>
            </a:r>
            <a:r>
              <a:rPr lang="pl-PL" sz="1200" dirty="0" err="1">
                <a:latin typeface="+mn-lt"/>
              </a:rPr>
              <a:t>Treasurer’s</a:t>
            </a:r>
            <a:r>
              <a:rPr lang="pl-PL" sz="1200" dirty="0">
                <a:latin typeface="+mn-lt"/>
              </a:rPr>
              <a:t> interim </a:t>
            </a:r>
            <a:r>
              <a:rPr lang="pl-PL" sz="1200" dirty="0" err="1">
                <a:latin typeface="+mn-lt"/>
              </a:rPr>
              <a:t>financial</a:t>
            </a:r>
            <a:r>
              <a:rPr lang="pl-PL" sz="1200" dirty="0">
                <a:latin typeface="+mn-lt"/>
              </a:rPr>
              <a:t> report, the </a:t>
            </a:r>
            <a:r>
              <a:rPr lang="pl-PL" sz="1200" dirty="0" err="1">
                <a:latin typeface="+mn-lt"/>
              </a:rPr>
              <a:t>explanatory</a:t>
            </a:r>
            <a:r>
              <a:rPr lang="pl-PL" sz="1200" dirty="0">
                <a:latin typeface="+mn-lt"/>
              </a:rPr>
              <a:t> notes and the  </a:t>
            </a:r>
            <a:r>
              <a:rPr lang="pt-PT" sz="1200" dirty="0" err="1">
                <a:latin typeface="+mn-lt"/>
              </a:rPr>
              <a:t>draft</a:t>
            </a:r>
            <a:r>
              <a:rPr lang="pt-PT" sz="1200" dirty="0">
                <a:latin typeface="+mn-lt"/>
              </a:rPr>
              <a:t> budget for 2022 </a:t>
            </a:r>
            <a:r>
              <a:rPr lang="pl-PL" sz="1200" dirty="0" err="1">
                <a:latin typeface="+mn-lt"/>
              </a:rPr>
              <a:t>that</a:t>
            </a:r>
            <a:r>
              <a:rPr lang="pl-PL" sz="1200" dirty="0">
                <a:latin typeface="+mn-lt"/>
              </a:rPr>
              <a:t> </a:t>
            </a:r>
            <a:r>
              <a:rPr lang="pl-PL" sz="1200" dirty="0" err="1">
                <a:latin typeface="+mn-lt"/>
              </a:rPr>
              <a:t>has</a:t>
            </a:r>
            <a:r>
              <a:rPr lang="pl-PL" sz="1200" dirty="0">
                <a:latin typeface="+mn-lt"/>
              </a:rPr>
              <a:t> </a:t>
            </a:r>
            <a:r>
              <a:rPr lang="pl-PL" sz="1200" dirty="0" err="1">
                <a:latin typeface="+mn-lt"/>
              </a:rPr>
              <a:t>been</a:t>
            </a:r>
            <a:r>
              <a:rPr lang="pl-PL" sz="1200" dirty="0">
                <a:latin typeface="+mn-lt"/>
              </a:rPr>
              <a:t> </a:t>
            </a:r>
            <a:r>
              <a:rPr lang="pl-PL" sz="1200" dirty="0" err="1">
                <a:latin typeface="+mn-lt"/>
              </a:rPr>
              <a:t>made</a:t>
            </a:r>
            <a:r>
              <a:rPr lang="pl-PL" sz="1200" dirty="0">
                <a:latin typeface="+mn-lt"/>
              </a:rPr>
              <a:t> </a:t>
            </a:r>
            <a:r>
              <a:rPr lang="pl-PL" sz="1200" dirty="0" err="1">
                <a:latin typeface="+mn-lt"/>
              </a:rPr>
              <a:t>available</a:t>
            </a:r>
            <a:r>
              <a:rPr lang="pl-PL" sz="1200" dirty="0">
                <a:latin typeface="+mn-lt"/>
              </a:rPr>
              <a:t> to </a:t>
            </a:r>
            <a:r>
              <a:rPr lang="pl-PL" sz="1200" dirty="0" err="1">
                <a:latin typeface="+mn-lt"/>
              </a:rPr>
              <a:t>all</a:t>
            </a:r>
            <a:r>
              <a:rPr lang="pl-PL" sz="1200" dirty="0">
                <a:latin typeface="+mn-lt"/>
              </a:rPr>
              <a:t> </a:t>
            </a:r>
            <a:r>
              <a:rPr lang="pl-PL" sz="1200" dirty="0" err="1">
                <a:latin typeface="+mn-lt"/>
              </a:rPr>
              <a:t>NMA’s</a:t>
            </a:r>
            <a:r>
              <a:rPr lang="pl-PL" sz="1200" dirty="0">
                <a:latin typeface="+mn-lt"/>
              </a:rPr>
              <a:t> and UEMS </a:t>
            </a:r>
            <a:r>
              <a:rPr lang="pl-PL" sz="1200" dirty="0" err="1">
                <a:latin typeface="+mn-lt"/>
              </a:rPr>
              <a:t>Bodies</a:t>
            </a:r>
            <a:r>
              <a:rPr lang="pl-PL" sz="1200" dirty="0">
                <a:latin typeface="+mn-lt"/>
              </a:rPr>
              <a:t>.</a:t>
            </a:r>
          </a:p>
          <a:p>
            <a:endParaRPr lang="fr-BE" dirty="0"/>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8</a:t>
            </a:fld>
            <a:endParaRPr lang="pl-PL" altLang="fr-FR"/>
          </a:p>
        </p:txBody>
      </p:sp>
    </p:spTree>
    <p:extLst>
      <p:ext uri="{BB962C8B-B14F-4D97-AF65-F5344CB8AC3E}">
        <p14:creationId xmlns:p14="http://schemas.microsoft.com/office/powerpoint/2010/main" val="270448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lnSpc>
                <a:spcPct val="90000"/>
              </a:lnSpc>
              <a:spcBef>
                <a:spcPct val="20000"/>
              </a:spcBef>
            </a:pPr>
            <a:endParaRPr lang="pl-PL" sz="1200" kern="1200" dirty="0">
              <a:latin typeface="+mn-lt"/>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9</a:t>
            </a:fld>
            <a:endParaRPr lang="pl-PL" altLang="fr-FR"/>
          </a:p>
        </p:txBody>
      </p:sp>
    </p:spTree>
    <p:extLst>
      <p:ext uri="{BB962C8B-B14F-4D97-AF65-F5344CB8AC3E}">
        <p14:creationId xmlns:p14="http://schemas.microsoft.com/office/powerpoint/2010/main" val="653675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b="6279"/>
          <a:stretch>
            <a:fillRect/>
          </a:stretch>
        </p:blipFill>
        <p:spPr bwMode="auto">
          <a:xfrm>
            <a:off x="0" y="0"/>
            <a:ext cx="9144000" cy="6858000"/>
          </a:xfrm>
          <a:prstGeom prst="rect">
            <a:avLst/>
          </a:prstGeom>
          <a:noFill/>
          <a:ln w="9525">
            <a:noFill/>
            <a:miter lim="800000"/>
            <a:headEnd/>
            <a:tailEnd/>
          </a:ln>
        </p:spPr>
      </p:pic>
      <p:sp>
        <p:nvSpPr>
          <p:cNvPr id="2" name="Tytuł 1"/>
          <p:cNvSpPr>
            <a:spLocks noGrp="1"/>
          </p:cNvSpPr>
          <p:nvPr>
            <p:ph type="ctrTitle"/>
          </p:nvPr>
        </p:nvSpPr>
        <p:spPr>
          <a:xfrm>
            <a:off x="4067944" y="4581128"/>
            <a:ext cx="4964088" cy="1109985"/>
          </a:xfrm>
        </p:spPr>
        <p:txBody>
          <a:bodyPr>
            <a:noAutofit/>
          </a:bodyPr>
          <a:lstStyle>
            <a:lvl1pPr>
              <a:defRPr sz="3600">
                <a:solidFill>
                  <a:schemeClr val="bg1">
                    <a:lumMod val="95000"/>
                  </a:schemeClr>
                </a:solidFill>
              </a:defRPr>
            </a:lvl1pPr>
          </a:lstStyle>
          <a:p>
            <a:r>
              <a:rPr lang="pl-PL" dirty="0"/>
              <a:t>Kliknij, aby edytować styl</a:t>
            </a:r>
          </a:p>
        </p:txBody>
      </p:sp>
      <p:sp>
        <p:nvSpPr>
          <p:cNvPr id="3" name="Podtytuł 2"/>
          <p:cNvSpPr>
            <a:spLocks noGrp="1"/>
          </p:cNvSpPr>
          <p:nvPr>
            <p:ph type="subTitle" idx="1"/>
          </p:nvPr>
        </p:nvSpPr>
        <p:spPr>
          <a:xfrm>
            <a:off x="4067944" y="5733256"/>
            <a:ext cx="4960640" cy="553616"/>
          </a:xfrm>
        </p:spPr>
        <p:txBody>
          <a:bodyPr>
            <a:noAutofit/>
          </a:bodyPr>
          <a:lstStyle>
            <a:lvl1pPr marL="0" indent="0" algn="ctr">
              <a:buNone/>
              <a:defRPr sz="20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D4E23791-EED9-41D2-A882-87022EA9EB46}" type="datetime10">
              <a:rPr lang="pl-PL" smtClean="0"/>
              <a:t>10:13</a:t>
            </a:fld>
            <a:endParaRPr lang="pl-PL"/>
          </a:p>
        </p:txBody>
      </p:sp>
      <p:sp>
        <p:nvSpPr>
          <p:cNvPr id="5" name="Symbol zastępczy stopki 4"/>
          <p:cNvSpPr>
            <a:spLocks noGrp="1"/>
          </p:cNvSpPr>
          <p:nvPr>
            <p:ph type="ftr" sz="quarter" idx="11"/>
          </p:nvPr>
        </p:nvSpPr>
        <p:spPr/>
        <p:txBody>
          <a:bodyPr/>
          <a:lstStyle>
            <a:lvl1pPr>
              <a:defRPr/>
            </a:lvl1pPr>
          </a:lstStyle>
          <a:p>
            <a:pPr>
              <a:defRPr/>
            </a:pPr>
            <a:r>
              <a:rPr lang="pl-PL"/>
              <a:t>UEMS 2017</a:t>
            </a:r>
          </a:p>
        </p:txBody>
      </p:sp>
      <p:sp>
        <p:nvSpPr>
          <p:cNvPr id="6" name="Symbol zastępczy numeru slajdu 5"/>
          <p:cNvSpPr>
            <a:spLocks noGrp="1"/>
          </p:cNvSpPr>
          <p:nvPr>
            <p:ph type="sldNum" sz="quarter" idx="12"/>
          </p:nvPr>
        </p:nvSpPr>
        <p:spPr/>
        <p:txBody>
          <a:bodyPr/>
          <a:lstStyle>
            <a:lvl1pPr>
              <a:defRPr/>
            </a:lvl1pPr>
          </a:lstStyle>
          <a:p>
            <a:pPr>
              <a:defRPr/>
            </a:pPr>
            <a:fld id="{B7F62C29-47BC-48AC-B441-997A076C980B}" type="slidenum">
              <a:rPr lang="pl-PL" altLang="fr-FR"/>
              <a:pPr>
                <a:defRPr/>
              </a:pPr>
              <a:t>‹nº›</a:t>
            </a:fld>
            <a:endParaRPr lang="pl-PL"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C5484155-4C26-4FC8-A006-F44819BCDAE4}" type="datetime10">
              <a:rPr lang="pl-PL" smtClean="0"/>
              <a:t>10:13</a:t>
            </a:fld>
            <a:endParaRPr lang="pl-PL"/>
          </a:p>
        </p:txBody>
      </p:sp>
      <p:sp>
        <p:nvSpPr>
          <p:cNvPr id="5" name="Symbol zastępczy stopki 4"/>
          <p:cNvSpPr>
            <a:spLocks noGrp="1"/>
          </p:cNvSpPr>
          <p:nvPr>
            <p:ph type="ftr" sz="quarter" idx="11"/>
          </p:nvPr>
        </p:nvSpPr>
        <p:spPr/>
        <p:txBody>
          <a:bodyPr/>
          <a:lstStyle>
            <a:lvl1pPr>
              <a:defRPr/>
            </a:lvl1pPr>
          </a:lstStyle>
          <a:p>
            <a:pPr>
              <a:defRPr/>
            </a:pPr>
            <a:r>
              <a:rPr lang="pl-PL"/>
              <a:t>UEMS 2017</a:t>
            </a:r>
          </a:p>
        </p:txBody>
      </p:sp>
      <p:sp>
        <p:nvSpPr>
          <p:cNvPr id="6" name="Symbol zastępczy numeru slajdu 5"/>
          <p:cNvSpPr>
            <a:spLocks noGrp="1"/>
          </p:cNvSpPr>
          <p:nvPr>
            <p:ph type="sldNum" sz="quarter" idx="12"/>
          </p:nvPr>
        </p:nvSpPr>
        <p:spPr/>
        <p:txBody>
          <a:bodyPr/>
          <a:lstStyle>
            <a:lvl1pPr>
              <a:defRPr/>
            </a:lvl1pPr>
          </a:lstStyle>
          <a:p>
            <a:pPr>
              <a:defRPr/>
            </a:pPr>
            <a:fld id="{1A26F2E4-F895-41C7-8421-CD21E81E55F5}" type="slidenum">
              <a:rPr lang="pl-PL" altLang="fr-FR"/>
              <a:pPr>
                <a:defRPr/>
              </a:pPr>
              <a:t>‹nº›</a:t>
            </a:fld>
            <a:endParaRPr lang="pl-PL"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r="79796" b="6279"/>
          <a:stretch>
            <a:fillRect/>
          </a:stretch>
        </p:blipFill>
        <p:spPr bwMode="auto">
          <a:xfrm>
            <a:off x="0" y="0"/>
            <a:ext cx="1847850" cy="685800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147638" y="5435600"/>
            <a:ext cx="782637" cy="779463"/>
          </a:xfrm>
          <a:prstGeom prst="rect">
            <a:avLst/>
          </a:prstGeom>
          <a:noFill/>
          <a:ln w="9525">
            <a:noFill/>
            <a:miter lim="800000"/>
            <a:headEnd/>
            <a:tailEnd/>
          </a:ln>
        </p:spPr>
      </p:pic>
      <p:sp>
        <p:nvSpPr>
          <p:cNvPr id="2" name="Tytuł 1"/>
          <p:cNvSpPr>
            <a:spLocks noGrp="1"/>
          </p:cNvSpPr>
          <p:nvPr>
            <p:ph type="title"/>
          </p:nvPr>
        </p:nvSpPr>
        <p:spPr>
          <a:xfrm>
            <a:off x="1847462" y="274638"/>
            <a:ext cx="6839338" cy="1143000"/>
          </a:xfrm>
        </p:spPr>
        <p:txBody>
          <a:bodyPr>
            <a:normAutofit/>
          </a:bodyPr>
          <a:lstStyle>
            <a:lvl1pPr>
              <a:defRPr sz="3600">
                <a:solidFill>
                  <a:schemeClr val="accent5">
                    <a:lumMod val="50000"/>
                  </a:schemeClr>
                </a:solidFill>
              </a:defRPr>
            </a:lvl1pPr>
          </a:lstStyle>
          <a:p>
            <a:r>
              <a:rPr lang="pl-PL" dirty="0"/>
              <a:t>Kliknij, aby edytować styl</a:t>
            </a:r>
          </a:p>
        </p:txBody>
      </p:sp>
      <p:sp>
        <p:nvSpPr>
          <p:cNvPr id="3" name="Symbol zastępczy zawartości 2"/>
          <p:cNvSpPr>
            <a:spLocks noGrp="1"/>
          </p:cNvSpPr>
          <p:nvPr>
            <p:ph idx="1"/>
          </p:nvPr>
        </p:nvSpPr>
        <p:spPr>
          <a:xfrm>
            <a:off x="2051720" y="1600200"/>
            <a:ext cx="6635080" cy="4525963"/>
          </a:xfrm>
        </p:spPr>
        <p:txBody>
          <a:bodyPr>
            <a:normAutofit/>
          </a:bodyPr>
          <a:lstStyle>
            <a:lvl1pPr marL="342900" indent="-342900">
              <a:buClr>
                <a:schemeClr val="accent6">
                  <a:lumMod val="60000"/>
                  <a:lumOff val="40000"/>
                </a:schemeClr>
              </a:buClr>
              <a:buFont typeface="Wingdings" pitchFamily="2" charset="2"/>
              <a:buChar char="§"/>
              <a:defRPr sz="2800">
                <a:solidFill>
                  <a:schemeClr val="tx1">
                    <a:lumMod val="75000"/>
                    <a:lumOff val="25000"/>
                  </a:schemeClr>
                </a:solidFill>
              </a:defRPr>
            </a:lvl1pPr>
            <a:lvl2pPr marL="742950" indent="-285750">
              <a:buClr>
                <a:schemeClr val="accent6">
                  <a:lumMod val="60000"/>
                  <a:lumOff val="40000"/>
                </a:schemeClr>
              </a:buClr>
              <a:buFont typeface="Wingdings" pitchFamily="2" charset="2"/>
              <a:buChar char="§"/>
              <a:defRPr sz="2400">
                <a:solidFill>
                  <a:schemeClr val="tx1">
                    <a:lumMod val="75000"/>
                    <a:lumOff val="25000"/>
                  </a:schemeClr>
                </a:solidFill>
              </a:defRPr>
            </a:lvl2pPr>
            <a:lvl3pPr marL="1143000" indent="-228600">
              <a:buClr>
                <a:schemeClr val="accent6">
                  <a:lumMod val="60000"/>
                  <a:lumOff val="40000"/>
                </a:schemeClr>
              </a:buClr>
              <a:buFont typeface="Wingdings" pitchFamily="2" charset="2"/>
              <a:buChar char="§"/>
              <a:defRPr sz="2000">
                <a:solidFill>
                  <a:schemeClr val="tx1">
                    <a:lumMod val="75000"/>
                    <a:lumOff val="25000"/>
                  </a:schemeClr>
                </a:solidFill>
              </a:defRPr>
            </a:lvl3pPr>
            <a:lvl4pPr marL="1600200" indent="-228600">
              <a:buClr>
                <a:schemeClr val="accent6">
                  <a:lumMod val="60000"/>
                  <a:lumOff val="40000"/>
                </a:schemeClr>
              </a:buClr>
              <a:buFont typeface="Wingdings" pitchFamily="2" charset="2"/>
              <a:buChar char="§"/>
              <a:defRPr sz="1800">
                <a:solidFill>
                  <a:schemeClr val="tx1">
                    <a:lumMod val="75000"/>
                    <a:lumOff val="25000"/>
                  </a:schemeClr>
                </a:solidFill>
              </a:defRPr>
            </a:lvl4pPr>
            <a:lvl5pPr marL="2057400" indent="-228600">
              <a:buClr>
                <a:schemeClr val="accent6">
                  <a:lumMod val="60000"/>
                  <a:lumOff val="40000"/>
                </a:schemeClr>
              </a:buClr>
              <a:buFont typeface="Wingdings" pitchFamily="2" charset="2"/>
              <a:buChar char="§"/>
              <a:defRPr sz="1800">
                <a:solidFill>
                  <a:schemeClr val="tx1">
                    <a:lumMod val="75000"/>
                    <a:lumOff val="25000"/>
                  </a:schemeClr>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stopki 4"/>
          <p:cNvSpPr>
            <a:spLocks noGrp="1"/>
          </p:cNvSpPr>
          <p:nvPr>
            <p:ph type="ftr" sz="quarter" idx="10"/>
          </p:nvPr>
        </p:nvSpPr>
        <p:spPr>
          <a:xfrm>
            <a:off x="6228184" y="6356350"/>
            <a:ext cx="1159768" cy="365125"/>
          </a:xfrm>
        </p:spPr>
        <p:txBody>
          <a:bodyPr/>
          <a:lstStyle>
            <a:lvl1pPr>
              <a:defRPr sz="1400" b="1">
                <a:solidFill>
                  <a:schemeClr val="tx2">
                    <a:lumMod val="60000"/>
                    <a:lumOff val="40000"/>
                  </a:schemeClr>
                </a:solidFill>
              </a:defRPr>
            </a:lvl1pPr>
          </a:lstStyle>
          <a:p>
            <a:pPr>
              <a:defRPr/>
            </a:pPr>
            <a:r>
              <a:rPr lang="pl-PL" dirty="0"/>
              <a:t>UEMS 2017</a:t>
            </a:r>
          </a:p>
        </p:txBody>
      </p:sp>
      <p:sp>
        <p:nvSpPr>
          <p:cNvPr id="7" name="Symbol zastępczy numeru slajdu 5"/>
          <p:cNvSpPr>
            <a:spLocks noGrp="1"/>
          </p:cNvSpPr>
          <p:nvPr>
            <p:ph type="sldNum" sz="quarter" idx="11"/>
          </p:nvPr>
        </p:nvSpPr>
        <p:spPr>
          <a:xfrm>
            <a:off x="8172400" y="6356350"/>
            <a:ext cx="514400" cy="365125"/>
          </a:xfrm>
        </p:spPr>
        <p:txBody>
          <a:bodyPr/>
          <a:lstStyle>
            <a:lvl1pPr>
              <a:defRPr b="1">
                <a:solidFill>
                  <a:srgbClr val="558ED5"/>
                </a:solidFill>
              </a:defRPr>
            </a:lvl1pPr>
          </a:lstStyle>
          <a:p>
            <a:pPr>
              <a:defRPr/>
            </a:pPr>
            <a:fld id="{D2ACDAF4-B28F-4BD7-AB17-8A0E1B760154}" type="slidenum">
              <a:rPr lang="pl-PL" altLang="fr-FR"/>
              <a:pPr>
                <a:defRPr/>
              </a:pPr>
              <a:t>‹nº›</a:t>
            </a:fld>
            <a:endParaRPr lang="pl-PL" altLang="fr-FR"/>
          </a:p>
        </p:txBody>
      </p:sp>
      <p:sp>
        <p:nvSpPr>
          <p:cNvPr id="8" name="Symbol zastępczy daty 3"/>
          <p:cNvSpPr>
            <a:spLocks noGrp="1"/>
          </p:cNvSpPr>
          <p:nvPr>
            <p:ph type="dt" sz="half" idx="2"/>
          </p:nvPr>
        </p:nvSpPr>
        <p:spPr>
          <a:xfrm>
            <a:off x="7524328" y="6356350"/>
            <a:ext cx="648072"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lumMod val="60000"/>
                    <a:lumOff val="40000"/>
                  </a:schemeClr>
                </a:solidFill>
                <a:latin typeface="+mn-lt"/>
                <a:ea typeface="+mn-ea"/>
                <a:cs typeface="+mn-cs"/>
              </a:defRPr>
            </a:lvl1pPr>
          </a:lstStyle>
          <a:p>
            <a:pPr>
              <a:defRPr/>
            </a:pPr>
            <a:fld id="{6CF7B690-106C-45E3-8FAD-A2FFBE6DFDE5}" type="datetime10">
              <a:rPr lang="pl-PL" smtClean="0"/>
              <a:t>10:13</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EF3DFBFD-DF1C-436B-819D-F7088A25E278}" type="datetime10">
              <a:rPr lang="pl-PL" smtClean="0"/>
              <a:t>10:13</a:t>
            </a:fld>
            <a:endParaRPr lang="pl-PL"/>
          </a:p>
        </p:txBody>
      </p:sp>
      <p:sp>
        <p:nvSpPr>
          <p:cNvPr id="5" name="Symbol zastępczy stopki 4"/>
          <p:cNvSpPr>
            <a:spLocks noGrp="1"/>
          </p:cNvSpPr>
          <p:nvPr>
            <p:ph type="ftr" sz="quarter" idx="11"/>
          </p:nvPr>
        </p:nvSpPr>
        <p:spPr/>
        <p:txBody>
          <a:bodyPr/>
          <a:lstStyle>
            <a:lvl1pPr>
              <a:defRPr/>
            </a:lvl1pPr>
          </a:lstStyle>
          <a:p>
            <a:pPr>
              <a:defRPr/>
            </a:pPr>
            <a:r>
              <a:rPr lang="pl-PL"/>
              <a:t>UEMS 2017</a:t>
            </a:r>
          </a:p>
        </p:txBody>
      </p:sp>
      <p:sp>
        <p:nvSpPr>
          <p:cNvPr id="6" name="Symbol zastępczy numeru slajdu 5"/>
          <p:cNvSpPr>
            <a:spLocks noGrp="1"/>
          </p:cNvSpPr>
          <p:nvPr>
            <p:ph type="sldNum" sz="quarter" idx="12"/>
          </p:nvPr>
        </p:nvSpPr>
        <p:spPr/>
        <p:txBody>
          <a:bodyPr/>
          <a:lstStyle>
            <a:lvl1pPr>
              <a:defRPr/>
            </a:lvl1pPr>
          </a:lstStyle>
          <a:p>
            <a:pPr>
              <a:defRPr/>
            </a:pPr>
            <a:fld id="{26B2A41D-CE94-4E69-9D10-7EDAD9D7C78E}" type="slidenum">
              <a:rPr lang="pl-PL" altLang="fr-FR"/>
              <a:pPr>
                <a:defRPr/>
              </a:pPr>
              <a:t>‹nº›</a:t>
            </a:fld>
            <a:endParaRPr lang="pl-PL"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a:lvl1pPr>
          </a:lstStyle>
          <a:p>
            <a:pPr>
              <a:defRPr/>
            </a:pPr>
            <a:fld id="{0A8050CB-E9F2-44E9-9882-7783CEDB0FC4}" type="datetime10">
              <a:rPr lang="pl-PL" smtClean="0"/>
              <a:t>10:13</a:t>
            </a:fld>
            <a:endParaRPr lang="pl-PL"/>
          </a:p>
        </p:txBody>
      </p:sp>
      <p:sp>
        <p:nvSpPr>
          <p:cNvPr id="6" name="Symbol zastępczy stopki 4"/>
          <p:cNvSpPr>
            <a:spLocks noGrp="1"/>
          </p:cNvSpPr>
          <p:nvPr>
            <p:ph type="ftr" sz="quarter" idx="11"/>
          </p:nvPr>
        </p:nvSpPr>
        <p:spPr/>
        <p:txBody>
          <a:bodyPr/>
          <a:lstStyle>
            <a:lvl1pPr>
              <a:defRPr/>
            </a:lvl1pPr>
          </a:lstStyle>
          <a:p>
            <a:pPr>
              <a:defRPr/>
            </a:pPr>
            <a:r>
              <a:rPr lang="pl-PL"/>
              <a:t>UEMS 2017</a:t>
            </a:r>
          </a:p>
        </p:txBody>
      </p:sp>
      <p:sp>
        <p:nvSpPr>
          <p:cNvPr id="7" name="Symbol zastępczy numeru slajdu 5"/>
          <p:cNvSpPr>
            <a:spLocks noGrp="1"/>
          </p:cNvSpPr>
          <p:nvPr>
            <p:ph type="sldNum" sz="quarter" idx="12"/>
          </p:nvPr>
        </p:nvSpPr>
        <p:spPr/>
        <p:txBody>
          <a:bodyPr/>
          <a:lstStyle>
            <a:lvl1pPr>
              <a:defRPr/>
            </a:lvl1pPr>
          </a:lstStyle>
          <a:p>
            <a:pPr>
              <a:defRPr/>
            </a:pPr>
            <a:fld id="{068A03A6-7C31-4619-B201-F11BF679E140}" type="slidenum">
              <a:rPr lang="pl-PL" altLang="fr-FR"/>
              <a:pPr>
                <a:defRPr/>
              </a:pPr>
              <a:t>‹nº›</a:t>
            </a:fld>
            <a:endParaRPr lang="pl-PL"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fld id="{B1F824A0-1181-4B1F-AF2D-B29757AE1410}" type="datetime10">
              <a:rPr lang="pl-PL" smtClean="0"/>
              <a:t>10:13</a:t>
            </a:fld>
            <a:endParaRPr lang="pl-PL"/>
          </a:p>
        </p:txBody>
      </p:sp>
      <p:sp>
        <p:nvSpPr>
          <p:cNvPr id="8" name="Symbol zastępczy stopki 4"/>
          <p:cNvSpPr>
            <a:spLocks noGrp="1"/>
          </p:cNvSpPr>
          <p:nvPr>
            <p:ph type="ftr" sz="quarter" idx="11"/>
          </p:nvPr>
        </p:nvSpPr>
        <p:spPr/>
        <p:txBody>
          <a:bodyPr/>
          <a:lstStyle>
            <a:lvl1pPr>
              <a:defRPr/>
            </a:lvl1pPr>
          </a:lstStyle>
          <a:p>
            <a:pPr>
              <a:defRPr/>
            </a:pPr>
            <a:r>
              <a:rPr lang="pl-PL"/>
              <a:t>UEMS 2017</a:t>
            </a:r>
          </a:p>
        </p:txBody>
      </p:sp>
      <p:sp>
        <p:nvSpPr>
          <p:cNvPr id="9" name="Symbol zastępczy numeru slajdu 5"/>
          <p:cNvSpPr>
            <a:spLocks noGrp="1"/>
          </p:cNvSpPr>
          <p:nvPr>
            <p:ph type="sldNum" sz="quarter" idx="12"/>
          </p:nvPr>
        </p:nvSpPr>
        <p:spPr/>
        <p:txBody>
          <a:bodyPr/>
          <a:lstStyle>
            <a:lvl1pPr>
              <a:defRPr/>
            </a:lvl1pPr>
          </a:lstStyle>
          <a:p>
            <a:pPr>
              <a:defRPr/>
            </a:pPr>
            <a:fld id="{51EDA26A-6E46-4EA9-8703-74E3C939026D}" type="slidenum">
              <a:rPr lang="pl-PL" altLang="fr-FR"/>
              <a:pPr>
                <a:defRPr/>
              </a:pPr>
              <a:t>‹nº›</a:t>
            </a:fld>
            <a:endParaRPr lang="pl-PL"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p:cNvSpPr>
            <a:spLocks noGrp="1"/>
          </p:cNvSpPr>
          <p:nvPr>
            <p:ph type="dt" sz="half" idx="10"/>
          </p:nvPr>
        </p:nvSpPr>
        <p:spPr/>
        <p:txBody>
          <a:bodyPr/>
          <a:lstStyle>
            <a:lvl1pPr>
              <a:defRPr/>
            </a:lvl1pPr>
          </a:lstStyle>
          <a:p>
            <a:pPr>
              <a:defRPr/>
            </a:pPr>
            <a:fld id="{03CDE191-1546-4F7A-83E1-940EB9C9876B}" type="datetime10">
              <a:rPr lang="pl-PL" smtClean="0"/>
              <a:t>10:13</a:t>
            </a:fld>
            <a:endParaRPr lang="pl-PL"/>
          </a:p>
        </p:txBody>
      </p:sp>
      <p:sp>
        <p:nvSpPr>
          <p:cNvPr id="4" name="Symbol zastępczy stopki 4"/>
          <p:cNvSpPr>
            <a:spLocks noGrp="1"/>
          </p:cNvSpPr>
          <p:nvPr>
            <p:ph type="ftr" sz="quarter" idx="11"/>
          </p:nvPr>
        </p:nvSpPr>
        <p:spPr/>
        <p:txBody>
          <a:bodyPr/>
          <a:lstStyle>
            <a:lvl1pPr>
              <a:defRPr/>
            </a:lvl1pPr>
          </a:lstStyle>
          <a:p>
            <a:pPr>
              <a:defRPr/>
            </a:pPr>
            <a:r>
              <a:rPr lang="pl-PL"/>
              <a:t>UEMS 2017</a:t>
            </a:r>
          </a:p>
        </p:txBody>
      </p:sp>
      <p:sp>
        <p:nvSpPr>
          <p:cNvPr id="5" name="Symbol zastępczy numeru slajdu 5"/>
          <p:cNvSpPr>
            <a:spLocks noGrp="1"/>
          </p:cNvSpPr>
          <p:nvPr>
            <p:ph type="sldNum" sz="quarter" idx="12"/>
          </p:nvPr>
        </p:nvSpPr>
        <p:spPr/>
        <p:txBody>
          <a:bodyPr/>
          <a:lstStyle>
            <a:lvl1pPr>
              <a:defRPr/>
            </a:lvl1pPr>
          </a:lstStyle>
          <a:p>
            <a:pPr>
              <a:defRPr/>
            </a:pPr>
            <a:fld id="{E70C1EC7-FE3F-4C44-B526-84739FB7ED02}" type="slidenum">
              <a:rPr lang="pl-PL" altLang="fr-FR"/>
              <a:pPr>
                <a:defRPr/>
              </a:pPr>
              <a:t>‹nº›</a:t>
            </a:fld>
            <a:endParaRPr lang="pl-PL"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4D7865D7-D4E6-49E9-926F-89E7639D5701}" type="datetime10">
              <a:rPr lang="pl-PL" smtClean="0"/>
              <a:t>10:13</a:t>
            </a:fld>
            <a:endParaRPr lang="pl-PL"/>
          </a:p>
        </p:txBody>
      </p:sp>
      <p:sp>
        <p:nvSpPr>
          <p:cNvPr id="3" name="Symbol zastępczy stopki 4"/>
          <p:cNvSpPr>
            <a:spLocks noGrp="1"/>
          </p:cNvSpPr>
          <p:nvPr>
            <p:ph type="ftr" sz="quarter" idx="11"/>
          </p:nvPr>
        </p:nvSpPr>
        <p:spPr/>
        <p:txBody>
          <a:bodyPr/>
          <a:lstStyle>
            <a:lvl1pPr>
              <a:defRPr/>
            </a:lvl1pPr>
          </a:lstStyle>
          <a:p>
            <a:pPr>
              <a:defRPr/>
            </a:pPr>
            <a:r>
              <a:rPr lang="pl-PL"/>
              <a:t>UEMS 2017</a:t>
            </a:r>
          </a:p>
        </p:txBody>
      </p:sp>
      <p:sp>
        <p:nvSpPr>
          <p:cNvPr id="4" name="Symbol zastępczy numeru slajdu 5"/>
          <p:cNvSpPr>
            <a:spLocks noGrp="1"/>
          </p:cNvSpPr>
          <p:nvPr>
            <p:ph type="sldNum" sz="quarter" idx="12"/>
          </p:nvPr>
        </p:nvSpPr>
        <p:spPr/>
        <p:txBody>
          <a:bodyPr/>
          <a:lstStyle>
            <a:lvl1pPr>
              <a:defRPr/>
            </a:lvl1pPr>
          </a:lstStyle>
          <a:p>
            <a:pPr>
              <a:defRPr/>
            </a:pPr>
            <a:fld id="{04941182-49D6-447A-8080-35688CE861A3}" type="slidenum">
              <a:rPr lang="pl-PL" altLang="fr-FR"/>
              <a:pPr>
                <a:defRPr/>
              </a:pPr>
              <a:t>‹nº›</a:t>
            </a:fld>
            <a:endParaRPr lang="pl-PL"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D33FDDBF-F2EE-4B87-8B4F-34C975C50B4F}" type="datetime10">
              <a:rPr lang="pl-PL" smtClean="0"/>
              <a:t>10:13</a:t>
            </a:fld>
            <a:endParaRPr lang="pl-PL"/>
          </a:p>
        </p:txBody>
      </p:sp>
      <p:sp>
        <p:nvSpPr>
          <p:cNvPr id="6" name="Symbol zastępczy stopki 4"/>
          <p:cNvSpPr>
            <a:spLocks noGrp="1"/>
          </p:cNvSpPr>
          <p:nvPr>
            <p:ph type="ftr" sz="quarter" idx="11"/>
          </p:nvPr>
        </p:nvSpPr>
        <p:spPr/>
        <p:txBody>
          <a:bodyPr/>
          <a:lstStyle>
            <a:lvl1pPr>
              <a:defRPr/>
            </a:lvl1pPr>
          </a:lstStyle>
          <a:p>
            <a:pPr>
              <a:defRPr/>
            </a:pPr>
            <a:r>
              <a:rPr lang="pl-PL"/>
              <a:t>UEMS 2017</a:t>
            </a:r>
          </a:p>
        </p:txBody>
      </p:sp>
      <p:sp>
        <p:nvSpPr>
          <p:cNvPr id="7" name="Symbol zastępczy numeru slajdu 5"/>
          <p:cNvSpPr>
            <a:spLocks noGrp="1"/>
          </p:cNvSpPr>
          <p:nvPr>
            <p:ph type="sldNum" sz="quarter" idx="12"/>
          </p:nvPr>
        </p:nvSpPr>
        <p:spPr/>
        <p:txBody>
          <a:bodyPr/>
          <a:lstStyle>
            <a:lvl1pPr>
              <a:defRPr/>
            </a:lvl1pPr>
          </a:lstStyle>
          <a:p>
            <a:pPr>
              <a:defRPr/>
            </a:pPr>
            <a:fld id="{E1F98268-E779-4392-8A7C-7BF81FF10748}" type="slidenum">
              <a:rPr lang="pl-PL" altLang="fr-FR"/>
              <a:pPr>
                <a:defRPr/>
              </a:pPr>
              <a:t>‹nº›</a:t>
            </a:fld>
            <a:endParaRPr lang="pl-PL"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7255CE77-D369-449D-928A-5A8B0BD8B513}" type="datetime10">
              <a:rPr lang="pl-PL" smtClean="0"/>
              <a:t>10:13</a:t>
            </a:fld>
            <a:endParaRPr lang="pl-PL"/>
          </a:p>
        </p:txBody>
      </p:sp>
      <p:sp>
        <p:nvSpPr>
          <p:cNvPr id="6" name="Symbol zastępczy stopki 4"/>
          <p:cNvSpPr>
            <a:spLocks noGrp="1"/>
          </p:cNvSpPr>
          <p:nvPr>
            <p:ph type="ftr" sz="quarter" idx="11"/>
          </p:nvPr>
        </p:nvSpPr>
        <p:spPr/>
        <p:txBody>
          <a:bodyPr/>
          <a:lstStyle>
            <a:lvl1pPr>
              <a:defRPr/>
            </a:lvl1pPr>
          </a:lstStyle>
          <a:p>
            <a:pPr>
              <a:defRPr/>
            </a:pPr>
            <a:r>
              <a:rPr lang="pl-PL"/>
              <a:t>UEMS 2017</a:t>
            </a:r>
          </a:p>
        </p:txBody>
      </p:sp>
      <p:sp>
        <p:nvSpPr>
          <p:cNvPr id="7" name="Symbol zastępczy numeru slajdu 5"/>
          <p:cNvSpPr>
            <a:spLocks noGrp="1"/>
          </p:cNvSpPr>
          <p:nvPr>
            <p:ph type="sldNum" sz="quarter" idx="12"/>
          </p:nvPr>
        </p:nvSpPr>
        <p:spPr/>
        <p:txBody>
          <a:bodyPr/>
          <a:lstStyle>
            <a:lvl1pPr>
              <a:defRPr/>
            </a:lvl1pPr>
          </a:lstStyle>
          <a:p>
            <a:pPr>
              <a:defRPr/>
            </a:pPr>
            <a:fld id="{B16373DD-A191-48BD-A86D-E24E58A2F9F7}" type="slidenum">
              <a:rPr lang="pl-PL" altLang="fr-FR"/>
              <a:pPr>
                <a:defRPr/>
              </a:pPr>
              <a:t>‹nº›</a:t>
            </a:fld>
            <a:endParaRPr lang="pl-PL"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fr-FR"/>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fr-FR"/>
              <a:t>Kliknij, aby edytować style wzorca tekstu</a:t>
            </a:r>
          </a:p>
          <a:p>
            <a:pPr lvl="1"/>
            <a:r>
              <a:rPr lang="pl-PL" altLang="fr-FR"/>
              <a:t>Drugi poziom</a:t>
            </a:r>
          </a:p>
          <a:p>
            <a:pPr lvl="2"/>
            <a:r>
              <a:rPr lang="pl-PL" altLang="fr-FR"/>
              <a:t>Trzeci poziom</a:t>
            </a:r>
          </a:p>
          <a:p>
            <a:pPr lvl="3"/>
            <a:r>
              <a:rPr lang="pl-PL" altLang="fr-FR"/>
              <a:t>Czwarty poziom</a:t>
            </a:r>
          </a:p>
          <a:p>
            <a:pPr lvl="4"/>
            <a:r>
              <a:rPr lang="pl-PL" altLang="fr-FR"/>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917C4374-2179-4624-9832-111FCABDCB2D}" type="datetime10">
              <a:rPr lang="pl-PL" smtClean="0"/>
              <a:t>10:13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pl-PL"/>
              <a:t>UEMS 2017</a:t>
            </a: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pPr>
              <a:defRPr/>
            </a:pPr>
            <a:fld id="{75EFFAFB-87DC-4776-8E12-DB59A35B37BE}" type="slidenum">
              <a:rPr lang="pl-PL" altLang="fr-FR"/>
              <a:pPr>
                <a:defRPr/>
              </a:pPr>
              <a:t>‹nº›</a:t>
            </a:fld>
            <a:endParaRPr lang="pl-PL" altLang="fr-FR"/>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hf hdr="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hyperlink" Target="http://www.prof.com.br/of_files/educacao-em-quatro-dimenso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prof.com.br/of_files/educacao-em-quatro-dimensoes/" TargetMode="Externa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prof.com.br/of_files/educacao-em-quatro-dimensoes/" TargetMode="Externa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prof.com.br/of_files/educacao-em-quatro-dimensoes/" TargetMode="Externa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hyperlink" Target="http://www.prof.com.br/of_files/educacao-em-quatro-dimenso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uems.eu/areas-of-expertise/postgraduate-training/european-standards-in-medical-training"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es.wikipedia.org/wiki/Cirug%C3%ADa" TargetMode="External"/><Relationship Id="rId5" Type="http://schemas.openxmlformats.org/officeDocument/2006/relationships/image" Target="../media/image20.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hyperlink" Target="https://es.wikipedia.org/wiki/Cirug%C3%ADa" TargetMode="Externa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hyperlink" Target="https://es.wikipedia.org/wiki/Cirug%C3%ADa" TargetMode="Externa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hyperlink" Target="https://es.wikipedia.org/wiki/Cirug%C3%ADa"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hyperlink" Target="https://es.wikipedia.org/wiki/Cirug%C3%ADa" TargetMode="Externa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hyperlink" Target="https://es.wikipedia.org/wiki/Cirug%C3%ADa" TargetMode="Externa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https://es.wikipedia.org/wiki/Cirug%C3%ADa" TargetMode="Externa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https://pxhere.com/en/photo/1568433" TargetMode="Externa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hyperlink" Target="https://pxhere.com/en/photo/1568433" TargetMode="Externa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imagenslivres.com/reuniao-de-negocios-trabalho-na-empresa/" TargetMode="Externa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hyperlink" Target="http://www.imagenslivres.com/reuniao-de-negocios-trabalho-na-empres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hyperlink" Target="http://www.prof.com.br/of_files/educacao-em-quatro-dimenso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4183063" y="5241131"/>
            <a:ext cx="4960937" cy="554037"/>
          </a:xfrm>
        </p:spPr>
        <p:txBody>
          <a:bodyPr rtlCol="0"/>
          <a:lstStyle/>
          <a:p>
            <a:pPr eaLnBrk="1" fontAlgn="auto" hangingPunct="1">
              <a:spcAft>
                <a:spcPts val="0"/>
              </a:spcAft>
              <a:defRPr/>
            </a:pPr>
            <a:r>
              <a:rPr lang="pt-PT" dirty="0"/>
              <a:t>UEMS COUNCIL MEETING</a:t>
            </a:r>
          </a:p>
          <a:p>
            <a:pPr eaLnBrk="1" fontAlgn="auto" hangingPunct="1">
              <a:spcAft>
                <a:spcPts val="0"/>
              </a:spcAft>
              <a:defRPr/>
            </a:pPr>
            <a:r>
              <a:rPr lang="pt-PT" dirty="0"/>
              <a:t>Limassol</a:t>
            </a:r>
            <a:br>
              <a:rPr lang="pt-PT" dirty="0"/>
            </a:br>
            <a:r>
              <a:rPr lang="pt-PT" dirty="0"/>
              <a:t>22-23 </a:t>
            </a:r>
            <a:r>
              <a:rPr lang="pt-PT" dirty="0" err="1"/>
              <a:t>October</a:t>
            </a:r>
            <a:r>
              <a:rPr lang="pt-PT" dirty="0"/>
              <a:t> 2021</a:t>
            </a:r>
            <a:endParaRPr lang="pl-PL" dirty="0"/>
          </a:p>
        </p:txBody>
      </p:sp>
      <p:pic>
        <p:nvPicPr>
          <p:cNvPr id="4099" name="Picture 2"/>
          <p:cNvPicPr>
            <a:picLocks noChangeAspect="1" noChangeArrowheads="1"/>
          </p:cNvPicPr>
          <p:nvPr/>
        </p:nvPicPr>
        <p:blipFill>
          <a:blip r:embed="rId3" cstate="print"/>
          <a:srcRect/>
          <a:stretch>
            <a:fillRect/>
          </a:stretch>
        </p:blipFill>
        <p:spPr bwMode="auto">
          <a:xfrm>
            <a:off x="250825" y="5013325"/>
            <a:ext cx="1012825" cy="1009650"/>
          </a:xfrm>
          <a:prstGeom prst="rect">
            <a:avLst/>
          </a:prstGeom>
          <a:noFill/>
          <a:ln w="9525">
            <a:noFill/>
            <a:miter lim="800000"/>
            <a:headEnd/>
            <a:tailEnd/>
          </a:ln>
        </p:spPr>
      </p:pic>
      <p:sp>
        <p:nvSpPr>
          <p:cNvPr id="6" name="Title 5"/>
          <p:cNvSpPr txBox="1">
            <a:spLocks noGrp="1"/>
          </p:cNvSpPr>
          <p:nvPr>
            <p:ph type="ctrTitle"/>
          </p:nvPr>
        </p:nvSpPr>
        <p:spPr>
          <a:xfrm>
            <a:off x="1908175" y="1196975"/>
            <a:ext cx="7235825" cy="2519363"/>
          </a:xfrm>
        </p:spPr>
        <p:txBody>
          <a:bodyPr/>
          <a:lstStyle>
            <a:lvl1pPr algn="ctr" rtl="0" eaLnBrk="0" fontAlgn="base" hangingPunct="0">
              <a:spcBef>
                <a:spcPct val="0"/>
              </a:spcBef>
              <a:spcAft>
                <a:spcPct val="0"/>
              </a:spcAft>
              <a:defRPr sz="3600" kern="1200">
                <a:solidFill>
                  <a:schemeClr val="bg1">
                    <a:lumMod val="95000"/>
                  </a:schemeClr>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pt-PT" sz="4000" b="1" cap="small" dirty="0" err="1">
                <a:solidFill>
                  <a:schemeClr val="tx1">
                    <a:lumMod val="95000"/>
                    <a:lumOff val="5000"/>
                  </a:schemeClr>
                </a:solidFill>
                <a:ea typeface="+mj-ea"/>
                <a:cs typeface="+mj-cs"/>
              </a:rPr>
              <a:t>Secretary</a:t>
            </a:r>
            <a:r>
              <a:rPr lang="pt-PT" sz="4000" b="1" cap="small" dirty="0">
                <a:solidFill>
                  <a:schemeClr val="tx1">
                    <a:lumMod val="95000"/>
                    <a:lumOff val="5000"/>
                  </a:schemeClr>
                </a:solidFill>
                <a:ea typeface="+mj-ea"/>
                <a:cs typeface="+mj-cs"/>
              </a:rPr>
              <a:t> General </a:t>
            </a:r>
            <a:r>
              <a:rPr lang="pt-PT" sz="4000" b="1" cap="small" dirty="0" err="1">
                <a:solidFill>
                  <a:schemeClr val="tx1">
                    <a:lumMod val="95000"/>
                    <a:lumOff val="5000"/>
                  </a:schemeClr>
                </a:solidFill>
                <a:ea typeface="+mj-ea"/>
                <a:cs typeface="+mj-cs"/>
              </a:rPr>
              <a:t>Report</a:t>
            </a:r>
            <a:br>
              <a:rPr lang="pt-PT" sz="4000" b="1" cap="small" dirty="0">
                <a:solidFill>
                  <a:schemeClr val="tx1">
                    <a:lumMod val="95000"/>
                    <a:lumOff val="5000"/>
                  </a:schemeClr>
                </a:solidFill>
                <a:ea typeface="+mj-ea"/>
                <a:cs typeface="+mj-cs"/>
              </a:rPr>
            </a:br>
            <a:endParaRPr lang="en-US" sz="4000" b="1" cap="small" dirty="0">
              <a:solidFill>
                <a:schemeClr val="tx1">
                  <a:lumMod val="95000"/>
                  <a:lumOff val="5000"/>
                </a:schemeClr>
              </a:solidFill>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7B17EC8-1EC4-45A4-80BE-F2B4F604B77A}"/>
              </a:ext>
            </a:extLst>
          </p:cNvPr>
          <p:cNvSpPr>
            <a:spLocks noGrp="1"/>
          </p:cNvSpPr>
          <p:nvPr>
            <p:ph type="title"/>
          </p:nvPr>
        </p:nvSpPr>
        <p:spPr>
          <a:xfrm>
            <a:off x="457200" y="-60832"/>
            <a:ext cx="3008313" cy="1162050"/>
          </a:xfrm>
        </p:spPr>
        <p:txBody>
          <a:bodyPr/>
          <a:lstStyle/>
          <a:p>
            <a:pPr algn="ctr"/>
            <a:r>
              <a:rPr lang="en-US" dirty="0"/>
              <a:t>EACCME</a:t>
            </a:r>
          </a:p>
        </p:txBody>
      </p:sp>
      <p:pic>
        <p:nvPicPr>
          <p:cNvPr id="10" name="Imagem 9">
            <a:extLst>
              <a:ext uri="{FF2B5EF4-FFF2-40B4-BE49-F238E27FC236}">
                <a16:creationId xmlns:a16="http://schemas.microsoft.com/office/drawing/2014/main" id="{748344D0-0384-6441-935C-0CE4FF74B6A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924" r="30063" b="-1"/>
          <a:stretch/>
        </p:blipFill>
        <p:spPr>
          <a:xfrm>
            <a:off x="3575050" y="273050"/>
            <a:ext cx="5111750" cy="5853113"/>
          </a:xfrm>
          <a:prstGeom prst="rect">
            <a:avLst/>
          </a:prstGeom>
          <a:noFill/>
        </p:spPr>
      </p:pic>
      <p:sp>
        <p:nvSpPr>
          <p:cNvPr id="13" name="Content Placeholder 2"/>
          <p:cNvSpPr txBox="1">
            <a:spLocks/>
          </p:cNvSpPr>
          <p:nvPr/>
        </p:nvSpPr>
        <p:spPr bwMode="auto">
          <a:xfrm>
            <a:off x="251520" y="1469183"/>
            <a:ext cx="3008313" cy="4691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eaLnBrk="0" hangingPunct="0">
              <a:lnSpc>
                <a:spcPct val="90000"/>
              </a:lnSpc>
              <a:spcBef>
                <a:spcPct val="20000"/>
              </a:spcBef>
            </a:pPr>
            <a:r>
              <a:rPr lang="pl-PL" sz="2000" b="1" dirty="0" err="1">
                <a:latin typeface="+mn-lt"/>
              </a:rPr>
              <a:t>Measures</a:t>
            </a:r>
            <a:r>
              <a:rPr lang="pl-PL" sz="2000" b="1" dirty="0">
                <a:latin typeface="+mn-lt"/>
              </a:rPr>
              <a:t> </a:t>
            </a:r>
            <a:r>
              <a:rPr lang="pl-PL" sz="2000" b="1" dirty="0" err="1">
                <a:latin typeface="+mn-lt"/>
              </a:rPr>
              <a:t>implemented</a:t>
            </a:r>
            <a:r>
              <a:rPr lang="pl-PL" sz="2000" b="1" dirty="0">
                <a:latin typeface="+mn-lt"/>
              </a:rPr>
              <a:t> to </a:t>
            </a:r>
            <a:r>
              <a:rPr lang="pl-PL" sz="2000" b="1" dirty="0" err="1">
                <a:latin typeface="+mn-lt"/>
              </a:rPr>
              <a:t>respond</a:t>
            </a:r>
            <a:r>
              <a:rPr lang="pl-PL" sz="2000" b="1" dirty="0">
                <a:latin typeface="+mn-lt"/>
              </a:rPr>
              <a:t> to COVD-19 </a:t>
            </a:r>
            <a:r>
              <a:rPr lang="pl-PL" sz="2000" b="1" dirty="0" err="1">
                <a:latin typeface="+mn-lt"/>
              </a:rPr>
              <a:t>impact</a:t>
            </a:r>
            <a:r>
              <a:rPr lang="pl-PL" sz="2000" b="1" dirty="0">
                <a:latin typeface="+mn-lt"/>
              </a:rPr>
              <a:t> on EACCME</a:t>
            </a:r>
            <a:endParaRPr lang="pt-PT" sz="2000" dirty="0">
              <a:latin typeface="+mn-lt"/>
            </a:endParaRPr>
          </a:p>
          <a:p>
            <a:pPr eaLnBrk="0" hangingPunct="0">
              <a:lnSpc>
                <a:spcPct val="90000"/>
              </a:lnSpc>
              <a:spcBef>
                <a:spcPct val="20000"/>
              </a:spcBef>
            </a:pPr>
            <a:endParaRPr lang="pl-PL" sz="1200" dirty="0">
              <a:latin typeface="+mn-lt"/>
            </a:endParaRPr>
          </a:p>
          <a:p>
            <a:r>
              <a:rPr lang="en-US" sz="2000" dirty="0"/>
              <a:t>Early in the beginning of the COVID-19 crisis, EACCME was faced with the necessity to adjust its rules to accommodate the requests that started coming from providers.</a:t>
            </a:r>
            <a:endParaRPr lang="pt-PT" sz="2000" dirty="0"/>
          </a:p>
          <a:p>
            <a:r>
              <a:rPr lang="en-US" sz="2000" dirty="0"/>
              <a:t> </a:t>
            </a:r>
            <a:endParaRPr lang="pt-PT" sz="2000" dirty="0"/>
          </a:p>
          <a:p>
            <a:r>
              <a:rPr lang="en-US" sz="2000" dirty="0"/>
              <a:t>The implementation of these changes had one major principle in mind, which was </a:t>
            </a:r>
            <a:r>
              <a:rPr lang="en-GB" sz="2000" dirty="0"/>
              <a:t>to allow some flexibility related to the process without compromising our principles and the robustness of the EACCME review.</a:t>
            </a:r>
            <a:endParaRPr lang="pt-PT" sz="2000" dirty="0"/>
          </a:p>
          <a:p>
            <a:r>
              <a:rPr lang="en-GB" sz="2000" dirty="0"/>
              <a:t> </a:t>
            </a:r>
            <a:endParaRPr lang="pt-PT" sz="2000" dirty="0"/>
          </a:p>
          <a:p>
            <a:r>
              <a:rPr lang="en-GB" sz="2000" dirty="0"/>
              <a:t>All COVID related changes implemented  will be ended on the 1</a:t>
            </a:r>
            <a:r>
              <a:rPr lang="en-GB" sz="2000" baseline="30000" dirty="0"/>
              <a:t>st</a:t>
            </a:r>
            <a:r>
              <a:rPr lang="en-GB" sz="2000" dirty="0"/>
              <a:t> of January 2022.</a:t>
            </a:r>
            <a:endParaRPr lang="pl-PL" sz="1200" dirty="0">
              <a:latin typeface="+mn-lt"/>
            </a:endParaRPr>
          </a:p>
          <a:p>
            <a:pPr eaLnBrk="0" hangingPunct="0">
              <a:lnSpc>
                <a:spcPct val="90000"/>
              </a:lnSpc>
              <a:spcBef>
                <a:spcPct val="20000"/>
              </a:spcBef>
              <a:buClr>
                <a:schemeClr val="accent6">
                  <a:lumMod val="60000"/>
                  <a:lumOff val="40000"/>
                </a:schemeClr>
              </a:buClr>
              <a:defRPr/>
            </a:pPr>
            <a:r>
              <a:rPr lang="pl-PL" sz="1200" dirty="0">
                <a:latin typeface="+mn-lt"/>
              </a:rPr>
              <a:t>	</a:t>
            </a:r>
          </a:p>
          <a:p>
            <a:pPr eaLnBrk="0" hangingPunct="0">
              <a:lnSpc>
                <a:spcPct val="90000"/>
              </a:lnSpc>
              <a:spcBef>
                <a:spcPct val="20000"/>
              </a:spcBef>
              <a:buClr>
                <a:schemeClr val="accent6">
                  <a:lumMod val="60000"/>
                  <a:lumOff val="40000"/>
                </a:schemeClr>
              </a:buClr>
              <a:defRPr/>
            </a:pPr>
            <a:endParaRPr lang="pl-PL" sz="900" b="1" kern="1200" dirty="0">
              <a:latin typeface="+mn-lt"/>
              <a:ea typeface="MS PGothic" pitchFamily="34" charset="-128"/>
              <a:cs typeface="ＭＳ Ｐゴシック" charset="0"/>
            </a:endParaRPr>
          </a:p>
          <a:p>
            <a:pPr eaLnBrk="0" hangingPunct="0">
              <a:lnSpc>
                <a:spcPct val="90000"/>
              </a:lnSpc>
              <a:spcBef>
                <a:spcPct val="20000"/>
              </a:spcBef>
              <a:buClr>
                <a:schemeClr val="accent6">
                  <a:lumMod val="60000"/>
                  <a:lumOff val="40000"/>
                </a:schemeClr>
              </a:buClr>
              <a:defRPr/>
            </a:pPr>
            <a:endParaRPr kumimoji="0" lang="pl-PL" sz="900" b="1" i="0" u="none" strike="noStrike" kern="1200" cap="none" spc="0" normalizeH="0" baseline="0" noProof="0" dirty="0">
              <a:ln>
                <a:noFill/>
              </a:ln>
              <a:uLnTx/>
              <a:uFillTx/>
              <a:latin typeface="+mn-lt"/>
              <a:ea typeface="MS PGothic" pitchFamily="34" charset="-128"/>
              <a:cs typeface="ＭＳ Ｐゴシック" charset="0"/>
            </a:endParaRPr>
          </a:p>
        </p:txBody>
      </p:sp>
      <p:sp>
        <p:nvSpPr>
          <p:cNvPr id="3" name="Symbol zastępczy daty 2"/>
          <p:cNvSpPr>
            <a:spLocks noGrp="1"/>
          </p:cNvSpPr>
          <p:nvPr>
            <p:ph type="dt" sz="half" idx="10"/>
          </p:nvPr>
        </p:nvSpPr>
        <p:spPr>
          <a:xfrm>
            <a:off x="457200" y="6356350"/>
            <a:ext cx="2133600" cy="365125"/>
          </a:xfrm>
        </p:spPr>
        <p:txBody>
          <a:bodyPr vert="horz" lIns="91440" tIns="45720" rIns="91440" bIns="45720" rtlCol="0" anchor="ctr">
            <a:normAutofit/>
          </a:bodyPr>
          <a:lstStyle/>
          <a:p>
            <a:pPr>
              <a:lnSpc>
                <a:spcPct val="90000"/>
              </a:lnSpc>
              <a:spcAft>
                <a:spcPts val="600"/>
              </a:spcAft>
              <a:defRPr/>
            </a:pPr>
            <a:r>
              <a:rPr lang="pl-PL" sz="700" dirty="0"/>
              <a:t>UEMS </a:t>
            </a:r>
            <a:r>
              <a:rPr lang="pl-PL" sz="700" dirty="0" err="1"/>
              <a:t>Council</a:t>
            </a:r>
            <a:r>
              <a:rPr lang="pl-PL" sz="700" dirty="0"/>
              <a:t> Meeting</a:t>
            </a:r>
          </a:p>
          <a:p>
            <a:pPr>
              <a:lnSpc>
                <a:spcPct val="90000"/>
              </a:lnSpc>
              <a:spcAft>
                <a:spcPts val="600"/>
              </a:spcAft>
              <a:defRPr/>
            </a:pPr>
            <a:r>
              <a:rPr lang="pl-PL" sz="700" dirty="0"/>
              <a:t>23-24 </a:t>
            </a:r>
            <a:r>
              <a:rPr lang="pl-PL" sz="700" dirty="0" err="1"/>
              <a:t>April</a:t>
            </a:r>
            <a:r>
              <a:rPr lang="pl-PL" sz="700" dirty="0"/>
              <a:t> 2021</a:t>
            </a:r>
          </a:p>
        </p:txBody>
      </p:sp>
      <p:sp>
        <p:nvSpPr>
          <p:cNvPr id="2" name="Symbol zastępczy stopki 1"/>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defRPr/>
            </a:pPr>
            <a:r>
              <a:rPr lang="pl-PL" kern="1200">
                <a:latin typeface="+mn-lt"/>
                <a:ea typeface="+mn-ea"/>
                <a:cs typeface="+mn-cs"/>
              </a:rPr>
              <a:t>Secretary General Report</a:t>
            </a:r>
          </a:p>
        </p:txBody>
      </p:sp>
      <p:sp>
        <p:nvSpPr>
          <p:cNvPr id="5" name="Slide Number Placeholder 4"/>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defRPr/>
            </a:pPr>
            <a:fld id="{D2ACDAF4-B28F-4BD7-AB17-8A0E1B760154}" type="slidenum">
              <a:rPr lang="pl-PL" altLang="fr-FR" kern="1200">
                <a:latin typeface="Calibri" pitchFamily="34" charset="0"/>
                <a:ea typeface="MS PGothic" pitchFamily="34" charset="-128"/>
                <a:cs typeface="Arial" pitchFamily="34" charset="0"/>
              </a:rPr>
              <a:pPr>
                <a:spcAft>
                  <a:spcPts val="600"/>
                </a:spcAft>
                <a:defRPr/>
              </a:pPr>
              <a:t>10</a:t>
            </a:fld>
            <a:endParaRPr lang="pl-PL" altLang="fr-FR" kern="1200">
              <a:latin typeface="Calibri" pitchFamily="34" charset="0"/>
              <a:ea typeface="MS PGothic" pitchFamily="34" charset="-128"/>
              <a:cs typeface="Arial" pitchFamily="34" charset="0"/>
            </a:endParaRPr>
          </a:p>
        </p:txBody>
      </p:sp>
      <p:sp>
        <p:nvSpPr>
          <p:cNvPr id="9" name="Title 1"/>
          <p:cNvSpPr txBox="1">
            <a:spLocks/>
          </p:cNvSpPr>
          <p:nvPr/>
        </p:nvSpPr>
        <p:spPr bwMode="auto">
          <a:xfrm>
            <a:off x="1979712" y="44624"/>
            <a:ext cx="6838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400" b="0" i="0" u="none" strike="noStrike" kern="1200" cap="small" spc="0" normalizeH="0" baseline="0" noProof="0" dirty="0">
              <a:ln>
                <a:noFill/>
              </a:ln>
              <a:solidFill>
                <a:schemeClr val="accent5">
                  <a:lumMod val="50000"/>
                </a:schemeClr>
              </a:solidFill>
              <a:effectLst/>
              <a:uLnTx/>
              <a:uFillTx/>
              <a:latin typeface="+mj-lt"/>
              <a:ea typeface="+mj-ea"/>
              <a:cs typeface="+mj-cs"/>
            </a:endParaRPr>
          </a:p>
        </p:txBody>
      </p:sp>
      <p:pic>
        <p:nvPicPr>
          <p:cNvPr id="11" name="Imagem 10" descr="Uma imagem com desenho, jogo, símbolo&#10;&#10;Descrição gerada automaticamente">
            <a:extLst>
              <a:ext uri="{FF2B5EF4-FFF2-40B4-BE49-F238E27FC236}">
                <a16:creationId xmlns:a16="http://schemas.microsoft.com/office/drawing/2014/main" id="{42EFA00D-C6CB-B24B-A4FF-E6417CCDEB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227" y="508807"/>
            <a:ext cx="812452" cy="794530"/>
          </a:xfrm>
          <a:prstGeom prst="rect">
            <a:avLst/>
          </a:prstGeom>
        </p:spPr>
      </p:pic>
    </p:spTree>
    <p:extLst>
      <p:ext uri="{BB962C8B-B14F-4D97-AF65-F5344CB8AC3E}">
        <p14:creationId xmlns:p14="http://schemas.microsoft.com/office/powerpoint/2010/main" val="129639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2ACDAF4-B28F-4BD7-AB17-8A0E1B760154}" type="slidenum">
              <a:rPr lang="pl-PL" altLang="fr-FR" smtClean="0"/>
              <a:pPr>
                <a:defRPr/>
              </a:pPr>
              <a:t>11</a:t>
            </a:fld>
            <a:endParaRPr lang="pl-PL" altLang="fr-FR"/>
          </a:p>
        </p:txBody>
      </p:sp>
      <p:sp>
        <p:nvSpPr>
          <p:cNvPr id="9" name="Title 1"/>
          <p:cNvSpPr txBox="1">
            <a:spLocks/>
          </p:cNvSpPr>
          <p:nvPr/>
        </p:nvSpPr>
        <p:spPr bwMode="auto">
          <a:xfrm>
            <a:off x="1979712" y="44624"/>
            <a:ext cx="6838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400" b="0" i="0" u="none" strike="noStrike" kern="1200" cap="small" spc="0" normalizeH="0" baseline="0" noProof="0" dirty="0">
              <a:ln>
                <a:noFill/>
              </a:ln>
              <a:solidFill>
                <a:schemeClr val="accent5">
                  <a:lumMod val="50000"/>
                </a:schemeClr>
              </a:solidFill>
              <a:effectLst/>
              <a:uLnTx/>
              <a:uFillTx/>
              <a:latin typeface="+mj-lt"/>
              <a:ea typeface="+mj-ea"/>
              <a:cs typeface="+mj-cs"/>
            </a:endParaRPr>
          </a:p>
        </p:txBody>
      </p:sp>
      <p:sp>
        <p:nvSpPr>
          <p:cNvPr id="13" name="Content Placeholder 2"/>
          <p:cNvSpPr txBox="1">
            <a:spLocks/>
          </p:cNvSpPr>
          <p:nvPr/>
        </p:nvSpPr>
        <p:spPr bwMode="auto">
          <a:xfrm>
            <a:off x="1835696" y="159040"/>
            <a:ext cx="7308304" cy="6120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buBlip>
                <a:blip r:embed="rId3"/>
              </a:buBlip>
            </a:pPr>
            <a:r>
              <a:rPr lang="pl-PL" sz="2400" dirty="0"/>
              <a:t> EACCME</a:t>
            </a:r>
          </a:p>
          <a:p>
            <a:pPr eaLnBrk="0" hangingPunct="0">
              <a:spcBef>
                <a:spcPct val="20000"/>
              </a:spcBef>
              <a:buClr>
                <a:schemeClr val="accent6">
                  <a:lumMod val="60000"/>
                  <a:lumOff val="40000"/>
                </a:schemeClr>
              </a:buClr>
              <a:defRPr/>
            </a:pPr>
            <a:endParaRPr kumimoji="0" lang="pl-PL" sz="2400" b="1" i="0" u="none" strike="noStrike" kern="1200" cap="none" spc="0" normalizeH="0" baseline="0" noProof="0" dirty="0">
              <a:ln>
                <a:noFill/>
              </a:ln>
              <a:solidFill>
                <a:schemeClr val="accent1"/>
              </a:solidFill>
              <a:uLnTx/>
              <a:uFillTx/>
              <a:latin typeface="+mn-lt"/>
              <a:ea typeface="+mn-ea"/>
              <a:cs typeface="+mn-cs"/>
            </a:endParaRPr>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r>
              <a:rPr lang="en-US" b="1" dirty="0"/>
              <a:t>	</a:t>
            </a:r>
            <a:r>
              <a:rPr lang="en-US" sz="1600" b="1" dirty="0"/>
              <a:t>Comparison of EACCME Activities in the first 8 months of 2020 and 2021</a:t>
            </a:r>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pt-PT" sz="1600" dirty="0"/>
          </a:p>
          <a:p>
            <a:pPr eaLnBrk="0" hangingPunct="0">
              <a:spcBef>
                <a:spcPct val="20000"/>
              </a:spcBef>
              <a:buClr>
                <a:schemeClr val="accent6">
                  <a:lumMod val="60000"/>
                  <a:lumOff val="40000"/>
                </a:schemeClr>
              </a:buClr>
              <a:defRPr/>
            </a:pPr>
            <a:endParaRPr lang="pt-PT"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kumimoji="0" lang="pl-PL" sz="2400" b="1" i="0" u="none" strike="noStrike" kern="1200" cap="none" spc="0" normalizeH="0" baseline="0" noProof="0" dirty="0">
              <a:ln>
                <a:noFill/>
              </a:ln>
              <a:solidFill>
                <a:schemeClr val="accent1"/>
              </a:solidFill>
              <a:uLnTx/>
              <a:uFillTx/>
              <a:latin typeface="+mn-lt"/>
              <a:ea typeface="+mn-ea"/>
              <a:cs typeface="+mn-cs"/>
            </a:endParaRPr>
          </a:p>
        </p:txBody>
      </p:sp>
      <p:sp>
        <p:nvSpPr>
          <p:cNvPr id="2" name="Symbol zastępczy stopki 1"/>
          <p:cNvSpPr>
            <a:spLocks noGrp="1"/>
          </p:cNvSpPr>
          <p:nvPr>
            <p:ph type="ftr" sz="quarter" idx="10"/>
          </p:nvPr>
        </p:nvSpPr>
        <p:spPr>
          <a:xfrm>
            <a:off x="0" y="2281311"/>
            <a:ext cx="1835696" cy="403151"/>
          </a:xfrm>
        </p:spPr>
        <p:txBody>
          <a:bodyPr/>
          <a:lstStyle/>
          <a:p>
            <a:pPr>
              <a:defRPr/>
            </a:pPr>
            <a:r>
              <a:rPr lang="pl-PL"/>
              <a:t>Secretary General Report</a:t>
            </a:r>
            <a:endParaRPr lang="pl-PL" dirty="0"/>
          </a:p>
        </p:txBody>
      </p:sp>
      <p:pic>
        <p:nvPicPr>
          <p:cNvPr id="10" name="Imagem 9">
            <a:extLst>
              <a:ext uri="{FF2B5EF4-FFF2-40B4-BE49-F238E27FC236}">
                <a16:creationId xmlns:a16="http://schemas.microsoft.com/office/drawing/2014/main" id="{748344D0-0384-6441-935C-0CE4FF74B6A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815" y="0"/>
            <a:ext cx="1855511" cy="1143000"/>
          </a:xfrm>
          <a:prstGeom prst="rect">
            <a:avLst/>
          </a:prstGeom>
        </p:spPr>
      </p:pic>
      <p:sp>
        <p:nvSpPr>
          <p:cNvPr id="11" name="Symbol zastępczy daty 2">
            <a:extLst>
              <a:ext uri="{FF2B5EF4-FFF2-40B4-BE49-F238E27FC236}">
                <a16:creationId xmlns:a16="http://schemas.microsoft.com/office/drawing/2014/main" id="{0E2AE0BE-55CF-CC4E-9DE0-C0FFEE640D46}"/>
              </a:ext>
            </a:extLst>
          </p:cNvPr>
          <p:cNvSpPr>
            <a:spLocks noGrp="1"/>
          </p:cNvSpPr>
          <p:nvPr>
            <p:ph type="dt" sz="half" idx="2"/>
          </p:nvPr>
        </p:nvSpPr>
        <p:spPr>
          <a:xfrm>
            <a:off x="6742584" y="6315710"/>
            <a:ext cx="3888432" cy="509223"/>
          </a:xfrm>
        </p:spPr>
        <p:txBody>
          <a:bodyPr/>
          <a:lstStyle/>
          <a:p>
            <a:pPr>
              <a:defRPr/>
            </a:pPr>
            <a:r>
              <a:rPr lang="pl-PL" dirty="0"/>
              <a:t>UEMS </a:t>
            </a:r>
            <a:r>
              <a:rPr lang="pl-PL" dirty="0" err="1"/>
              <a:t>Council</a:t>
            </a:r>
            <a:r>
              <a:rPr lang="pl-PL" dirty="0"/>
              <a:t> Meeting</a:t>
            </a:r>
          </a:p>
          <a:p>
            <a:pPr>
              <a:defRPr/>
            </a:pPr>
            <a:r>
              <a:rPr lang="pl-PL" dirty="0"/>
              <a:t>23-24 </a:t>
            </a:r>
            <a:r>
              <a:rPr lang="pl-PL" dirty="0" err="1"/>
              <a:t>April</a:t>
            </a:r>
            <a:r>
              <a:rPr lang="pl-PL" dirty="0"/>
              <a:t> 2021</a:t>
            </a:r>
          </a:p>
        </p:txBody>
      </p:sp>
      <p:pic>
        <p:nvPicPr>
          <p:cNvPr id="4" name="Imagem 3" descr="Uma imagem com mesa&#10;&#10;Descrição gerada automaticamente">
            <a:extLst>
              <a:ext uri="{FF2B5EF4-FFF2-40B4-BE49-F238E27FC236}">
                <a16:creationId xmlns:a16="http://schemas.microsoft.com/office/drawing/2014/main" id="{3CB013F7-2E3F-5B48-A3F3-2E4228E9B5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8162" y="1700808"/>
            <a:ext cx="7012660" cy="2672986"/>
          </a:xfrm>
          <a:prstGeom prst="rect">
            <a:avLst/>
          </a:prstGeom>
        </p:spPr>
      </p:pic>
    </p:spTree>
    <p:extLst>
      <p:ext uri="{BB962C8B-B14F-4D97-AF65-F5344CB8AC3E}">
        <p14:creationId xmlns:p14="http://schemas.microsoft.com/office/powerpoint/2010/main" val="217071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2ACDAF4-B28F-4BD7-AB17-8A0E1B760154}" type="slidenum">
              <a:rPr lang="pl-PL" altLang="fr-FR" smtClean="0"/>
              <a:pPr>
                <a:defRPr/>
              </a:pPr>
              <a:t>12</a:t>
            </a:fld>
            <a:endParaRPr lang="pl-PL" altLang="fr-FR"/>
          </a:p>
        </p:txBody>
      </p:sp>
      <p:sp>
        <p:nvSpPr>
          <p:cNvPr id="9" name="Title 1"/>
          <p:cNvSpPr txBox="1">
            <a:spLocks/>
          </p:cNvSpPr>
          <p:nvPr/>
        </p:nvSpPr>
        <p:spPr bwMode="auto">
          <a:xfrm>
            <a:off x="1979712" y="44624"/>
            <a:ext cx="6838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400" b="0" i="0" u="none" strike="noStrike" kern="1200" cap="small" spc="0" normalizeH="0" baseline="0" noProof="0" dirty="0">
              <a:ln>
                <a:noFill/>
              </a:ln>
              <a:solidFill>
                <a:schemeClr val="accent5">
                  <a:lumMod val="50000"/>
                </a:schemeClr>
              </a:solidFill>
              <a:effectLst/>
              <a:uLnTx/>
              <a:uFillTx/>
              <a:latin typeface="+mj-lt"/>
              <a:ea typeface="+mj-ea"/>
              <a:cs typeface="+mj-cs"/>
            </a:endParaRPr>
          </a:p>
        </p:txBody>
      </p:sp>
      <p:sp>
        <p:nvSpPr>
          <p:cNvPr id="13" name="Content Placeholder 2"/>
          <p:cNvSpPr txBox="1">
            <a:spLocks/>
          </p:cNvSpPr>
          <p:nvPr/>
        </p:nvSpPr>
        <p:spPr bwMode="auto">
          <a:xfrm>
            <a:off x="1835696" y="159040"/>
            <a:ext cx="7308304" cy="6120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buBlip>
                <a:blip r:embed="rId3"/>
              </a:buBlip>
            </a:pPr>
            <a:r>
              <a:rPr lang="pl-PL" sz="2400" dirty="0"/>
              <a:t> EACCME</a:t>
            </a:r>
          </a:p>
          <a:p>
            <a:pPr eaLnBrk="0" hangingPunct="0">
              <a:spcBef>
                <a:spcPct val="20000"/>
              </a:spcBef>
              <a:buClr>
                <a:schemeClr val="accent6">
                  <a:lumMod val="60000"/>
                  <a:lumOff val="40000"/>
                </a:schemeClr>
              </a:buClr>
              <a:defRPr/>
            </a:pPr>
            <a:endParaRPr kumimoji="0" lang="pl-PL" sz="2400" b="1" i="0" u="none" strike="noStrike" kern="1200" cap="none" spc="0" normalizeH="0" baseline="0" noProof="0" dirty="0">
              <a:ln>
                <a:noFill/>
              </a:ln>
              <a:solidFill>
                <a:schemeClr val="accent1"/>
              </a:solidFill>
              <a:uLnTx/>
              <a:uFillTx/>
              <a:latin typeface="+mn-lt"/>
              <a:ea typeface="+mn-ea"/>
              <a:cs typeface="+mn-cs"/>
            </a:endParaRPr>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r>
              <a:rPr lang="en-US" sz="1400" b="1" dirty="0"/>
              <a:t>Monthly Comparison of EACCME Activities in the first 8 months of 2020 and 2021</a:t>
            </a:r>
            <a:r>
              <a:rPr lang="pt-PT" sz="1400" dirty="0"/>
              <a:t> </a:t>
            </a:r>
            <a:endParaRPr lang="en-US" sz="14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pt-PT" sz="1600" dirty="0"/>
          </a:p>
          <a:p>
            <a:pPr eaLnBrk="0" hangingPunct="0">
              <a:spcBef>
                <a:spcPct val="20000"/>
              </a:spcBef>
              <a:buClr>
                <a:schemeClr val="accent6">
                  <a:lumMod val="60000"/>
                  <a:lumOff val="40000"/>
                </a:schemeClr>
              </a:buClr>
              <a:defRPr/>
            </a:pPr>
            <a:endParaRPr lang="pt-PT"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kumimoji="0" lang="pl-PL" sz="2400" b="1" i="0" u="none" strike="noStrike" kern="1200" cap="none" spc="0" normalizeH="0" baseline="0" noProof="0" dirty="0">
              <a:ln>
                <a:noFill/>
              </a:ln>
              <a:solidFill>
                <a:schemeClr val="accent1"/>
              </a:solidFill>
              <a:uLnTx/>
              <a:uFillTx/>
              <a:latin typeface="+mn-lt"/>
              <a:ea typeface="+mn-ea"/>
              <a:cs typeface="+mn-cs"/>
            </a:endParaRPr>
          </a:p>
        </p:txBody>
      </p:sp>
      <p:sp>
        <p:nvSpPr>
          <p:cNvPr id="2" name="Symbol zastępczy stopki 1"/>
          <p:cNvSpPr>
            <a:spLocks noGrp="1"/>
          </p:cNvSpPr>
          <p:nvPr>
            <p:ph type="ftr" sz="quarter" idx="10"/>
          </p:nvPr>
        </p:nvSpPr>
        <p:spPr>
          <a:xfrm>
            <a:off x="0" y="2281311"/>
            <a:ext cx="1835696" cy="403151"/>
          </a:xfrm>
        </p:spPr>
        <p:txBody>
          <a:bodyPr/>
          <a:lstStyle/>
          <a:p>
            <a:pPr>
              <a:defRPr/>
            </a:pPr>
            <a:r>
              <a:rPr lang="pl-PL"/>
              <a:t>Secretary General Report</a:t>
            </a:r>
            <a:endParaRPr lang="pl-PL" dirty="0"/>
          </a:p>
        </p:txBody>
      </p:sp>
      <p:pic>
        <p:nvPicPr>
          <p:cNvPr id="10" name="Imagem 9">
            <a:extLst>
              <a:ext uri="{FF2B5EF4-FFF2-40B4-BE49-F238E27FC236}">
                <a16:creationId xmlns:a16="http://schemas.microsoft.com/office/drawing/2014/main" id="{748344D0-0384-6441-935C-0CE4FF74B6A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815" y="0"/>
            <a:ext cx="1855511" cy="1143000"/>
          </a:xfrm>
          <a:prstGeom prst="rect">
            <a:avLst/>
          </a:prstGeom>
        </p:spPr>
      </p:pic>
      <p:sp>
        <p:nvSpPr>
          <p:cNvPr id="11" name="Symbol zastępczy daty 2">
            <a:extLst>
              <a:ext uri="{FF2B5EF4-FFF2-40B4-BE49-F238E27FC236}">
                <a16:creationId xmlns:a16="http://schemas.microsoft.com/office/drawing/2014/main" id="{58749E9D-8272-2B4D-A82E-66E665BC26B7}"/>
              </a:ext>
            </a:extLst>
          </p:cNvPr>
          <p:cNvSpPr>
            <a:spLocks noGrp="1"/>
          </p:cNvSpPr>
          <p:nvPr>
            <p:ph type="dt" sz="half" idx="2"/>
          </p:nvPr>
        </p:nvSpPr>
        <p:spPr>
          <a:xfrm>
            <a:off x="6742584" y="6315710"/>
            <a:ext cx="3888432" cy="509223"/>
          </a:xfrm>
        </p:spPr>
        <p:txBody>
          <a:bodyPr/>
          <a:lstStyle/>
          <a:p>
            <a:pPr>
              <a:defRPr/>
            </a:pPr>
            <a:r>
              <a:rPr lang="pl-PL" dirty="0"/>
              <a:t>UEMS </a:t>
            </a:r>
            <a:r>
              <a:rPr lang="pl-PL" dirty="0" err="1"/>
              <a:t>Council</a:t>
            </a:r>
            <a:r>
              <a:rPr lang="pl-PL" dirty="0"/>
              <a:t> Meeting</a:t>
            </a:r>
          </a:p>
          <a:p>
            <a:pPr>
              <a:defRPr/>
            </a:pPr>
            <a:r>
              <a:rPr lang="pl-PL" dirty="0"/>
              <a:t>23-24 </a:t>
            </a:r>
            <a:r>
              <a:rPr lang="pl-PL" dirty="0" err="1"/>
              <a:t>April</a:t>
            </a:r>
            <a:r>
              <a:rPr lang="pl-PL" dirty="0"/>
              <a:t> 2021</a:t>
            </a:r>
          </a:p>
        </p:txBody>
      </p:sp>
      <p:pic>
        <p:nvPicPr>
          <p:cNvPr id="4" name="Imagem 3" descr="Uma imagem com mesa&#10;&#10;Descrição gerada automaticamente">
            <a:extLst>
              <a:ext uri="{FF2B5EF4-FFF2-40B4-BE49-F238E27FC236}">
                <a16:creationId xmlns:a16="http://schemas.microsoft.com/office/drawing/2014/main" id="{6A9BCD70-14A6-7B4D-866E-8ED2BBBD45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696" y="1556792"/>
            <a:ext cx="7308304" cy="3240360"/>
          </a:xfrm>
          <a:prstGeom prst="rect">
            <a:avLst/>
          </a:prstGeom>
        </p:spPr>
      </p:pic>
    </p:spTree>
    <p:extLst>
      <p:ext uri="{BB962C8B-B14F-4D97-AF65-F5344CB8AC3E}">
        <p14:creationId xmlns:p14="http://schemas.microsoft.com/office/powerpoint/2010/main" val="1448435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2ACDAF4-B28F-4BD7-AB17-8A0E1B760154}" type="slidenum">
              <a:rPr lang="pl-PL" altLang="fr-FR" smtClean="0"/>
              <a:pPr>
                <a:defRPr/>
              </a:pPr>
              <a:t>13</a:t>
            </a:fld>
            <a:endParaRPr lang="pl-PL" altLang="fr-FR"/>
          </a:p>
        </p:txBody>
      </p:sp>
      <p:sp>
        <p:nvSpPr>
          <p:cNvPr id="9" name="Title 1"/>
          <p:cNvSpPr txBox="1">
            <a:spLocks/>
          </p:cNvSpPr>
          <p:nvPr/>
        </p:nvSpPr>
        <p:spPr bwMode="auto">
          <a:xfrm>
            <a:off x="1979712" y="44624"/>
            <a:ext cx="6838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400" b="0" i="0" u="none" strike="noStrike" kern="1200" cap="small" spc="0" normalizeH="0" baseline="0" noProof="0" dirty="0">
              <a:ln>
                <a:noFill/>
              </a:ln>
              <a:solidFill>
                <a:schemeClr val="accent5">
                  <a:lumMod val="50000"/>
                </a:schemeClr>
              </a:solidFill>
              <a:effectLst/>
              <a:uLnTx/>
              <a:uFillTx/>
              <a:latin typeface="+mj-lt"/>
              <a:ea typeface="+mj-ea"/>
              <a:cs typeface="+mj-cs"/>
            </a:endParaRPr>
          </a:p>
        </p:txBody>
      </p:sp>
      <p:sp>
        <p:nvSpPr>
          <p:cNvPr id="13" name="Content Placeholder 2"/>
          <p:cNvSpPr txBox="1">
            <a:spLocks/>
          </p:cNvSpPr>
          <p:nvPr/>
        </p:nvSpPr>
        <p:spPr bwMode="auto">
          <a:xfrm>
            <a:off x="1835696" y="159040"/>
            <a:ext cx="7308304" cy="6120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a:buBlip>
                <a:blip r:embed="rId3"/>
              </a:buBlip>
            </a:pPr>
            <a:r>
              <a:rPr lang="pl-PL" sz="2400" dirty="0"/>
              <a:t> EACCME</a:t>
            </a:r>
            <a:endParaRPr lang="en-US" b="1" dirty="0"/>
          </a:p>
          <a:p>
            <a:pPr eaLnBrk="0" hangingPunct="0">
              <a:spcBef>
                <a:spcPct val="20000"/>
              </a:spcBef>
              <a:buClr>
                <a:schemeClr val="accent6">
                  <a:lumMod val="60000"/>
                  <a:lumOff val="40000"/>
                </a:schemeClr>
              </a:buClr>
              <a:defRPr/>
            </a:pPr>
            <a:r>
              <a:rPr lang="en-US" b="1" dirty="0"/>
              <a:t>	Number of applications per number of participants</a:t>
            </a:r>
          </a:p>
          <a:p>
            <a:pPr eaLnBrk="0" hangingPunct="0">
              <a:spcBef>
                <a:spcPct val="20000"/>
              </a:spcBef>
              <a:buClr>
                <a:schemeClr val="accent6">
                  <a:lumMod val="60000"/>
                  <a:lumOff val="40000"/>
                </a:schemeClr>
              </a:buClr>
              <a:defRPr/>
            </a:pPr>
            <a:endParaRPr lang="pt-PT" dirty="0"/>
          </a:p>
          <a:p>
            <a:pPr eaLnBrk="0" hangingPunct="0">
              <a:spcBef>
                <a:spcPct val="20000"/>
              </a:spcBef>
              <a:buClr>
                <a:schemeClr val="accent6">
                  <a:lumMod val="60000"/>
                  <a:lumOff val="40000"/>
                </a:schemeClr>
              </a:buClr>
              <a:defRPr/>
            </a:pPr>
            <a:r>
              <a:rPr lang="pt-PT" dirty="0"/>
              <a:t> </a:t>
            </a:r>
            <a:endParaRPr lang="en-US"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r>
              <a:rPr lang="en-US" sz="1600" b="1" dirty="0"/>
              <a:t>	Number of applications per type of ELM</a:t>
            </a:r>
          </a:p>
          <a:p>
            <a:pPr eaLnBrk="0" hangingPunct="0">
              <a:spcBef>
                <a:spcPct val="20000"/>
              </a:spcBef>
              <a:buClr>
                <a:schemeClr val="accent6">
                  <a:lumMod val="60000"/>
                  <a:lumOff val="40000"/>
                </a:schemeClr>
              </a:buClr>
              <a:defRPr/>
            </a:pPr>
            <a:r>
              <a:rPr lang="en-US" sz="1600" b="1" dirty="0"/>
              <a:t>	</a:t>
            </a:r>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200" b="1" dirty="0"/>
          </a:p>
          <a:p>
            <a:pPr eaLnBrk="0" hangingPunct="0">
              <a:spcBef>
                <a:spcPct val="20000"/>
              </a:spcBef>
              <a:buClr>
                <a:schemeClr val="accent6">
                  <a:lumMod val="60000"/>
                  <a:lumOff val="40000"/>
                </a:schemeClr>
              </a:buClr>
              <a:defRPr/>
            </a:pPr>
            <a:r>
              <a:rPr lang="en-US" sz="1200" b="1" dirty="0"/>
              <a:t>	</a:t>
            </a:r>
            <a:endParaRPr lang="pt-PT" sz="1600" dirty="0"/>
          </a:p>
          <a:p>
            <a:pPr eaLnBrk="0" hangingPunct="0">
              <a:spcBef>
                <a:spcPct val="20000"/>
              </a:spcBef>
              <a:buClr>
                <a:schemeClr val="accent6">
                  <a:lumMod val="60000"/>
                  <a:lumOff val="40000"/>
                </a:schemeClr>
              </a:buClr>
              <a:defRPr/>
            </a:pPr>
            <a:endParaRPr lang="pt-PT"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kumimoji="0" lang="pl-PL" sz="2400" b="1" i="0" u="none" strike="noStrike" kern="1200" cap="none" spc="0" normalizeH="0" baseline="0" noProof="0" dirty="0">
              <a:ln>
                <a:noFill/>
              </a:ln>
              <a:solidFill>
                <a:schemeClr val="accent1"/>
              </a:solidFill>
              <a:uLnTx/>
              <a:uFillTx/>
              <a:latin typeface="+mn-lt"/>
              <a:ea typeface="+mn-ea"/>
              <a:cs typeface="+mn-cs"/>
            </a:endParaRPr>
          </a:p>
        </p:txBody>
      </p:sp>
      <p:sp>
        <p:nvSpPr>
          <p:cNvPr id="2" name="Symbol zastępczy stopki 1"/>
          <p:cNvSpPr>
            <a:spLocks noGrp="1"/>
          </p:cNvSpPr>
          <p:nvPr>
            <p:ph type="ftr" sz="quarter" idx="10"/>
          </p:nvPr>
        </p:nvSpPr>
        <p:spPr>
          <a:xfrm>
            <a:off x="0" y="2281311"/>
            <a:ext cx="1835696" cy="403151"/>
          </a:xfrm>
        </p:spPr>
        <p:txBody>
          <a:bodyPr/>
          <a:lstStyle/>
          <a:p>
            <a:pPr>
              <a:defRPr/>
            </a:pPr>
            <a:r>
              <a:rPr lang="pl-PL"/>
              <a:t>Secretary General Report</a:t>
            </a:r>
            <a:endParaRPr lang="pl-PL" dirty="0"/>
          </a:p>
        </p:txBody>
      </p:sp>
      <p:pic>
        <p:nvPicPr>
          <p:cNvPr id="15" name="Imagem 14">
            <a:extLst>
              <a:ext uri="{FF2B5EF4-FFF2-40B4-BE49-F238E27FC236}">
                <a16:creationId xmlns:a16="http://schemas.microsoft.com/office/drawing/2014/main" id="{3687DA01-4F56-0F47-9B8E-5437A5A3B5D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815" y="0"/>
            <a:ext cx="1855511" cy="1143000"/>
          </a:xfrm>
          <a:prstGeom prst="rect">
            <a:avLst/>
          </a:prstGeom>
        </p:spPr>
      </p:pic>
      <p:sp>
        <p:nvSpPr>
          <p:cNvPr id="12" name="Symbol zastępczy daty 2">
            <a:extLst>
              <a:ext uri="{FF2B5EF4-FFF2-40B4-BE49-F238E27FC236}">
                <a16:creationId xmlns:a16="http://schemas.microsoft.com/office/drawing/2014/main" id="{DA384D6B-E903-ED4E-80B4-EC313646817D}"/>
              </a:ext>
            </a:extLst>
          </p:cNvPr>
          <p:cNvSpPr>
            <a:spLocks noGrp="1"/>
          </p:cNvSpPr>
          <p:nvPr>
            <p:ph type="dt" sz="half" idx="2"/>
          </p:nvPr>
        </p:nvSpPr>
        <p:spPr>
          <a:xfrm>
            <a:off x="6742584" y="6315710"/>
            <a:ext cx="3888432" cy="509223"/>
          </a:xfrm>
        </p:spPr>
        <p:txBody>
          <a:bodyPr/>
          <a:lstStyle/>
          <a:p>
            <a:pPr>
              <a:defRPr/>
            </a:pPr>
            <a:r>
              <a:rPr lang="pl-PL" dirty="0"/>
              <a:t>UEMS </a:t>
            </a:r>
            <a:r>
              <a:rPr lang="pl-PL" dirty="0" err="1"/>
              <a:t>Council</a:t>
            </a:r>
            <a:r>
              <a:rPr lang="pl-PL" dirty="0"/>
              <a:t> Meeting</a:t>
            </a:r>
          </a:p>
          <a:p>
            <a:pPr>
              <a:defRPr/>
            </a:pPr>
            <a:r>
              <a:rPr lang="pl-PL" dirty="0"/>
              <a:t>23-24 </a:t>
            </a:r>
            <a:r>
              <a:rPr lang="pl-PL" dirty="0" err="1"/>
              <a:t>April</a:t>
            </a:r>
            <a:r>
              <a:rPr lang="pl-PL" dirty="0"/>
              <a:t> 2021</a:t>
            </a:r>
          </a:p>
        </p:txBody>
      </p:sp>
      <p:pic>
        <p:nvPicPr>
          <p:cNvPr id="7" name="Imagem 6" descr="Uma imagem com mesa&#10;&#10;Descrição gerada automaticamente">
            <a:extLst>
              <a:ext uri="{FF2B5EF4-FFF2-40B4-BE49-F238E27FC236}">
                <a16:creationId xmlns:a16="http://schemas.microsoft.com/office/drawing/2014/main" id="{CE2D5905-501A-AE4F-9216-C7EA561126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9712" y="981339"/>
            <a:ext cx="6838950" cy="2599943"/>
          </a:xfrm>
          <a:prstGeom prst="rect">
            <a:avLst/>
          </a:prstGeom>
        </p:spPr>
      </p:pic>
      <p:pic>
        <p:nvPicPr>
          <p:cNvPr id="10" name="Imagem 9" descr="Uma imagem com mesa&#10;&#10;Descrição gerada automaticamente">
            <a:extLst>
              <a:ext uri="{FF2B5EF4-FFF2-40B4-BE49-F238E27FC236}">
                <a16:creationId xmlns:a16="http://schemas.microsoft.com/office/drawing/2014/main" id="{FBD28A67-27E2-0B45-A5BD-6565C7BAB6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8472" y="3923753"/>
            <a:ext cx="6890190" cy="2288499"/>
          </a:xfrm>
          <a:prstGeom prst="rect">
            <a:avLst/>
          </a:prstGeom>
        </p:spPr>
      </p:pic>
    </p:spTree>
    <p:extLst>
      <p:ext uri="{BB962C8B-B14F-4D97-AF65-F5344CB8AC3E}">
        <p14:creationId xmlns:p14="http://schemas.microsoft.com/office/powerpoint/2010/main" val="3854063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7B17EC8-1EC4-45A4-80BE-F2B4F604B77A}"/>
              </a:ext>
            </a:extLst>
          </p:cNvPr>
          <p:cNvSpPr>
            <a:spLocks noGrp="1"/>
          </p:cNvSpPr>
          <p:nvPr>
            <p:ph type="title"/>
          </p:nvPr>
        </p:nvSpPr>
        <p:spPr>
          <a:xfrm>
            <a:off x="457200" y="-60832"/>
            <a:ext cx="3008313" cy="1162050"/>
          </a:xfrm>
        </p:spPr>
        <p:txBody>
          <a:bodyPr/>
          <a:lstStyle/>
          <a:p>
            <a:pPr algn="r"/>
            <a:r>
              <a:rPr lang="en-US" sz="1400" dirty="0"/>
              <a:t>EACCME AGREEMENTS</a:t>
            </a:r>
          </a:p>
        </p:txBody>
      </p:sp>
      <p:pic>
        <p:nvPicPr>
          <p:cNvPr id="10" name="Imagem 9">
            <a:extLst>
              <a:ext uri="{FF2B5EF4-FFF2-40B4-BE49-F238E27FC236}">
                <a16:creationId xmlns:a16="http://schemas.microsoft.com/office/drawing/2014/main" id="{748344D0-0384-6441-935C-0CE4FF74B6A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924" r="30063" b="-1"/>
          <a:stretch/>
        </p:blipFill>
        <p:spPr>
          <a:xfrm>
            <a:off x="6777562" y="2260438"/>
            <a:ext cx="2041100" cy="2337123"/>
          </a:xfrm>
          <a:prstGeom prst="rect">
            <a:avLst/>
          </a:prstGeom>
          <a:noFill/>
        </p:spPr>
      </p:pic>
      <p:sp>
        <p:nvSpPr>
          <p:cNvPr id="13" name="Content Placeholder 2"/>
          <p:cNvSpPr txBox="1">
            <a:spLocks/>
          </p:cNvSpPr>
          <p:nvPr/>
        </p:nvSpPr>
        <p:spPr bwMode="auto">
          <a:xfrm>
            <a:off x="374330" y="1367186"/>
            <a:ext cx="6178870" cy="49027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endParaRPr lang="pt-PT" sz="1200" b="1" dirty="0">
              <a:latin typeface="+mj-lt"/>
            </a:endParaRPr>
          </a:p>
          <a:p>
            <a:pPr lvl="0"/>
            <a:r>
              <a:rPr lang="en-US" sz="1600" dirty="0">
                <a:latin typeface="+mj-lt"/>
              </a:rPr>
              <a:t>Negotiations to sign of an agreement of Mutual Recognition of Accreditation with the </a:t>
            </a:r>
            <a:r>
              <a:rPr lang="en-US" sz="1600" b="1" dirty="0">
                <a:latin typeface="+mj-lt"/>
              </a:rPr>
              <a:t>Dutch Medical Association </a:t>
            </a:r>
            <a:r>
              <a:rPr lang="en-US" sz="1600" dirty="0">
                <a:latin typeface="+mj-lt"/>
              </a:rPr>
              <a:t>are currently underway and are expected to be concluded in the first semester of 2022</a:t>
            </a:r>
          </a:p>
          <a:p>
            <a:pPr lvl="0"/>
            <a:endParaRPr lang="pt-PT" sz="1600" dirty="0">
              <a:latin typeface="+mj-lt"/>
            </a:endParaRPr>
          </a:p>
          <a:p>
            <a:r>
              <a:rPr lang="en-US" sz="1600" dirty="0">
                <a:latin typeface="+mj-lt"/>
              </a:rPr>
              <a:t>Negotiations to sign an agreement with the </a:t>
            </a:r>
            <a:r>
              <a:rPr lang="en-US" sz="1600" b="1" dirty="0">
                <a:latin typeface="+mj-lt"/>
              </a:rPr>
              <a:t>Pan-Hellenic Medical Association </a:t>
            </a:r>
            <a:r>
              <a:rPr lang="en-US" sz="1600" dirty="0">
                <a:latin typeface="+mj-lt"/>
              </a:rPr>
              <a:t>for the recognition of Accreditation of events held in Greece in the Greek language are finished and the agreement </a:t>
            </a:r>
            <a:r>
              <a:rPr lang="pt-PT" sz="1600" dirty="0" err="1">
                <a:latin typeface="+mj-lt"/>
              </a:rPr>
              <a:t>will</a:t>
            </a:r>
            <a:r>
              <a:rPr lang="pt-PT" sz="1600" dirty="0">
                <a:latin typeface="+mj-lt"/>
              </a:rPr>
              <a:t> </a:t>
            </a:r>
            <a:r>
              <a:rPr lang="pt-PT" sz="1600" dirty="0" err="1">
                <a:latin typeface="+mj-lt"/>
              </a:rPr>
              <a:t>be</a:t>
            </a:r>
            <a:r>
              <a:rPr lang="pt-PT" sz="1600" dirty="0">
                <a:latin typeface="+mj-lt"/>
              </a:rPr>
              <a:t> </a:t>
            </a:r>
            <a:r>
              <a:rPr lang="pt-PT" sz="1600" dirty="0" err="1">
                <a:latin typeface="+mj-lt"/>
              </a:rPr>
              <a:t>signed</a:t>
            </a:r>
            <a:r>
              <a:rPr lang="pt-PT" sz="1600" dirty="0">
                <a:latin typeface="+mj-lt"/>
              </a:rPr>
              <a:t> in </a:t>
            </a:r>
            <a:r>
              <a:rPr lang="pt-PT" sz="1600" dirty="0" err="1">
                <a:latin typeface="+mj-lt"/>
              </a:rPr>
              <a:t>this</a:t>
            </a:r>
            <a:r>
              <a:rPr lang="pt-PT" sz="1600" dirty="0">
                <a:latin typeface="+mj-lt"/>
              </a:rPr>
              <a:t> </a:t>
            </a:r>
            <a:r>
              <a:rPr lang="pt-PT" sz="1600" dirty="0" err="1">
                <a:latin typeface="+mj-lt"/>
              </a:rPr>
              <a:t>Council</a:t>
            </a:r>
            <a:r>
              <a:rPr lang="pt-PT" sz="1600" dirty="0">
                <a:latin typeface="+mj-lt"/>
              </a:rPr>
              <a:t> meeting.</a:t>
            </a:r>
            <a:endParaRPr lang="pt-PT" sz="1600" dirty="0"/>
          </a:p>
          <a:p>
            <a:endParaRPr lang="pt-PT" sz="1600" dirty="0"/>
          </a:p>
          <a:p>
            <a:r>
              <a:rPr lang="pt-PT" sz="1600" dirty="0" err="1"/>
              <a:t>Discussion</a:t>
            </a:r>
            <a:r>
              <a:rPr lang="pt-PT" sz="1600" dirty="0"/>
              <a:t> </a:t>
            </a:r>
            <a:r>
              <a:rPr lang="pt-PT" sz="1600" dirty="0" err="1"/>
              <a:t>with</a:t>
            </a:r>
            <a:r>
              <a:rPr lang="pt-PT" sz="1600" dirty="0"/>
              <a:t> </a:t>
            </a:r>
            <a:r>
              <a:rPr lang="pt-PT" sz="1600" dirty="0" err="1"/>
              <a:t>the</a:t>
            </a:r>
            <a:r>
              <a:rPr lang="pt-PT" sz="1600" dirty="0"/>
              <a:t> </a:t>
            </a:r>
            <a:r>
              <a:rPr lang="pt-PT" sz="1600" b="1" dirty="0"/>
              <a:t>CONFEMEL </a:t>
            </a:r>
            <a:r>
              <a:rPr lang="pt-PT" sz="1600" dirty="0"/>
              <a:t>to </a:t>
            </a:r>
            <a:r>
              <a:rPr lang="pt-PT" sz="1600" dirty="0" err="1"/>
              <a:t>sign</a:t>
            </a:r>
            <a:r>
              <a:rPr lang="pt-PT" sz="1600" dirty="0"/>
              <a:t> </a:t>
            </a:r>
            <a:r>
              <a:rPr lang="pt-PT" sz="1600" dirty="0" err="1"/>
              <a:t>an</a:t>
            </a:r>
            <a:r>
              <a:rPr lang="pt-PT" sz="1600" dirty="0"/>
              <a:t> </a:t>
            </a:r>
            <a:r>
              <a:rPr lang="pt-PT" sz="1600" dirty="0" err="1"/>
              <a:t>agreement</a:t>
            </a:r>
            <a:r>
              <a:rPr lang="pt-PT" sz="1600" dirty="0"/>
              <a:t> for local </a:t>
            </a:r>
            <a:r>
              <a:rPr lang="pt-PT" sz="1600" dirty="0" err="1"/>
              <a:t>events</a:t>
            </a:r>
            <a:r>
              <a:rPr lang="pt-PT" sz="1600" dirty="0"/>
              <a:t> to </a:t>
            </a:r>
            <a:r>
              <a:rPr lang="pt-PT" sz="1600" dirty="0" err="1"/>
              <a:t>be</a:t>
            </a:r>
            <a:r>
              <a:rPr lang="pt-PT" sz="1600" dirty="0"/>
              <a:t> </a:t>
            </a:r>
            <a:r>
              <a:rPr lang="pt-PT" sz="1600" dirty="0" err="1"/>
              <a:t>accredited</a:t>
            </a:r>
            <a:r>
              <a:rPr lang="pt-PT" sz="1600" dirty="0"/>
              <a:t> </a:t>
            </a:r>
            <a:r>
              <a:rPr lang="pt-PT" sz="1600" dirty="0" err="1"/>
              <a:t>by</a:t>
            </a:r>
            <a:r>
              <a:rPr lang="pt-PT" sz="1600" dirty="0"/>
              <a:t> EACCME are </a:t>
            </a:r>
            <a:r>
              <a:rPr lang="pt-PT" sz="1600" dirty="0" err="1"/>
              <a:t>currently</a:t>
            </a:r>
            <a:r>
              <a:rPr lang="pt-PT" sz="1600" dirty="0"/>
              <a:t> </a:t>
            </a:r>
            <a:r>
              <a:rPr lang="pt-PT" sz="1600" dirty="0" err="1"/>
              <a:t>on</a:t>
            </a:r>
            <a:r>
              <a:rPr lang="pt-PT" sz="1600" dirty="0"/>
              <a:t> </a:t>
            </a:r>
            <a:r>
              <a:rPr lang="pt-PT" sz="1600" dirty="0" err="1"/>
              <a:t>the</a:t>
            </a:r>
            <a:r>
              <a:rPr lang="pt-PT" sz="1600" dirty="0"/>
              <a:t> </a:t>
            </a:r>
            <a:r>
              <a:rPr lang="pt-PT" sz="1600" dirty="0" err="1"/>
              <a:t>way</a:t>
            </a:r>
            <a:r>
              <a:rPr lang="pt-PT" sz="1600" dirty="0"/>
              <a:t> and </a:t>
            </a:r>
            <a:r>
              <a:rPr lang="pt-PT" sz="1600" dirty="0" err="1"/>
              <a:t>an</a:t>
            </a:r>
            <a:r>
              <a:rPr lang="pt-PT" sz="1600" dirty="0"/>
              <a:t> </a:t>
            </a:r>
            <a:r>
              <a:rPr lang="pt-PT" sz="1600" dirty="0" err="1"/>
              <a:t>agreement</a:t>
            </a:r>
            <a:r>
              <a:rPr lang="pt-PT" sz="1600" dirty="0"/>
              <a:t> </a:t>
            </a:r>
            <a:r>
              <a:rPr lang="pt-PT" sz="1600" dirty="0" err="1"/>
              <a:t>is</a:t>
            </a:r>
            <a:r>
              <a:rPr lang="pt-PT" sz="1600" dirty="0"/>
              <a:t> </a:t>
            </a:r>
            <a:r>
              <a:rPr lang="pt-PT" sz="1600" dirty="0" err="1"/>
              <a:t>expected</a:t>
            </a:r>
            <a:r>
              <a:rPr lang="pt-PT" sz="1600" dirty="0"/>
              <a:t> to </a:t>
            </a:r>
            <a:r>
              <a:rPr lang="pt-PT" sz="1600" dirty="0" err="1"/>
              <a:t>be</a:t>
            </a:r>
            <a:r>
              <a:rPr lang="pt-PT" sz="1600" dirty="0"/>
              <a:t> </a:t>
            </a:r>
            <a:r>
              <a:rPr lang="pt-PT" sz="1600" dirty="0" err="1"/>
              <a:t>signed</a:t>
            </a:r>
            <a:r>
              <a:rPr lang="pt-PT" sz="1600" dirty="0"/>
              <a:t> in </a:t>
            </a:r>
            <a:r>
              <a:rPr lang="pt-PT" sz="1600" dirty="0" err="1"/>
              <a:t>the</a:t>
            </a:r>
            <a:r>
              <a:rPr lang="pt-PT" sz="1600" dirty="0"/>
              <a:t> </a:t>
            </a:r>
            <a:r>
              <a:rPr lang="pt-PT" sz="1600" dirty="0" err="1"/>
              <a:t>first</a:t>
            </a:r>
            <a:r>
              <a:rPr lang="pt-PT" sz="1600" dirty="0"/>
              <a:t> </a:t>
            </a:r>
            <a:r>
              <a:rPr lang="pt-PT" sz="1600" dirty="0" err="1"/>
              <a:t>semester</a:t>
            </a:r>
            <a:r>
              <a:rPr lang="pt-PT" sz="1600" dirty="0"/>
              <a:t> of 2022.</a:t>
            </a:r>
          </a:p>
          <a:p>
            <a:endParaRPr lang="en-US" sz="1600" dirty="0"/>
          </a:p>
          <a:p>
            <a:pPr lvl="0"/>
            <a:endParaRPr lang="pt-PT" sz="1600" dirty="0">
              <a:latin typeface="+mj-lt"/>
            </a:endParaRPr>
          </a:p>
          <a:p>
            <a:r>
              <a:rPr lang="en-US" sz="1600" dirty="0"/>
              <a:t> </a:t>
            </a:r>
            <a:endParaRPr lang="pt-PT" sz="1600" dirty="0"/>
          </a:p>
          <a:p>
            <a:pPr lvl="0"/>
            <a:endParaRPr lang="pt-PT" sz="1200" dirty="0"/>
          </a:p>
          <a:p>
            <a:pPr eaLnBrk="0" hangingPunct="0">
              <a:lnSpc>
                <a:spcPct val="90000"/>
              </a:lnSpc>
              <a:spcBef>
                <a:spcPct val="20000"/>
              </a:spcBef>
              <a:buClr>
                <a:schemeClr val="accent6">
                  <a:lumMod val="60000"/>
                  <a:lumOff val="40000"/>
                </a:schemeClr>
              </a:buClr>
              <a:defRPr/>
            </a:pPr>
            <a:endParaRPr lang="pl-PL" sz="900" b="1" kern="1200" dirty="0">
              <a:latin typeface="+mn-lt"/>
              <a:ea typeface="MS PGothic" pitchFamily="34" charset="-128"/>
              <a:cs typeface="ＭＳ Ｐゴシック" charset="0"/>
            </a:endParaRPr>
          </a:p>
          <a:p>
            <a:pPr eaLnBrk="0" hangingPunct="0">
              <a:lnSpc>
                <a:spcPct val="90000"/>
              </a:lnSpc>
              <a:spcBef>
                <a:spcPct val="20000"/>
              </a:spcBef>
              <a:buClr>
                <a:schemeClr val="accent6">
                  <a:lumMod val="60000"/>
                  <a:lumOff val="40000"/>
                </a:schemeClr>
              </a:buClr>
              <a:defRPr/>
            </a:pPr>
            <a:endParaRPr kumimoji="0" lang="pl-PL" sz="900" b="1" i="0" u="none" strike="noStrike" kern="1200" cap="none" spc="0" normalizeH="0" baseline="0" noProof="0" dirty="0">
              <a:ln>
                <a:noFill/>
              </a:ln>
              <a:uLnTx/>
              <a:uFillTx/>
              <a:latin typeface="+mn-lt"/>
              <a:ea typeface="MS PGothic" pitchFamily="34" charset="-128"/>
              <a:cs typeface="ＭＳ Ｐゴシック" charset="0"/>
            </a:endParaRPr>
          </a:p>
        </p:txBody>
      </p:sp>
      <p:sp>
        <p:nvSpPr>
          <p:cNvPr id="3" name="Symbol zastępczy daty 2"/>
          <p:cNvSpPr>
            <a:spLocks noGrp="1"/>
          </p:cNvSpPr>
          <p:nvPr>
            <p:ph type="dt" sz="half" idx="10"/>
          </p:nvPr>
        </p:nvSpPr>
        <p:spPr>
          <a:xfrm>
            <a:off x="457200" y="6356350"/>
            <a:ext cx="2133600" cy="365125"/>
          </a:xfrm>
        </p:spPr>
        <p:txBody>
          <a:bodyPr vert="horz" lIns="91440" tIns="45720" rIns="91440" bIns="45720" rtlCol="0" anchor="ctr">
            <a:normAutofit fontScale="77500" lnSpcReduction="20000"/>
          </a:bodyPr>
          <a:lstStyle/>
          <a:p>
            <a:pPr>
              <a:lnSpc>
                <a:spcPct val="90000"/>
              </a:lnSpc>
              <a:spcAft>
                <a:spcPts val="600"/>
              </a:spcAft>
              <a:defRPr/>
            </a:pPr>
            <a:r>
              <a:rPr lang="pl-PL" sz="700" dirty="0"/>
              <a:t>UEMS </a:t>
            </a:r>
            <a:r>
              <a:rPr lang="pl-PL" sz="700" dirty="0" err="1"/>
              <a:t>Council</a:t>
            </a:r>
            <a:r>
              <a:rPr lang="pl-PL" sz="700" dirty="0"/>
              <a:t> Meeting</a:t>
            </a:r>
          </a:p>
          <a:p>
            <a:pPr>
              <a:lnSpc>
                <a:spcPct val="90000"/>
              </a:lnSpc>
              <a:spcAft>
                <a:spcPts val="600"/>
              </a:spcAft>
              <a:defRPr/>
            </a:pPr>
            <a:r>
              <a:rPr lang="pl-PL" sz="700" dirty="0"/>
              <a:t>23-24 </a:t>
            </a:r>
            <a:r>
              <a:rPr lang="pl-PL" sz="700" dirty="0" err="1"/>
              <a:t>April</a:t>
            </a:r>
            <a:r>
              <a:rPr lang="pl-PL" sz="700" dirty="0"/>
              <a:t> 2021</a:t>
            </a:r>
          </a:p>
          <a:p>
            <a:pPr>
              <a:lnSpc>
                <a:spcPct val="90000"/>
              </a:lnSpc>
              <a:spcAft>
                <a:spcPts val="600"/>
              </a:spcAft>
              <a:defRPr/>
            </a:pPr>
            <a:endParaRPr lang="pl-PL" sz="700" dirty="0"/>
          </a:p>
        </p:txBody>
      </p:sp>
      <p:sp>
        <p:nvSpPr>
          <p:cNvPr id="2" name="Symbol zastępczy stopki 1"/>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defRPr/>
            </a:pPr>
            <a:r>
              <a:rPr lang="pl-PL" kern="1200">
                <a:latin typeface="+mn-lt"/>
                <a:ea typeface="+mn-ea"/>
                <a:cs typeface="+mn-cs"/>
              </a:rPr>
              <a:t>Secretary General Report</a:t>
            </a:r>
          </a:p>
        </p:txBody>
      </p:sp>
      <p:sp>
        <p:nvSpPr>
          <p:cNvPr id="5" name="Slide Number Placeholder 4"/>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defRPr/>
            </a:pPr>
            <a:fld id="{D2ACDAF4-B28F-4BD7-AB17-8A0E1B760154}" type="slidenum">
              <a:rPr lang="pl-PL" altLang="fr-FR" kern="1200">
                <a:latin typeface="Calibri" pitchFamily="34" charset="0"/>
                <a:ea typeface="MS PGothic" pitchFamily="34" charset="-128"/>
                <a:cs typeface="Arial" pitchFamily="34" charset="0"/>
              </a:rPr>
              <a:pPr>
                <a:spcAft>
                  <a:spcPts val="600"/>
                </a:spcAft>
                <a:defRPr/>
              </a:pPr>
              <a:t>14</a:t>
            </a:fld>
            <a:endParaRPr lang="pl-PL" altLang="fr-FR" kern="1200">
              <a:latin typeface="Calibri" pitchFamily="34" charset="0"/>
              <a:ea typeface="MS PGothic" pitchFamily="34" charset="-128"/>
              <a:cs typeface="Arial" pitchFamily="34" charset="0"/>
            </a:endParaRPr>
          </a:p>
        </p:txBody>
      </p:sp>
      <p:sp>
        <p:nvSpPr>
          <p:cNvPr id="9" name="Title 1"/>
          <p:cNvSpPr txBox="1">
            <a:spLocks/>
          </p:cNvSpPr>
          <p:nvPr/>
        </p:nvSpPr>
        <p:spPr bwMode="auto">
          <a:xfrm>
            <a:off x="1979712" y="44624"/>
            <a:ext cx="6838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400" b="0" i="0" u="none" strike="noStrike" kern="1200" cap="small" spc="0" normalizeH="0" baseline="0" noProof="0" dirty="0">
              <a:ln>
                <a:noFill/>
              </a:ln>
              <a:solidFill>
                <a:schemeClr val="accent5">
                  <a:lumMod val="50000"/>
                </a:schemeClr>
              </a:solidFill>
              <a:effectLst/>
              <a:uLnTx/>
              <a:uFillTx/>
              <a:latin typeface="+mj-lt"/>
              <a:ea typeface="+mj-ea"/>
              <a:cs typeface="+mj-cs"/>
            </a:endParaRPr>
          </a:p>
        </p:txBody>
      </p:sp>
      <p:pic>
        <p:nvPicPr>
          <p:cNvPr id="11" name="Imagem 10" descr="Uma imagem com desenho, jogo, símbolo&#10;&#10;Descrição gerada automaticamente">
            <a:extLst>
              <a:ext uri="{FF2B5EF4-FFF2-40B4-BE49-F238E27FC236}">
                <a16:creationId xmlns:a16="http://schemas.microsoft.com/office/drawing/2014/main" id="{42EFA00D-C6CB-B24B-A4FF-E6417CCDEB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227" y="508807"/>
            <a:ext cx="812452" cy="794530"/>
          </a:xfrm>
          <a:prstGeom prst="rect">
            <a:avLst/>
          </a:prstGeom>
        </p:spPr>
      </p:pic>
    </p:spTree>
    <p:extLst>
      <p:ext uri="{BB962C8B-B14F-4D97-AF65-F5344CB8AC3E}">
        <p14:creationId xmlns:p14="http://schemas.microsoft.com/office/powerpoint/2010/main" val="3708979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7B17EC8-1EC4-45A4-80BE-F2B4F604B77A}"/>
              </a:ext>
            </a:extLst>
          </p:cNvPr>
          <p:cNvSpPr>
            <a:spLocks noGrp="1"/>
          </p:cNvSpPr>
          <p:nvPr>
            <p:ph type="title"/>
          </p:nvPr>
        </p:nvSpPr>
        <p:spPr>
          <a:xfrm>
            <a:off x="633227" y="-31936"/>
            <a:ext cx="3008313" cy="1162050"/>
          </a:xfrm>
        </p:spPr>
        <p:txBody>
          <a:bodyPr/>
          <a:lstStyle/>
          <a:p>
            <a:pPr algn="ctr"/>
            <a:r>
              <a:rPr lang="en-US" sz="1400" dirty="0"/>
              <a:t>INTERNAL ISSUES</a:t>
            </a:r>
          </a:p>
        </p:txBody>
      </p:sp>
      <p:sp>
        <p:nvSpPr>
          <p:cNvPr id="13" name="Content Placeholder 2"/>
          <p:cNvSpPr txBox="1">
            <a:spLocks/>
          </p:cNvSpPr>
          <p:nvPr/>
        </p:nvSpPr>
        <p:spPr bwMode="auto">
          <a:xfrm>
            <a:off x="341143" y="1472399"/>
            <a:ext cx="5616624" cy="502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r>
              <a:rPr lang="en-GB" b="1" dirty="0"/>
              <a:t>European Training Requirements</a:t>
            </a:r>
          </a:p>
          <a:p>
            <a:endParaRPr lang="en-GB" sz="1300" b="1" dirty="0"/>
          </a:p>
          <a:p>
            <a:pPr algn="just"/>
            <a:r>
              <a:rPr lang="en-GB" dirty="0"/>
              <a:t>The ETR’s in Vascular Surgery, Neonatology and Paediatric Endocrinology were adopted during the April 2021 Council meeting.</a:t>
            </a:r>
          </a:p>
          <a:p>
            <a:pPr algn="just"/>
            <a:endParaRPr lang="en-GB" dirty="0"/>
          </a:p>
          <a:p>
            <a:pPr algn="just"/>
            <a:r>
              <a:rPr lang="en-GB" dirty="0"/>
              <a:t>During this Council meeting the ETR’s for Neurosurgery, General Surgery, Angiology/Vascular Medicine and Oro-Maxillo-Facial Surgery will be discussed and voted.</a:t>
            </a:r>
          </a:p>
          <a:p>
            <a:pPr algn="just"/>
            <a:endParaRPr lang="pt-PT" dirty="0"/>
          </a:p>
          <a:p>
            <a:pPr algn="just"/>
            <a:r>
              <a:rPr lang="en-GB" dirty="0"/>
              <a:t>All adopted ETR’s can be consulted at </a:t>
            </a:r>
            <a:r>
              <a:rPr lang="en-GB" u="sng" dirty="0">
                <a:hlinkClick r:id="rId3"/>
              </a:rPr>
              <a:t>https://www.uems.eu/areas-of-expertise/postgraduate-training/european-standards-in-medical-training</a:t>
            </a:r>
            <a:endParaRPr lang="en-GB" sz="1300" dirty="0"/>
          </a:p>
          <a:p>
            <a:endParaRPr lang="en-GB" sz="1300" dirty="0"/>
          </a:p>
          <a:p>
            <a:endParaRPr lang="pt-PT" sz="1300" dirty="0"/>
          </a:p>
        </p:txBody>
      </p:sp>
      <p:sp>
        <p:nvSpPr>
          <p:cNvPr id="3" name="Symbol zastępczy daty 2"/>
          <p:cNvSpPr>
            <a:spLocks noGrp="1"/>
          </p:cNvSpPr>
          <p:nvPr>
            <p:ph type="dt" sz="half" idx="10"/>
          </p:nvPr>
        </p:nvSpPr>
        <p:spPr>
          <a:xfrm>
            <a:off x="457200" y="6356350"/>
            <a:ext cx="2133600" cy="365125"/>
          </a:xfrm>
        </p:spPr>
        <p:txBody>
          <a:bodyPr vert="horz" lIns="91440" tIns="45720" rIns="91440" bIns="45720" rtlCol="0" anchor="ctr">
            <a:normAutofit/>
          </a:bodyPr>
          <a:lstStyle/>
          <a:p>
            <a:pPr>
              <a:lnSpc>
                <a:spcPct val="90000"/>
              </a:lnSpc>
              <a:spcAft>
                <a:spcPts val="600"/>
              </a:spcAft>
              <a:defRPr/>
            </a:pPr>
            <a:r>
              <a:rPr lang="pl-PL" sz="700" dirty="0"/>
              <a:t>UEMS </a:t>
            </a:r>
            <a:r>
              <a:rPr lang="pl-PL" sz="700" dirty="0" err="1"/>
              <a:t>Council</a:t>
            </a:r>
            <a:r>
              <a:rPr lang="pl-PL" sz="700" dirty="0"/>
              <a:t> Meeting</a:t>
            </a:r>
          </a:p>
          <a:p>
            <a:pPr>
              <a:lnSpc>
                <a:spcPct val="90000"/>
              </a:lnSpc>
              <a:spcAft>
                <a:spcPts val="600"/>
              </a:spcAft>
              <a:defRPr/>
            </a:pPr>
            <a:r>
              <a:rPr lang="pl-PL" sz="700" dirty="0"/>
              <a:t>23-24 </a:t>
            </a:r>
            <a:r>
              <a:rPr lang="pl-PL" sz="700" dirty="0" err="1"/>
              <a:t>April</a:t>
            </a:r>
            <a:r>
              <a:rPr lang="pl-PL" sz="700" dirty="0"/>
              <a:t> 2021</a:t>
            </a:r>
          </a:p>
        </p:txBody>
      </p:sp>
      <p:sp>
        <p:nvSpPr>
          <p:cNvPr id="2" name="Symbol zastępczy stopki 1"/>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defRPr/>
            </a:pPr>
            <a:r>
              <a:rPr lang="pl-PL" kern="1200" dirty="0" err="1">
                <a:latin typeface="+mn-lt"/>
                <a:ea typeface="+mn-ea"/>
                <a:cs typeface="+mn-cs"/>
              </a:rPr>
              <a:t>Secretary</a:t>
            </a:r>
            <a:r>
              <a:rPr lang="pl-PL" kern="1200" dirty="0">
                <a:latin typeface="+mn-lt"/>
                <a:ea typeface="+mn-ea"/>
                <a:cs typeface="+mn-cs"/>
              </a:rPr>
              <a:t> General Report</a:t>
            </a:r>
          </a:p>
        </p:txBody>
      </p:sp>
      <p:sp>
        <p:nvSpPr>
          <p:cNvPr id="5" name="Slide Number Placeholder 4"/>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defRPr/>
            </a:pPr>
            <a:fld id="{D2ACDAF4-B28F-4BD7-AB17-8A0E1B760154}" type="slidenum">
              <a:rPr lang="pl-PL" altLang="fr-FR" kern="1200">
                <a:latin typeface="Calibri" pitchFamily="34" charset="0"/>
                <a:ea typeface="MS PGothic" pitchFamily="34" charset="-128"/>
                <a:cs typeface="Arial" pitchFamily="34" charset="0"/>
              </a:rPr>
              <a:pPr>
                <a:spcAft>
                  <a:spcPts val="600"/>
                </a:spcAft>
                <a:defRPr/>
              </a:pPr>
              <a:t>15</a:t>
            </a:fld>
            <a:endParaRPr lang="pl-PL" altLang="fr-FR" kern="1200">
              <a:latin typeface="Calibri" pitchFamily="34" charset="0"/>
              <a:ea typeface="MS PGothic" pitchFamily="34" charset="-128"/>
              <a:cs typeface="Arial" pitchFamily="34" charset="0"/>
            </a:endParaRPr>
          </a:p>
        </p:txBody>
      </p:sp>
      <p:pic>
        <p:nvPicPr>
          <p:cNvPr id="11" name="Imagem 10" descr="Uma imagem com desenho, jogo, símbolo&#10;&#10;Descrição gerada automaticamente">
            <a:extLst>
              <a:ext uri="{FF2B5EF4-FFF2-40B4-BE49-F238E27FC236}">
                <a16:creationId xmlns:a16="http://schemas.microsoft.com/office/drawing/2014/main" id="{42EFA00D-C6CB-B24B-A4FF-E6417CCDE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227" y="508807"/>
            <a:ext cx="812452" cy="794530"/>
          </a:xfrm>
          <a:prstGeom prst="rect">
            <a:avLst/>
          </a:prstGeom>
        </p:spPr>
      </p:pic>
      <p:pic>
        <p:nvPicPr>
          <p:cNvPr id="6" name="Imagem 5" descr="Uma imagem com pessoa, sala, edifício, pessoas&#10;&#10;Descrição gerada automaticamente">
            <a:extLst>
              <a:ext uri="{FF2B5EF4-FFF2-40B4-BE49-F238E27FC236}">
                <a16:creationId xmlns:a16="http://schemas.microsoft.com/office/drawing/2014/main" id="{C773E806-7C95-E14F-99A6-F82A558AC1C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962361" y="1584284"/>
            <a:ext cx="2286000" cy="1714500"/>
          </a:xfrm>
          <a:prstGeom prst="rect">
            <a:avLst/>
          </a:prstGeom>
        </p:spPr>
      </p:pic>
      <p:sp>
        <p:nvSpPr>
          <p:cNvPr id="8" name="CaixaDeTexto 7">
            <a:extLst>
              <a:ext uri="{FF2B5EF4-FFF2-40B4-BE49-F238E27FC236}">
                <a16:creationId xmlns:a16="http://schemas.microsoft.com/office/drawing/2014/main" id="{935868AE-A527-F14B-8EDE-6AE1659C695A}"/>
              </a:ext>
            </a:extLst>
          </p:cNvPr>
          <p:cNvSpPr txBox="1"/>
          <p:nvPr/>
        </p:nvSpPr>
        <p:spPr>
          <a:xfrm>
            <a:off x="341143" y="2889971"/>
            <a:ext cx="7907218" cy="276999"/>
          </a:xfrm>
          <a:prstGeom prst="rect">
            <a:avLst/>
          </a:prstGeom>
          <a:noFill/>
        </p:spPr>
        <p:txBody>
          <a:bodyPr wrap="square" rtlCol="0">
            <a:spAutoFit/>
          </a:bodyPr>
          <a:lstStyle/>
          <a:p>
            <a:pPr marL="171450" lvl="0" indent="-171450">
              <a:buFontTx/>
              <a:buChar char="-"/>
            </a:pPr>
            <a:endParaRPr lang="pt-PT" sz="1200" dirty="0"/>
          </a:p>
        </p:txBody>
      </p:sp>
    </p:spTree>
    <p:extLst>
      <p:ext uri="{BB962C8B-B14F-4D97-AF65-F5344CB8AC3E}">
        <p14:creationId xmlns:p14="http://schemas.microsoft.com/office/powerpoint/2010/main" val="1455144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7B17EC8-1EC4-45A4-80BE-F2B4F604B77A}"/>
              </a:ext>
            </a:extLst>
          </p:cNvPr>
          <p:cNvSpPr>
            <a:spLocks noGrp="1"/>
          </p:cNvSpPr>
          <p:nvPr>
            <p:ph type="title"/>
          </p:nvPr>
        </p:nvSpPr>
        <p:spPr>
          <a:xfrm>
            <a:off x="633227" y="-31936"/>
            <a:ext cx="3008313" cy="1162050"/>
          </a:xfrm>
        </p:spPr>
        <p:txBody>
          <a:bodyPr/>
          <a:lstStyle/>
          <a:p>
            <a:pPr algn="ctr"/>
            <a:r>
              <a:rPr lang="en-US" sz="1400" dirty="0"/>
              <a:t>INTERNAL ISSUES</a:t>
            </a:r>
          </a:p>
        </p:txBody>
      </p:sp>
      <p:sp>
        <p:nvSpPr>
          <p:cNvPr id="13" name="Content Placeholder 2"/>
          <p:cNvSpPr txBox="1">
            <a:spLocks/>
          </p:cNvSpPr>
          <p:nvPr/>
        </p:nvSpPr>
        <p:spPr bwMode="auto">
          <a:xfrm>
            <a:off x="341143" y="1472399"/>
            <a:ext cx="5616624" cy="502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r>
              <a:rPr lang="en-GB" b="1" dirty="0"/>
              <a:t>ETR for Oro-Maxillo-Facial Surgery</a:t>
            </a:r>
          </a:p>
          <a:p>
            <a:endParaRPr lang="en-GB" b="1" dirty="0"/>
          </a:p>
          <a:p>
            <a:endParaRPr lang="en-GB" sz="1300" b="1" dirty="0"/>
          </a:p>
          <a:p>
            <a:r>
              <a:rPr lang="en-GB" dirty="0"/>
              <a:t>The ETR for OMFS was supported by the Advisory Board (AB) but not by the National Medical Associations (NMAs) at the UEMS Council meeting in April 2021.</a:t>
            </a:r>
          </a:p>
          <a:p>
            <a:endParaRPr lang="pt-PT" dirty="0"/>
          </a:p>
          <a:p>
            <a:r>
              <a:rPr lang="en-GB" dirty="0"/>
              <a:t>  </a:t>
            </a:r>
            <a:endParaRPr lang="pt-PT" dirty="0"/>
          </a:p>
          <a:p>
            <a:r>
              <a:rPr lang="en-GB" dirty="0"/>
              <a:t>The UEMS Executive took the responsibility to facilitate the consultation for the ETR, until its review at the October 2021 AB and Council meetings.</a:t>
            </a:r>
            <a:endParaRPr lang="pt-PT" dirty="0"/>
          </a:p>
          <a:p>
            <a:r>
              <a:rPr lang="en-GB" dirty="0"/>
              <a:t> </a:t>
            </a:r>
            <a:endParaRPr lang="pt-PT" dirty="0"/>
          </a:p>
          <a:p>
            <a:endParaRPr lang="pt-PT" sz="1300" dirty="0"/>
          </a:p>
        </p:txBody>
      </p:sp>
      <p:sp>
        <p:nvSpPr>
          <p:cNvPr id="3" name="Symbol zastępczy daty 2"/>
          <p:cNvSpPr>
            <a:spLocks noGrp="1"/>
          </p:cNvSpPr>
          <p:nvPr>
            <p:ph type="dt" sz="half" idx="10"/>
          </p:nvPr>
        </p:nvSpPr>
        <p:spPr>
          <a:xfrm>
            <a:off x="457200" y="6356350"/>
            <a:ext cx="2133600" cy="365125"/>
          </a:xfrm>
        </p:spPr>
        <p:txBody>
          <a:bodyPr vert="horz" lIns="91440" tIns="45720" rIns="91440" bIns="45720" rtlCol="0" anchor="ctr">
            <a:normAutofit/>
          </a:bodyPr>
          <a:lstStyle/>
          <a:p>
            <a:pPr>
              <a:lnSpc>
                <a:spcPct val="90000"/>
              </a:lnSpc>
              <a:spcAft>
                <a:spcPts val="600"/>
              </a:spcAft>
              <a:defRPr/>
            </a:pPr>
            <a:r>
              <a:rPr lang="pl-PL" sz="700" dirty="0"/>
              <a:t>UEMS </a:t>
            </a:r>
            <a:r>
              <a:rPr lang="pl-PL" sz="700" dirty="0" err="1"/>
              <a:t>Council</a:t>
            </a:r>
            <a:r>
              <a:rPr lang="pl-PL" sz="700" dirty="0"/>
              <a:t> Meeting</a:t>
            </a:r>
          </a:p>
          <a:p>
            <a:pPr>
              <a:lnSpc>
                <a:spcPct val="90000"/>
              </a:lnSpc>
              <a:spcAft>
                <a:spcPts val="600"/>
              </a:spcAft>
              <a:defRPr/>
            </a:pPr>
            <a:r>
              <a:rPr lang="pl-PL" sz="700" dirty="0"/>
              <a:t>23-24 </a:t>
            </a:r>
            <a:r>
              <a:rPr lang="pl-PL" sz="700" dirty="0" err="1"/>
              <a:t>April</a:t>
            </a:r>
            <a:r>
              <a:rPr lang="pl-PL" sz="700" dirty="0"/>
              <a:t> 2021</a:t>
            </a:r>
          </a:p>
        </p:txBody>
      </p:sp>
      <p:sp>
        <p:nvSpPr>
          <p:cNvPr id="2" name="Symbol zastępczy stopki 1"/>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defRPr/>
            </a:pPr>
            <a:r>
              <a:rPr lang="pl-PL" kern="1200" dirty="0" err="1">
                <a:latin typeface="+mn-lt"/>
                <a:ea typeface="+mn-ea"/>
                <a:cs typeface="+mn-cs"/>
              </a:rPr>
              <a:t>Secretary</a:t>
            </a:r>
            <a:r>
              <a:rPr lang="pl-PL" kern="1200" dirty="0">
                <a:latin typeface="+mn-lt"/>
                <a:ea typeface="+mn-ea"/>
                <a:cs typeface="+mn-cs"/>
              </a:rPr>
              <a:t> General Report</a:t>
            </a:r>
          </a:p>
        </p:txBody>
      </p:sp>
      <p:sp>
        <p:nvSpPr>
          <p:cNvPr id="5" name="Slide Number Placeholder 4"/>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defRPr/>
            </a:pPr>
            <a:fld id="{D2ACDAF4-B28F-4BD7-AB17-8A0E1B760154}" type="slidenum">
              <a:rPr lang="pl-PL" altLang="fr-FR" kern="1200">
                <a:latin typeface="Calibri" pitchFamily="34" charset="0"/>
                <a:ea typeface="MS PGothic" pitchFamily="34" charset="-128"/>
                <a:cs typeface="Arial" pitchFamily="34" charset="0"/>
              </a:rPr>
              <a:pPr>
                <a:spcAft>
                  <a:spcPts val="600"/>
                </a:spcAft>
                <a:defRPr/>
              </a:pPr>
              <a:t>16</a:t>
            </a:fld>
            <a:endParaRPr lang="pl-PL" altLang="fr-FR" kern="1200">
              <a:latin typeface="Calibri" pitchFamily="34" charset="0"/>
              <a:ea typeface="MS PGothic" pitchFamily="34" charset="-128"/>
              <a:cs typeface="Arial" pitchFamily="34" charset="0"/>
            </a:endParaRPr>
          </a:p>
        </p:txBody>
      </p:sp>
      <p:pic>
        <p:nvPicPr>
          <p:cNvPr id="11" name="Imagem 10" descr="Uma imagem com desenho, jogo, símbolo&#10;&#10;Descrição gerada automaticamente">
            <a:extLst>
              <a:ext uri="{FF2B5EF4-FFF2-40B4-BE49-F238E27FC236}">
                <a16:creationId xmlns:a16="http://schemas.microsoft.com/office/drawing/2014/main" id="{42EFA00D-C6CB-B24B-A4FF-E6417CCDE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27" y="508807"/>
            <a:ext cx="812452" cy="794530"/>
          </a:xfrm>
          <a:prstGeom prst="rect">
            <a:avLst/>
          </a:prstGeom>
        </p:spPr>
      </p:pic>
      <p:pic>
        <p:nvPicPr>
          <p:cNvPr id="6" name="Imagem 5" descr="Uma imagem com pessoa, sala, edifício, pessoas&#10;&#10;Descrição gerada automaticamente">
            <a:extLst>
              <a:ext uri="{FF2B5EF4-FFF2-40B4-BE49-F238E27FC236}">
                <a16:creationId xmlns:a16="http://schemas.microsoft.com/office/drawing/2014/main" id="{C773E806-7C95-E14F-99A6-F82A558AC1C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62361" y="1584284"/>
            <a:ext cx="2286000" cy="1714500"/>
          </a:xfrm>
          <a:prstGeom prst="rect">
            <a:avLst/>
          </a:prstGeom>
        </p:spPr>
      </p:pic>
      <p:sp>
        <p:nvSpPr>
          <p:cNvPr id="8" name="CaixaDeTexto 7">
            <a:extLst>
              <a:ext uri="{FF2B5EF4-FFF2-40B4-BE49-F238E27FC236}">
                <a16:creationId xmlns:a16="http://schemas.microsoft.com/office/drawing/2014/main" id="{935868AE-A527-F14B-8EDE-6AE1659C695A}"/>
              </a:ext>
            </a:extLst>
          </p:cNvPr>
          <p:cNvSpPr txBox="1"/>
          <p:nvPr/>
        </p:nvSpPr>
        <p:spPr>
          <a:xfrm>
            <a:off x="341143" y="2889971"/>
            <a:ext cx="7907218" cy="276999"/>
          </a:xfrm>
          <a:prstGeom prst="rect">
            <a:avLst/>
          </a:prstGeom>
          <a:noFill/>
        </p:spPr>
        <p:txBody>
          <a:bodyPr wrap="square" rtlCol="0">
            <a:spAutoFit/>
          </a:bodyPr>
          <a:lstStyle/>
          <a:p>
            <a:pPr marL="171450" lvl="0" indent="-171450">
              <a:buFontTx/>
              <a:buChar char="-"/>
            </a:pPr>
            <a:endParaRPr lang="pt-PT" sz="1200" dirty="0"/>
          </a:p>
        </p:txBody>
      </p:sp>
    </p:spTree>
    <p:extLst>
      <p:ext uri="{BB962C8B-B14F-4D97-AF65-F5344CB8AC3E}">
        <p14:creationId xmlns:p14="http://schemas.microsoft.com/office/powerpoint/2010/main" val="410572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7B17EC8-1EC4-45A4-80BE-F2B4F604B77A}"/>
              </a:ext>
            </a:extLst>
          </p:cNvPr>
          <p:cNvSpPr>
            <a:spLocks noGrp="1"/>
          </p:cNvSpPr>
          <p:nvPr>
            <p:ph type="title"/>
          </p:nvPr>
        </p:nvSpPr>
        <p:spPr>
          <a:xfrm>
            <a:off x="633227" y="-31936"/>
            <a:ext cx="3008313" cy="1162050"/>
          </a:xfrm>
        </p:spPr>
        <p:txBody>
          <a:bodyPr/>
          <a:lstStyle/>
          <a:p>
            <a:pPr algn="ctr"/>
            <a:r>
              <a:rPr lang="en-US" sz="1400" dirty="0"/>
              <a:t>INTERNAL ISSUES</a:t>
            </a:r>
          </a:p>
        </p:txBody>
      </p:sp>
      <p:sp>
        <p:nvSpPr>
          <p:cNvPr id="13" name="Content Placeholder 2"/>
          <p:cNvSpPr txBox="1">
            <a:spLocks/>
          </p:cNvSpPr>
          <p:nvPr/>
        </p:nvSpPr>
        <p:spPr bwMode="auto">
          <a:xfrm>
            <a:off x="341143" y="1472399"/>
            <a:ext cx="5616624" cy="502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r>
              <a:rPr lang="en-GB" sz="1700" b="1" dirty="0"/>
              <a:t>3 Past Presidents Report</a:t>
            </a:r>
          </a:p>
          <a:p>
            <a:pPr algn="just"/>
            <a:endParaRPr lang="en-GB" sz="1300" b="1" dirty="0"/>
          </a:p>
          <a:p>
            <a:pPr algn="just"/>
            <a:r>
              <a:rPr lang="en-GB" dirty="0"/>
              <a:t>The discussion of the European Training Requirements (ETRs) for Oral Maxillofacial Surgery (OMFS) generated a lot of controversy including comments and behaviour that were not up to the high anticipated standards of collegiate and constructive approach.</a:t>
            </a:r>
          </a:p>
          <a:p>
            <a:pPr algn="just"/>
            <a:r>
              <a:rPr lang="en-GB" dirty="0"/>
              <a:t> </a:t>
            </a:r>
            <a:endParaRPr lang="pt-PT" dirty="0"/>
          </a:p>
          <a:p>
            <a:pPr algn="just"/>
            <a:r>
              <a:rPr lang="en-GB" dirty="0"/>
              <a:t>It was the decision of the UEMS Enlarged Executive Committee (EEC) to proceed with a formal review of all the facts related to this issue. </a:t>
            </a:r>
            <a:endParaRPr lang="pt-PT" dirty="0"/>
          </a:p>
          <a:p>
            <a:pPr algn="just"/>
            <a:r>
              <a:rPr lang="en-GB" dirty="0"/>
              <a:t> </a:t>
            </a:r>
            <a:endParaRPr lang="pt-PT" dirty="0"/>
          </a:p>
          <a:p>
            <a:pPr algn="just"/>
            <a:r>
              <a:rPr lang="en-GB" dirty="0"/>
              <a:t>Dr </a:t>
            </a:r>
            <a:r>
              <a:rPr lang="en-GB" dirty="0" err="1"/>
              <a:t>Hannu</a:t>
            </a:r>
            <a:r>
              <a:rPr lang="en-GB" dirty="0"/>
              <a:t> </a:t>
            </a:r>
            <a:r>
              <a:rPr lang="en-GB" dirty="0" err="1"/>
              <a:t>Halila</a:t>
            </a:r>
            <a:r>
              <a:rPr lang="en-GB" dirty="0"/>
              <a:t>, Professor Zlatko Fras and Professor Romuald </a:t>
            </a:r>
            <a:r>
              <a:rPr lang="en-GB" dirty="0" err="1"/>
              <a:t>Krajewski</a:t>
            </a:r>
            <a:r>
              <a:rPr lang="en-GB" dirty="0"/>
              <a:t> were asked to review all the material related to the discussion of the OMFS ETRs and write the relevant report and recommendations.</a:t>
            </a:r>
            <a:endParaRPr lang="pt-PT" dirty="0"/>
          </a:p>
          <a:p>
            <a:pPr algn="just"/>
            <a:r>
              <a:rPr lang="en-GB" dirty="0"/>
              <a:t> </a:t>
            </a:r>
            <a:endParaRPr lang="pt-PT" dirty="0"/>
          </a:p>
          <a:p>
            <a:pPr algn="just"/>
            <a:r>
              <a:rPr lang="en-GB" dirty="0"/>
              <a:t>The EEC decided to circulate the report to the UEMS NMAs and UEMS Bodies after circulating it first to the parties involved.</a:t>
            </a:r>
            <a:endParaRPr lang="pt-PT" dirty="0"/>
          </a:p>
          <a:p>
            <a:endParaRPr lang="pt-PT" sz="1300" dirty="0"/>
          </a:p>
        </p:txBody>
      </p:sp>
      <p:sp>
        <p:nvSpPr>
          <p:cNvPr id="3" name="Symbol zastępczy daty 2"/>
          <p:cNvSpPr>
            <a:spLocks noGrp="1"/>
          </p:cNvSpPr>
          <p:nvPr>
            <p:ph type="dt" sz="half" idx="10"/>
          </p:nvPr>
        </p:nvSpPr>
        <p:spPr>
          <a:xfrm>
            <a:off x="457200" y="6356350"/>
            <a:ext cx="2133600" cy="365125"/>
          </a:xfrm>
        </p:spPr>
        <p:txBody>
          <a:bodyPr vert="horz" lIns="91440" tIns="45720" rIns="91440" bIns="45720" rtlCol="0" anchor="ctr">
            <a:normAutofit fontScale="77500" lnSpcReduction="20000"/>
          </a:bodyPr>
          <a:lstStyle/>
          <a:p>
            <a:pPr>
              <a:lnSpc>
                <a:spcPct val="90000"/>
              </a:lnSpc>
              <a:spcAft>
                <a:spcPts val="600"/>
              </a:spcAft>
              <a:defRPr/>
            </a:pPr>
            <a:r>
              <a:rPr lang="pl-PL" sz="700" dirty="0"/>
              <a:t>UEMS </a:t>
            </a:r>
            <a:r>
              <a:rPr lang="pl-PL" sz="700" dirty="0" err="1"/>
              <a:t>Council</a:t>
            </a:r>
            <a:r>
              <a:rPr lang="pl-PL" sz="700" dirty="0"/>
              <a:t> Meeting</a:t>
            </a:r>
          </a:p>
          <a:p>
            <a:pPr>
              <a:lnSpc>
                <a:spcPct val="90000"/>
              </a:lnSpc>
              <a:spcAft>
                <a:spcPts val="600"/>
              </a:spcAft>
              <a:defRPr/>
            </a:pPr>
            <a:r>
              <a:rPr lang="pl-PL" sz="700" dirty="0"/>
              <a:t>23-24 </a:t>
            </a:r>
            <a:r>
              <a:rPr lang="pl-PL" sz="700" dirty="0" err="1"/>
              <a:t>April</a:t>
            </a:r>
            <a:r>
              <a:rPr lang="pl-PL" sz="700" dirty="0"/>
              <a:t> 2021</a:t>
            </a:r>
          </a:p>
          <a:p>
            <a:pPr>
              <a:lnSpc>
                <a:spcPct val="90000"/>
              </a:lnSpc>
              <a:spcAft>
                <a:spcPts val="600"/>
              </a:spcAft>
              <a:defRPr/>
            </a:pPr>
            <a:endParaRPr lang="pl-PL" sz="700" dirty="0"/>
          </a:p>
        </p:txBody>
      </p:sp>
      <p:sp>
        <p:nvSpPr>
          <p:cNvPr id="2" name="Symbol zastępczy stopki 1"/>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defRPr/>
            </a:pPr>
            <a:r>
              <a:rPr lang="pl-PL" kern="1200" dirty="0" err="1">
                <a:latin typeface="+mn-lt"/>
                <a:ea typeface="+mn-ea"/>
                <a:cs typeface="+mn-cs"/>
              </a:rPr>
              <a:t>Secretary</a:t>
            </a:r>
            <a:r>
              <a:rPr lang="pl-PL" kern="1200" dirty="0">
                <a:latin typeface="+mn-lt"/>
                <a:ea typeface="+mn-ea"/>
                <a:cs typeface="+mn-cs"/>
              </a:rPr>
              <a:t> General Report</a:t>
            </a:r>
          </a:p>
        </p:txBody>
      </p:sp>
      <p:sp>
        <p:nvSpPr>
          <p:cNvPr id="5" name="Slide Number Placeholder 4"/>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defRPr/>
            </a:pPr>
            <a:fld id="{D2ACDAF4-B28F-4BD7-AB17-8A0E1B760154}" type="slidenum">
              <a:rPr lang="pl-PL" altLang="fr-FR" kern="1200">
                <a:latin typeface="Calibri" pitchFamily="34" charset="0"/>
                <a:ea typeface="MS PGothic" pitchFamily="34" charset="-128"/>
                <a:cs typeface="Arial" pitchFamily="34" charset="0"/>
              </a:rPr>
              <a:pPr>
                <a:spcAft>
                  <a:spcPts val="600"/>
                </a:spcAft>
                <a:defRPr/>
              </a:pPr>
              <a:t>17</a:t>
            </a:fld>
            <a:endParaRPr lang="pl-PL" altLang="fr-FR" kern="1200">
              <a:latin typeface="Calibri" pitchFamily="34" charset="0"/>
              <a:ea typeface="MS PGothic" pitchFamily="34" charset="-128"/>
              <a:cs typeface="Arial" pitchFamily="34" charset="0"/>
            </a:endParaRPr>
          </a:p>
        </p:txBody>
      </p:sp>
      <p:pic>
        <p:nvPicPr>
          <p:cNvPr id="11" name="Imagem 10" descr="Uma imagem com desenho, jogo, símbolo&#10;&#10;Descrição gerada automaticamente">
            <a:extLst>
              <a:ext uri="{FF2B5EF4-FFF2-40B4-BE49-F238E27FC236}">
                <a16:creationId xmlns:a16="http://schemas.microsoft.com/office/drawing/2014/main" id="{42EFA00D-C6CB-B24B-A4FF-E6417CCDE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27" y="508807"/>
            <a:ext cx="812452" cy="794530"/>
          </a:xfrm>
          <a:prstGeom prst="rect">
            <a:avLst/>
          </a:prstGeom>
        </p:spPr>
      </p:pic>
      <p:pic>
        <p:nvPicPr>
          <p:cNvPr id="6" name="Imagem 5" descr="Uma imagem com pessoa, sala, edifício, pessoas&#10;&#10;Descrição gerada automaticamente">
            <a:extLst>
              <a:ext uri="{FF2B5EF4-FFF2-40B4-BE49-F238E27FC236}">
                <a16:creationId xmlns:a16="http://schemas.microsoft.com/office/drawing/2014/main" id="{C773E806-7C95-E14F-99A6-F82A558AC1C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62361" y="1584284"/>
            <a:ext cx="2286000" cy="1714500"/>
          </a:xfrm>
          <a:prstGeom prst="rect">
            <a:avLst/>
          </a:prstGeom>
        </p:spPr>
      </p:pic>
      <p:sp>
        <p:nvSpPr>
          <p:cNvPr id="8" name="CaixaDeTexto 7">
            <a:extLst>
              <a:ext uri="{FF2B5EF4-FFF2-40B4-BE49-F238E27FC236}">
                <a16:creationId xmlns:a16="http://schemas.microsoft.com/office/drawing/2014/main" id="{935868AE-A527-F14B-8EDE-6AE1659C695A}"/>
              </a:ext>
            </a:extLst>
          </p:cNvPr>
          <p:cNvSpPr txBox="1"/>
          <p:nvPr/>
        </p:nvSpPr>
        <p:spPr>
          <a:xfrm>
            <a:off x="341143" y="2889971"/>
            <a:ext cx="7907218" cy="276999"/>
          </a:xfrm>
          <a:prstGeom prst="rect">
            <a:avLst/>
          </a:prstGeom>
          <a:noFill/>
        </p:spPr>
        <p:txBody>
          <a:bodyPr wrap="square" rtlCol="0">
            <a:spAutoFit/>
          </a:bodyPr>
          <a:lstStyle/>
          <a:p>
            <a:pPr marL="171450" lvl="0" indent="-171450">
              <a:buFontTx/>
              <a:buChar char="-"/>
            </a:pPr>
            <a:endParaRPr lang="pt-PT" sz="1200" dirty="0"/>
          </a:p>
        </p:txBody>
      </p:sp>
    </p:spTree>
    <p:extLst>
      <p:ext uri="{BB962C8B-B14F-4D97-AF65-F5344CB8AC3E}">
        <p14:creationId xmlns:p14="http://schemas.microsoft.com/office/powerpoint/2010/main" val="100671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7B17EC8-1EC4-45A4-80BE-F2B4F604B77A}"/>
              </a:ext>
            </a:extLst>
          </p:cNvPr>
          <p:cNvSpPr>
            <a:spLocks noGrp="1"/>
          </p:cNvSpPr>
          <p:nvPr>
            <p:ph type="title"/>
          </p:nvPr>
        </p:nvSpPr>
        <p:spPr>
          <a:xfrm>
            <a:off x="633227" y="-31936"/>
            <a:ext cx="3008313" cy="1162050"/>
          </a:xfrm>
        </p:spPr>
        <p:txBody>
          <a:bodyPr/>
          <a:lstStyle/>
          <a:p>
            <a:pPr algn="ctr"/>
            <a:r>
              <a:rPr lang="en-US" sz="1400" dirty="0"/>
              <a:t>INTERNAL ISSUES</a:t>
            </a:r>
          </a:p>
        </p:txBody>
      </p:sp>
      <p:sp>
        <p:nvSpPr>
          <p:cNvPr id="13" name="Content Placeholder 2"/>
          <p:cNvSpPr txBox="1">
            <a:spLocks/>
          </p:cNvSpPr>
          <p:nvPr/>
        </p:nvSpPr>
        <p:spPr bwMode="auto">
          <a:xfrm>
            <a:off x="450943" y="1512199"/>
            <a:ext cx="5511418" cy="502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lgn="just"/>
            <a:r>
              <a:rPr lang="en-GB" sz="1900" b="1" dirty="0"/>
              <a:t>ETR Preamble and Practical Guide to Managing Overlapping Competency and Knowledge Within UEMS ETR’s</a:t>
            </a:r>
          </a:p>
          <a:p>
            <a:endParaRPr lang="en-GB" dirty="0"/>
          </a:p>
          <a:p>
            <a:pPr algn="just"/>
            <a:r>
              <a:rPr lang="en-GB" dirty="0"/>
              <a:t>2 documents were produced aiming to ensure that future discussions about ETR’s are clearer and less prone to confusion and false narratives.</a:t>
            </a:r>
            <a:endParaRPr lang="pt-PT" dirty="0"/>
          </a:p>
          <a:p>
            <a:pPr algn="just"/>
            <a:r>
              <a:rPr lang="en-GB" dirty="0"/>
              <a:t> </a:t>
            </a:r>
            <a:endParaRPr lang="pt-PT" dirty="0"/>
          </a:p>
          <a:p>
            <a:pPr algn="just"/>
            <a:r>
              <a:rPr lang="en-GB" dirty="0"/>
              <a:t>These were the ETRs preamble and a practical guide for addressing issues of overlapping knowledge and competencies when writing an ETR.</a:t>
            </a:r>
            <a:endParaRPr lang="pt-PT" dirty="0"/>
          </a:p>
          <a:p>
            <a:pPr algn="just"/>
            <a:r>
              <a:rPr lang="en-GB" dirty="0"/>
              <a:t> </a:t>
            </a:r>
            <a:endParaRPr lang="pt-PT" dirty="0"/>
          </a:p>
          <a:p>
            <a:pPr algn="just"/>
            <a:r>
              <a:rPr lang="en-GB" dirty="0"/>
              <a:t>The EEC firmly believes that these documents will be instrumental for the constructive appraisal of all present and future ETRs.</a:t>
            </a:r>
            <a:endParaRPr lang="pt-PT" dirty="0"/>
          </a:p>
          <a:p>
            <a:pPr eaLnBrk="0" hangingPunct="0">
              <a:lnSpc>
                <a:spcPct val="90000"/>
              </a:lnSpc>
              <a:spcBef>
                <a:spcPct val="20000"/>
              </a:spcBef>
              <a:buClr>
                <a:schemeClr val="accent6">
                  <a:lumMod val="60000"/>
                  <a:lumOff val="40000"/>
                </a:schemeClr>
              </a:buClr>
              <a:defRPr/>
            </a:pPr>
            <a:endParaRPr kumimoji="0" lang="pl-PL" sz="900" b="1" i="0" u="none" strike="noStrike" kern="1200" cap="none" spc="0" normalizeH="0" baseline="0" noProof="0" dirty="0">
              <a:ln>
                <a:noFill/>
              </a:ln>
              <a:uLnTx/>
              <a:uFillTx/>
              <a:latin typeface="+mn-lt"/>
              <a:ea typeface="MS PGothic" pitchFamily="34" charset="-128"/>
              <a:cs typeface="ＭＳ Ｐゴシック" charset="0"/>
            </a:endParaRPr>
          </a:p>
        </p:txBody>
      </p:sp>
      <p:sp>
        <p:nvSpPr>
          <p:cNvPr id="3" name="Symbol zastępczy daty 2"/>
          <p:cNvSpPr>
            <a:spLocks noGrp="1"/>
          </p:cNvSpPr>
          <p:nvPr>
            <p:ph type="dt" sz="half" idx="10"/>
          </p:nvPr>
        </p:nvSpPr>
        <p:spPr>
          <a:xfrm>
            <a:off x="457200" y="6356350"/>
            <a:ext cx="2133600" cy="365125"/>
          </a:xfrm>
        </p:spPr>
        <p:txBody>
          <a:bodyPr vert="horz" lIns="91440" tIns="45720" rIns="91440" bIns="45720" rtlCol="0" anchor="ctr">
            <a:normAutofit fontScale="77500" lnSpcReduction="20000"/>
          </a:bodyPr>
          <a:lstStyle/>
          <a:p>
            <a:pPr>
              <a:lnSpc>
                <a:spcPct val="90000"/>
              </a:lnSpc>
              <a:spcAft>
                <a:spcPts val="600"/>
              </a:spcAft>
              <a:defRPr/>
            </a:pPr>
            <a:r>
              <a:rPr lang="pl-PL" sz="700" dirty="0"/>
              <a:t>UEMS </a:t>
            </a:r>
            <a:r>
              <a:rPr lang="pl-PL" sz="700" dirty="0" err="1"/>
              <a:t>Council</a:t>
            </a:r>
            <a:r>
              <a:rPr lang="pl-PL" sz="700" dirty="0"/>
              <a:t> Meeting</a:t>
            </a:r>
          </a:p>
          <a:p>
            <a:pPr>
              <a:lnSpc>
                <a:spcPct val="90000"/>
              </a:lnSpc>
              <a:spcAft>
                <a:spcPts val="600"/>
              </a:spcAft>
              <a:defRPr/>
            </a:pPr>
            <a:r>
              <a:rPr lang="pl-PL" sz="700" dirty="0"/>
              <a:t>23-24 </a:t>
            </a:r>
            <a:r>
              <a:rPr lang="pl-PL" sz="700" dirty="0" err="1"/>
              <a:t>April</a:t>
            </a:r>
            <a:r>
              <a:rPr lang="pl-PL" sz="700" dirty="0"/>
              <a:t> 2021</a:t>
            </a:r>
          </a:p>
          <a:p>
            <a:pPr>
              <a:lnSpc>
                <a:spcPct val="90000"/>
              </a:lnSpc>
              <a:spcAft>
                <a:spcPts val="600"/>
              </a:spcAft>
              <a:defRPr/>
            </a:pPr>
            <a:endParaRPr lang="pl-PL" sz="700" dirty="0"/>
          </a:p>
        </p:txBody>
      </p:sp>
      <p:sp>
        <p:nvSpPr>
          <p:cNvPr id="2" name="Symbol zastępczy stopki 1"/>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defRPr/>
            </a:pPr>
            <a:r>
              <a:rPr lang="pl-PL" kern="1200" dirty="0" err="1">
                <a:latin typeface="+mn-lt"/>
                <a:ea typeface="+mn-ea"/>
                <a:cs typeface="+mn-cs"/>
              </a:rPr>
              <a:t>Secretary</a:t>
            </a:r>
            <a:r>
              <a:rPr lang="pl-PL" kern="1200" dirty="0">
                <a:latin typeface="+mn-lt"/>
                <a:ea typeface="+mn-ea"/>
                <a:cs typeface="+mn-cs"/>
              </a:rPr>
              <a:t> General Report</a:t>
            </a:r>
          </a:p>
        </p:txBody>
      </p:sp>
      <p:sp>
        <p:nvSpPr>
          <p:cNvPr id="5" name="Slide Number Placeholder 4"/>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defRPr/>
            </a:pPr>
            <a:fld id="{D2ACDAF4-B28F-4BD7-AB17-8A0E1B760154}" type="slidenum">
              <a:rPr lang="pl-PL" altLang="fr-FR" kern="1200">
                <a:latin typeface="Calibri" pitchFamily="34" charset="0"/>
                <a:ea typeface="MS PGothic" pitchFamily="34" charset="-128"/>
                <a:cs typeface="Arial" pitchFamily="34" charset="0"/>
              </a:rPr>
              <a:pPr>
                <a:spcAft>
                  <a:spcPts val="600"/>
                </a:spcAft>
                <a:defRPr/>
              </a:pPr>
              <a:t>18</a:t>
            </a:fld>
            <a:endParaRPr lang="pl-PL" altLang="fr-FR" kern="1200">
              <a:latin typeface="Calibri" pitchFamily="34" charset="0"/>
              <a:ea typeface="MS PGothic" pitchFamily="34" charset="-128"/>
              <a:cs typeface="Arial" pitchFamily="34" charset="0"/>
            </a:endParaRPr>
          </a:p>
        </p:txBody>
      </p:sp>
      <p:pic>
        <p:nvPicPr>
          <p:cNvPr id="11" name="Imagem 10" descr="Uma imagem com desenho, jogo, símbolo&#10;&#10;Descrição gerada automaticamente">
            <a:extLst>
              <a:ext uri="{FF2B5EF4-FFF2-40B4-BE49-F238E27FC236}">
                <a16:creationId xmlns:a16="http://schemas.microsoft.com/office/drawing/2014/main" id="{42EFA00D-C6CB-B24B-A4FF-E6417CCDE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27" y="508807"/>
            <a:ext cx="812452" cy="794530"/>
          </a:xfrm>
          <a:prstGeom prst="rect">
            <a:avLst/>
          </a:prstGeom>
        </p:spPr>
      </p:pic>
      <p:pic>
        <p:nvPicPr>
          <p:cNvPr id="9" name="Imagem 8" descr="Uma imagem com pessoa, sala, edifício, pessoas&#10;&#10;Descrição gerada automaticamente">
            <a:extLst>
              <a:ext uri="{FF2B5EF4-FFF2-40B4-BE49-F238E27FC236}">
                <a16:creationId xmlns:a16="http://schemas.microsoft.com/office/drawing/2014/main" id="{8809F5BB-1BEC-1D42-AAD1-5EE95BD84F1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62361" y="1584284"/>
            <a:ext cx="2286000" cy="1714500"/>
          </a:xfrm>
          <a:prstGeom prst="rect">
            <a:avLst/>
          </a:prstGeom>
        </p:spPr>
      </p:pic>
    </p:spTree>
    <p:extLst>
      <p:ext uri="{BB962C8B-B14F-4D97-AF65-F5344CB8AC3E}">
        <p14:creationId xmlns:p14="http://schemas.microsoft.com/office/powerpoint/2010/main" val="284592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7B17EC8-1EC4-45A4-80BE-F2B4F604B77A}"/>
              </a:ext>
            </a:extLst>
          </p:cNvPr>
          <p:cNvSpPr>
            <a:spLocks noGrp="1"/>
          </p:cNvSpPr>
          <p:nvPr>
            <p:ph type="title"/>
          </p:nvPr>
        </p:nvSpPr>
        <p:spPr>
          <a:xfrm>
            <a:off x="633227" y="-31936"/>
            <a:ext cx="3008313" cy="1162050"/>
          </a:xfrm>
        </p:spPr>
        <p:txBody>
          <a:bodyPr/>
          <a:lstStyle/>
          <a:p>
            <a:pPr algn="ctr"/>
            <a:r>
              <a:rPr lang="en-US" sz="1400" dirty="0"/>
              <a:t>INTERNAL ISSUES</a:t>
            </a:r>
          </a:p>
        </p:txBody>
      </p:sp>
      <p:sp>
        <p:nvSpPr>
          <p:cNvPr id="13" name="Content Placeholder 2"/>
          <p:cNvSpPr txBox="1">
            <a:spLocks/>
          </p:cNvSpPr>
          <p:nvPr/>
        </p:nvSpPr>
        <p:spPr bwMode="auto">
          <a:xfrm>
            <a:off x="341143" y="1472399"/>
            <a:ext cx="5616624" cy="502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lgn="just"/>
            <a:r>
              <a:rPr lang="en-GB" sz="1600" b="1" dirty="0"/>
              <a:t>Webinars on ETR’s Appraisal Process and Assessment in the Pandemic</a:t>
            </a:r>
          </a:p>
          <a:p>
            <a:pPr algn="just"/>
            <a:endParaRPr lang="en-GB" dirty="0"/>
          </a:p>
          <a:p>
            <a:pPr algn="just"/>
            <a:r>
              <a:rPr lang="en-GB" dirty="0"/>
              <a:t>The UEMS EEC decided to produce a series of webinars related to several aspects of the projects of the UEMS.</a:t>
            </a:r>
          </a:p>
          <a:p>
            <a:pPr algn="just"/>
            <a:endParaRPr lang="en-GB" dirty="0"/>
          </a:p>
          <a:p>
            <a:pPr algn="just"/>
            <a:endParaRPr lang="pt-PT" dirty="0"/>
          </a:p>
          <a:p>
            <a:pPr algn="just"/>
            <a:r>
              <a:rPr lang="en-GB" dirty="0"/>
              <a:t>The first webinar on the new ETR’s Appraisal Process was presented on the 22</a:t>
            </a:r>
            <a:r>
              <a:rPr lang="en-GB" baseline="30000" dirty="0"/>
              <a:t>nd </a:t>
            </a:r>
            <a:r>
              <a:rPr lang="en-GB" dirty="0"/>
              <a:t>of June and the second dealing with the issue of Assessments during the Pandemic was presented on the 29</a:t>
            </a:r>
            <a:r>
              <a:rPr lang="en-GB" baseline="30000" dirty="0"/>
              <a:t>th</a:t>
            </a:r>
            <a:r>
              <a:rPr lang="en-GB" dirty="0"/>
              <a:t> of June.</a:t>
            </a:r>
            <a:endParaRPr lang="pt-PT" dirty="0"/>
          </a:p>
          <a:p>
            <a:endParaRPr lang="pt-PT" sz="1300" dirty="0"/>
          </a:p>
        </p:txBody>
      </p:sp>
      <p:sp>
        <p:nvSpPr>
          <p:cNvPr id="3" name="Symbol zastępczy daty 2"/>
          <p:cNvSpPr>
            <a:spLocks noGrp="1"/>
          </p:cNvSpPr>
          <p:nvPr>
            <p:ph type="dt" sz="half" idx="10"/>
          </p:nvPr>
        </p:nvSpPr>
        <p:spPr>
          <a:xfrm>
            <a:off x="457200" y="6356350"/>
            <a:ext cx="2133600" cy="365125"/>
          </a:xfrm>
        </p:spPr>
        <p:txBody>
          <a:bodyPr vert="horz" lIns="91440" tIns="45720" rIns="91440" bIns="45720" rtlCol="0" anchor="ctr">
            <a:normAutofit fontScale="77500" lnSpcReduction="20000"/>
          </a:bodyPr>
          <a:lstStyle/>
          <a:p>
            <a:pPr>
              <a:lnSpc>
                <a:spcPct val="90000"/>
              </a:lnSpc>
              <a:spcAft>
                <a:spcPts val="600"/>
              </a:spcAft>
              <a:defRPr/>
            </a:pPr>
            <a:r>
              <a:rPr lang="pl-PL" sz="700" dirty="0"/>
              <a:t>UEMS </a:t>
            </a:r>
            <a:r>
              <a:rPr lang="pl-PL" sz="700" dirty="0" err="1"/>
              <a:t>Council</a:t>
            </a:r>
            <a:r>
              <a:rPr lang="pl-PL" sz="700" dirty="0"/>
              <a:t> Meeting</a:t>
            </a:r>
          </a:p>
          <a:p>
            <a:pPr>
              <a:lnSpc>
                <a:spcPct val="90000"/>
              </a:lnSpc>
              <a:spcAft>
                <a:spcPts val="600"/>
              </a:spcAft>
              <a:defRPr/>
            </a:pPr>
            <a:r>
              <a:rPr lang="pl-PL" sz="700" dirty="0"/>
              <a:t>23-24 </a:t>
            </a:r>
            <a:r>
              <a:rPr lang="pl-PL" sz="700" dirty="0" err="1"/>
              <a:t>April</a:t>
            </a:r>
            <a:r>
              <a:rPr lang="pl-PL" sz="700" dirty="0"/>
              <a:t> 2021</a:t>
            </a:r>
          </a:p>
          <a:p>
            <a:pPr>
              <a:lnSpc>
                <a:spcPct val="90000"/>
              </a:lnSpc>
              <a:spcAft>
                <a:spcPts val="600"/>
              </a:spcAft>
              <a:defRPr/>
            </a:pPr>
            <a:endParaRPr lang="pl-PL" sz="700" dirty="0"/>
          </a:p>
        </p:txBody>
      </p:sp>
      <p:sp>
        <p:nvSpPr>
          <p:cNvPr id="2" name="Symbol zastępczy stopki 1"/>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defRPr/>
            </a:pPr>
            <a:r>
              <a:rPr lang="pl-PL" kern="1200" dirty="0" err="1">
                <a:latin typeface="+mn-lt"/>
                <a:ea typeface="+mn-ea"/>
                <a:cs typeface="+mn-cs"/>
              </a:rPr>
              <a:t>Secretary</a:t>
            </a:r>
            <a:r>
              <a:rPr lang="pl-PL" kern="1200" dirty="0">
                <a:latin typeface="+mn-lt"/>
                <a:ea typeface="+mn-ea"/>
                <a:cs typeface="+mn-cs"/>
              </a:rPr>
              <a:t> General Report</a:t>
            </a:r>
          </a:p>
        </p:txBody>
      </p:sp>
      <p:sp>
        <p:nvSpPr>
          <p:cNvPr id="5" name="Slide Number Placeholder 4"/>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defRPr/>
            </a:pPr>
            <a:fld id="{D2ACDAF4-B28F-4BD7-AB17-8A0E1B760154}" type="slidenum">
              <a:rPr lang="pl-PL" altLang="fr-FR" kern="1200">
                <a:latin typeface="Calibri" pitchFamily="34" charset="0"/>
                <a:ea typeface="MS PGothic" pitchFamily="34" charset="-128"/>
                <a:cs typeface="Arial" pitchFamily="34" charset="0"/>
              </a:rPr>
              <a:pPr>
                <a:spcAft>
                  <a:spcPts val="600"/>
                </a:spcAft>
                <a:defRPr/>
              </a:pPr>
              <a:t>19</a:t>
            </a:fld>
            <a:endParaRPr lang="pl-PL" altLang="fr-FR" kern="1200">
              <a:latin typeface="Calibri" pitchFamily="34" charset="0"/>
              <a:ea typeface="MS PGothic" pitchFamily="34" charset="-128"/>
              <a:cs typeface="Arial" pitchFamily="34" charset="0"/>
            </a:endParaRPr>
          </a:p>
        </p:txBody>
      </p:sp>
      <p:pic>
        <p:nvPicPr>
          <p:cNvPr id="11" name="Imagem 10" descr="Uma imagem com desenho, jogo, símbolo&#10;&#10;Descrição gerada automaticamente">
            <a:extLst>
              <a:ext uri="{FF2B5EF4-FFF2-40B4-BE49-F238E27FC236}">
                <a16:creationId xmlns:a16="http://schemas.microsoft.com/office/drawing/2014/main" id="{42EFA00D-C6CB-B24B-A4FF-E6417CCDE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27" y="508807"/>
            <a:ext cx="812452" cy="794530"/>
          </a:xfrm>
          <a:prstGeom prst="rect">
            <a:avLst/>
          </a:prstGeom>
        </p:spPr>
      </p:pic>
      <p:pic>
        <p:nvPicPr>
          <p:cNvPr id="6" name="Imagem 5" descr="Uma imagem com pessoa, sala, edifício, pessoas&#10;&#10;Descrição gerada automaticamente">
            <a:extLst>
              <a:ext uri="{FF2B5EF4-FFF2-40B4-BE49-F238E27FC236}">
                <a16:creationId xmlns:a16="http://schemas.microsoft.com/office/drawing/2014/main" id="{C773E806-7C95-E14F-99A6-F82A558AC1C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62361" y="1584284"/>
            <a:ext cx="2286000" cy="1714500"/>
          </a:xfrm>
          <a:prstGeom prst="rect">
            <a:avLst/>
          </a:prstGeom>
        </p:spPr>
      </p:pic>
      <p:sp>
        <p:nvSpPr>
          <p:cNvPr id="8" name="CaixaDeTexto 7">
            <a:extLst>
              <a:ext uri="{FF2B5EF4-FFF2-40B4-BE49-F238E27FC236}">
                <a16:creationId xmlns:a16="http://schemas.microsoft.com/office/drawing/2014/main" id="{935868AE-A527-F14B-8EDE-6AE1659C695A}"/>
              </a:ext>
            </a:extLst>
          </p:cNvPr>
          <p:cNvSpPr txBox="1"/>
          <p:nvPr/>
        </p:nvSpPr>
        <p:spPr>
          <a:xfrm>
            <a:off x="341143" y="2889971"/>
            <a:ext cx="7907218" cy="276999"/>
          </a:xfrm>
          <a:prstGeom prst="rect">
            <a:avLst/>
          </a:prstGeom>
          <a:noFill/>
        </p:spPr>
        <p:txBody>
          <a:bodyPr wrap="square" rtlCol="0">
            <a:spAutoFit/>
          </a:bodyPr>
          <a:lstStyle/>
          <a:p>
            <a:pPr marL="171450" lvl="0" indent="-171450">
              <a:buFontTx/>
              <a:buChar char="-"/>
            </a:pPr>
            <a:endParaRPr lang="pt-PT" sz="1200" dirty="0"/>
          </a:p>
        </p:txBody>
      </p:sp>
    </p:spTree>
    <p:extLst>
      <p:ext uri="{BB962C8B-B14F-4D97-AF65-F5344CB8AC3E}">
        <p14:creationId xmlns:p14="http://schemas.microsoft.com/office/powerpoint/2010/main" val="143538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C31E0F-D6F6-443E-A277-B8CB56581548}"/>
              </a:ext>
            </a:extLst>
          </p:cNvPr>
          <p:cNvSpPr>
            <a:spLocks noGrp="1"/>
          </p:cNvSpPr>
          <p:nvPr>
            <p:ph type="title"/>
          </p:nvPr>
        </p:nvSpPr>
        <p:spPr>
          <a:xfrm>
            <a:off x="1847462" y="0"/>
            <a:ext cx="6839338" cy="1143000"/>
          </a:xfrm>
        </p:spPr>
        <p:txBody>
          <a:bodyPr/>
          <a:lstStyle/>
          <a:p>
            <a:pPr algn="l"/>
            <a:r>
              <a:rPr lang="pl-PL" dirty="0"/>
              <a:t>SUMMARY</a:t>
            </a:r>
          </a:p>
        </p:txBody>
      </p:sp>
      <p:sp>
        <p:nvSpPr>
          <p:cNvPr id="3" name="Symbol zastępczy zawartości 2">
            <a:extLst>
              <a:ext uri="{FF2B5EF4-FFF2-40B4-BE49-F238E27FC236}">
                <a16:creationId xmlns:a16="http://schemas.microsoft.com/office/drawing/2014/main" id="{CAB7DE46-4B41-48BA-BE35-02749D8CD027}"/>
              </a:ext>
            </a:extLst>
          </p:cNvPr>
          <p:cNvSpPr>
            <a:spLocks noGrp="1"/>
          </p:cNvSpPr>
          <p:nvPr>
            <p:ph idx="1"/>
          </p:nvPr>
        </p:nvSpPr>
        <p:spPr>
          <a:xfrm>
            <a:off x="2021668" y="980728"/>
            <a:ext cx="6635080" cy="4525963"/>
          </a:xfrm>
        </p:spPr>
        <p:txBody>
          <a:bodyPr>
            <a:normAutofit fontScale="85000" lnSpcReduction="20000"/>
          </a:bodyPr>
          <a:lstStyle/>
          <a:p>
            <a:pPr marL="0" indent="0">
              <a:buNone/>
            </a:pPr>
            <a:endParaRPr lang="pl-PL" dirty="0"/>
          </a:p>
          <a:p>
            <a:pPr>
              <a:buBlip>
                <a:blip r:embed="rId3"/>
              </a:buBlip>
            </a:pPr>
            <a:r>
              <a:rPr lang="pl-PL" dirty="0"/>
              <a:t>UEMS OFFICE</a:t>
            </a:r>
          </a:p>
          <a:p>
            <a:pPr marL="0" indent="0">
              <a:buNone/>
            </a:pPr>
            <a:endParaRPr lang="pl-PL" dirty="0"/>
          </a:p>
          <a:p>
            <a:pPr>
              <a:buBlip>
                <a:blip r:embed="rId3"/>
              </a:buBlip>
            </a:pPr>
            <a:r>
              <a:rPr lang="pl-PL" dirty="0"/>
              <a:t>DME</a:t>
            </a:r>
          </a:p>
          <a:p>
            <a:pPr>
              <a:buBlip>
                <a:blip r:embed="rId3"/>
              </a:buBlip>
            </a:pPr>
            <a:endParaRPr lang="pl-PL" dirty="0"/>
          </a:p>
          <a:p>
            <a:pPr>
              <a:buBlip>
                <a:blip r:embed="rId3"/>
              </a:buBlip>
            </a:pPr>
            <a:r>
              <a:rPr lang="pl-PL" dirty="0"/>
              <a:t>FINANCES</a:t>
            </a:r>
          </a:p>
          <a:p>
            <a:pPr>
              <a:buBlip>
                <a:blip r:embed="rId3"/>
              </a:buBlip>
            </a:pPr>
            <a:endParaRPr lang="pl-PL" dirty="0"/>
          </a:p>
          <a:p>
            <a:pPr>
              <a:buBlip>
                <a:blip r:embed="rId3"/>
              </a:buBlip>
            </a:pPr>
            <a:r>
              <a:rPr lang="pl-PL" dirty="0"/>
              <a:t>EACCME</a:t>
            </a:r>
          </a:p>
          <a:p>
            <a:pPr>
              <a:buBlip>
                <a:blip r:embed="rId3"/>
              </a:buBlip>
            </a:pPr>
            <a:endParaRPr lang="pl-PL" dirty="0"/>
          </a:p>
          <a:p>
            <a:pPr>
              <a:buBlip>
                <a:blip r:embed="rId3"/>
              </a:buBlip>
            </a:pPr>
            <a:r>
              <a:rPr lang="pl-PL" dirty="0"/>
              <a:t>INTERNAL ISSUES</a:t>
            </a:r>
          </a:p>
          <a:p>
            <a:pPr>
              <a:buBlip>
                <a:blip r:embed="rId3"/>
              </a:buBlip>
            </a:pPr>
            <a:endParaRPr lang="pl-PL" dirty="0"/>
          </a:p>
          <a:p>
            <a:pPr>
              <a:buBlip>
                <a:blip r:embed="rId3"/>
              </a:buBlip>
            </a:pPr>
            <a:r>
              <a:rPr lang="pl-PL" dirty="0"/>
              <a:t>EXTERNAL ISSSUES</a:t>
            </a:r>
          </a:p>
          <a:p>
            <a:pPr>
              <a:buBlip>
                <a:blip r:embed="rId3"/>
              </a:buBlip>
            </a:pPr>
            <a:endParaRPr lang="pl-PL" dirty="0"/>
          </a:p>
        </p:txBody>
      </p:sp>
      <p:sp>
        <p:nvSpPr>
          <p:cNvPr id="7" name="Symbol zastępczy numeru slajdu 6">
            <a:extLst>
              <a:ext uri="{FF2B5EF4-FFF2-40B4-BE49-F238E27FC236}">
                <a16:creationId xmlns:a16="http://schemas.microsoft.com/office/drawing/2014/main" id="{8C947B8D-B06D-4409-932C-BF10C72BA6D7}"/>
              </a:ext>
            </a:extLst>
          </p:cNvPr>
          <p:cNvSpPr>
            <a:spLocks noGrp="1"/>
          </p:cNvSpPr>
          <p:nvPr>
            <p:ph type="sldNum" sz="quarter" idx="11"/>
          </p:nvPr>
        </p:nvSpPr>
        <p:spPr/>
        <p:txBody>
          <a:bodyPr/>
          <a:lstStyle/>
          <a:p>
            <a:pPr>
              <a:defRPr/>
            </a:pPr>
            <a:fld id="{D2ACDAF4-B28F-4BD7-AB17-8A0E1B760154}" type="slidenum">
              <a:rPr lang="pl-PL" altLang="fr-FR" smtClean="0"/>
              <a:pPr>
                <a:defRPr/>
              </a:pPr>
              <a:t>2</a:t>
            </a:fld>
            <a:endParaRPr lang="pl-PL" altLang="fr-FR"/>
          </a:p>
        </p:txBody>
      </p:sp>
      <p:sp>
        <p:nvSpPr>
          <p:cNvPr id="8" name="Symbol zastępczy stopki 1">
            <a:extLst>
              <a:ext uri="{FF2B5EF4-FFF2-40B4-BE49-F238E27FC236}">
                <a16:creationId xmlns:a16="http://schemas.microsoft.com/office/drawing/2014/main" id="{543CEA02-25E7-224A-AFFA-2408155C112F}"/>
              </a:ext>
            </a:extLst>
          </p:cNvPr>
          <p:cNvSpPr txBox="1">
            <a:spLocks/>
          </p:cNvSpPr>
          <p:nvPr/>
        </p:nvSpPr>
        <p:spPr>
          <a:xfrm>
            <a:off x="0" y="2281311"/>
            <a:ext cx="1835696" cy="403151"/>
          </a:xfrm>
          <a:prstGeom prst="rect">
            <a:avLst/>
          </a:prstGeom>
        </p:spPr>
        <p:txBody>
          <a:bodyPr vert="horz" lIns="91440" tIns="45720" rIns="91440" bIns="45720" rtlCol="0" anchor="ctr"/>
          <a:lstStyle>
            <a:defPPr>
              <a:defRPr lang="pl-PL"/>
            </a:defPPr>
            <a:lvl1pPr algn="ctr" rtl="0" fontAlgn="auto">
              <a:spcBef>
                <a:spcPts val="0"/>
              </a:spcBef>
              <a:spcAft>
                <a:spcPts val="0"/>
              </a:spcAft>
              <a:defRPr sz="1400" b="1" kern="1200">
                <a:solidFill>
                  <a:schemeClr val="tx2">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r>
              <a:rPr lang="pl-PL"/>
              <a:t>Secretary General Report</a:t>
            </a:r>
            <a:endParaRPr lang="pl-PL" dirty="0"/>
          </a:p>
        </p:txBody>
      </p:sp>
      <p:sp>
        <p:nvSpPr>
          <p:cNvPr id="10" name="Symbol zastępczy daty 2">
            <a:extLst>
              <a:ext uri="{FF2B5EF4-FFF2-40B4-BE49-F238E27FC236}">
                <a16:creationId xmlns:a16="http://schemas.microsoft.com/office/drawing/2014/main" id="{3C56F567-0B35-B04A-B510-A37B62AE7C57}"/>
              </a:ext>
            </a:extLst>
          </p:cNvPr>
          <p:cNvSpPr txBox="1">
            <a:spLocks/>
          </p:cNvSpPr>
          <p:nvPr/>
        </p:nvSpPr>
        <p:spPr>
          <a:xfrm>
            <a:off x="6876256" y="6284300"/>
            <a:ext cx="3888432" cy="509223"/>
          </a:xfrm>
          <a:prstGeom prst="rect">
            <a:avLst/>
          </a:prstGeom>
        </p:spPr>
        <p:txBody>
          <a:bodyPr vert="horz" lIns="91440" tIns="45720" rIns="91440" bIns="45720" rtlCol="0" anchor="ctr"/>
          <a:lstStyle>
            <a:defPPr>
              <a:defRPr lang="pl-PL"/>
            </a:defPPr>
            <a:lvl1pPr algn="l" rtl="0" fontAlgn="auto">
              <a:spcBef>
                <a:spcPts val="0"/>
              </a:spcBef>
              <a:spcAft>
                <a:spcPts val="0"/>
              </a:spcAft>
              <a:defRPr sz="1200" kern="1200">
                <a:solidFill>
                  <a:schemeClr val="tx2">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r>
              <a:rPr lang="pl-PL" dirty="0"/>
              <a:t>UEMS </a:t>
            </a:r>
            <a:r>
              <a:rPr lang="pl-PL" dirty="0" err="1"/>
              <a:t>Council</a:t>
            </a:r>
            <a:r>
              <a:rPr lang="pl-PL" dirty="0"/>
              <a:t> Meeting</a:t>
            </a:r>
          </a:p>
          <a:p>
            <a:pPr>
              <a:defRPr/>
            </a:pPr>
            <a:r>
              <a:rPr lang="pl-PL" dirty="0"/>
              <a:t>23-24 </a:t>
            </a:r>
            <a:r>
              <a:rPr lang="pl-PL" dirty="0" err="1"/>
              <a:t>April</a:t>
            </a:r>
            <a:r>
              <a:rPr lang="pl-PL" dirty="0"/>
              <a:t> 2021</a:t>
            </a:r>
          </a:p>
        </p:txBody>
      </p:sp>
    </p:spTree>
    <p:extLst>
      <p:ext uri="{BB962C8B-B14F-4D97-AF65-F5344CB8AC3E}">
        <p14:creationId xmlns:p14="http://schemas.microsoft.com/office/powerpoint/2010/main" val="1045846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7B17EC8-1EC4-45A4-80BE-F2B4F604B77A}"/>
              </a:ext>
            </a:extLst>
          </p:cNvPr>
          <p:cNvSpPr>
            <a:spLocks noGrp="1"/>
          </p:cNvSpPr>
          <p:nvPr>
            <p:ph type="title"/>
          </p:nvPr>
        </p:nvSpPr>
        <p:spPr>
          <a:xfrm>
            <a:off x="633227" y="-31936"/>
            <a:ext cx="3008313" cy="1162050"/>
          </a:xfrm>
        </p:spPr>
        <p:txBody>
          <a:bodyPr/>
          <a:lstStyle/>
          <a:p>
            <a:pPr algn="ctr"/>
            <a:r>
              <a:rPr lang="en-US" sz="1400" dirty="0"/>
              <a:t>INTERNAL ISSUES</a:t>
            </a:r>
          </a:p>
        </p:txBody>
      </p:sp>
      <p:sp>
        <p:nvSpPr>
          <p:cNvPr id="13" name="Content Placeholder 2"/>
          <p:cNvSpPr txBox="1">
            <a:spLocks/>
          </p:cNvSpPr>
          <p:nvPr/>
        </p:nvSpPr>
        <p:spPr bwMode="auto">
          <a:xfrm>
            <a:off x="341143" y="1472399"/>
            <a:ext cx="5616624" cy="502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p>
            <a:pPr algn="just"/>
            <a:r>
              <a:rPr lang="en-GB" b="1" dirty="0"/>
              <a:t>EACCME 2.1</a:t>
            </a:r>
          </a:p>
          <a:p>
            <a:pPr algn="just"/>
            <a:endParaRPr lang="en-GB" dirty="0"/>
          </a:p>
          <a:p>
            <a:r>
              <a:rPr lang="en-GB" dirty="0"/>
              <a:t>EACCME 2.0 was presented and implemented in 2016 and has been an enormous success, helping to further establish EACCME as the only pan European Accreditation authority. </a:t>
            </a:r>
            <a:endParaRPr lang="pt-PT" dirty="0"/>
          </a:p>
          <a:p>
            <a:r>
              <a:rPr lang="en-GB" dirty="0"/>
              <a:t>  </a:t>
            </a:r>
            <a:endParaRPr lang="pt-PT" dirty="0"/>
          </a:p>
          <a:p>
            <a:r>
              <a:rPr lang="en-GB" dirty="0"/>
              <a:t>The necessity to update EACCME criteria to better adjust to the new times has become increasingly evident then and became more and more pressing as the pandemic evolved</a:t>
            </a:r>
          </a:p>
          <a:p>
            <a:r>
              <a:rPr lang="en-GB" dirty="0"/>
              <a:t>.</a:t>
            </a:r>
            <a:endParaRPr lang="pt-PT" dirty="0"/>
          </a:p>
          <a:p>
            <a:r>
              <a:rPr lang="en-GB" dirty="0"/>
              <a:t>The EACCME office and the Secretary General started working on updating the criteria, task in which they have the support, in an advisory capacity, of a working group composed by Dr Len Harvey, Prof. Josef </a:t>
            </a:r>
            <a:r>
              <a:rPr lang="en-GB" dirty="0" err="1"/>
              <a:t>Glaza</a:t>
            </a:r>
            <a:r>
              <a:rPr lang="en-GB" dirty="0"/>
              <a:t> and Prof. Wolfgang </a:t>
            </a:r>
            <a:r>
              <a:rPr lang="en-GB" dirty="0" err="1"/>
              <a:t>Grisold</a:t>
            </a:r>
            <a:r>
              <a:rPr lang="en-GB" dirty="0"/>
              <a:t>. </a:t>
            </a:r>
            <a:endParaRPr lang="pt-PT" dirty="0"/>
          </a:p>
          <a:p>
            <a:r>
              <a:rPr lang="en-GB" dirty="0"/>
              <a:t> </a:t>
            </a:r>
          </a:p>
          <a:p>
            <a:r>
              <a:rPr lang="en-GB" dirty="0"/>
              <a:t>The final proposal, EACCME 2.1 will be presented in the EACCME conference that will be held in Seville, Spain in March 2022.</a:t>
            </a:r>
            <a:endParaRPr lang="pt-PT" dirty="0"/>
          </a:p>
          <a:p>
            <a:endParaRPr lang="pt-PT" sz="1300" dirty="0"/>
          </a:p>
        </p:txBody>
      </p:sp>
      <p:sp>
        <p:nvSpPr>
          <p:cNvPr id="3" name="Symbol zastępczy daty 2"/>
          <p:cNvSpPr>
            <a:spLocks noGrp="1"/>
          </p:cNvSpPr>
          <p:nvPr>
            <p:ph type="dt" sz="half" idx="10"/>
          </p:nvPr>
        </p:nvSpPr>
        <p:spPr>
          <a:xfrm>
            <a:off x="457200" y="6356350"/>
            <a:ext cx="2133600" cy="365125"/>
          </a:xfrm>
        </p:spPr>
        <p:txBody>
          <a:bodyPr vert="horz" lIns="91440" tIns="45720" rIns="91440" bIns="45720" rtlCol="0" anchor="ctr">
            <a:normAutofit fontScale="77500" lnSpcReduction="20000"/>
          </a:bodyPr>
          <a:lstStyle/>
          <a:p>
            <a:pPr>
              <a:lnSpc>
                <a:spcPct val="90000"/>
              </a:lnSpc>
              <a:spcAft>
                <a:spcPts val="600"/>
              </a:spcAft>
              <a:defRPr/>
            </a:pPr>
            <a:r>
              <a:rPr lang="pl-PL" sz="700" dirty="0"/>
              <a:t>UEMS </a:t>
            </a:r>
            <a:r>
              <a:rPr lang="pl-PL" sz="700" dirty="0" err="1"/>
              <a:t>Council</a:t>
            </a:r>
            <a:r>
              <a:rPr lang="pl-PL" sz="700" dirty="0"/>
              <a:t> Meeting</a:t>
            </a:r>
          </a:p>
          <a:p>
            <a:pPr>
              <a:lnSpc>
                <a:spcPct val="90000"/>
              </a:lnSpc>
              <a:spcAft>
                <a:spcPts val="600"/>
              </a:spcAft>
              <a:defRPr/>
            </a:pPr>
            <a:r>
              <a:rPr lang="pl-PL" sz="700" dirty="0"/>
              <a:t>23-24 </a:t>
            </a:r>
            <a:r>
              <a:rPr lang="pl-PL" sz="700" dirty="0" err="1"/>
              <a:t>April</a:t>
            </a:r>
            <a:r>
              <a:rPr lang="pl-PL" sz="700" dirty="0"/>
              <a:t> 2021</a:t>
            </a:r>
          </a:p>
          <a:p>
            <a:pPr>
              <a:lnSpc>
                <a:spcPct val="90000"/>
              </a:lnSpc>
              <a:spcAft>
                <a:spcPts val="600"/>
              </a:spcAft>
              <a:defRPr/>
            </a:pPr>
            <a:endParaRPr lang="pl-PL" sz="700" dirty="0"/>
          </a:p>
        </p:txBody>
      </p:sp>
      <p:sp>
        <p:nvSpPr>
          <p:cNvPr id="2" name="Symbol zastępczy stopki 1"/>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defRPr/>
            </a:pPr>
            <a:r>
              <a:rPr lang="pl-PL" kern="1200" dirty="0" err="1">
                <a:latin typeface="+mn-lt"/>
                <a:ea typeface="+mn-ea"/>
                <a:cs typeface="+mn-cs"/>
              </a:rPr>
              <a:t>Secretary</a:t>
            </a:r>
            <a:r>
              <a:rPr lang="pl-PL" kern="1200" dirty="0">
                <a:latin typeface="+mn-lt"/>
                <a:ea typeface="+mn-ea"/>
                <a:cs typeface="+mn-cs"/>
              </a:rPr>
              <a:t> General Report</a:t>
            </a:r>
          </a:p>
        </p:txBody>
      </p:sp>
      <p:sp>
        <p:nvSpPr>
          <p:cNvPr id="5" name="Slide Number Placeholder 4"/>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defRPr/>
            </a:pPr>
            <a:fld id="{D2ACDAF4-B28F-4BD7-AB17-8A0E1B760154}" type="slidenum">
              <a:rPr lang="pl-PL" altLang="fr-FR" kern="1200">
                <a:latin typeface="Calibri" pitchFamily="34" charset="0"/>
                <a:ea typeface="MS PGothic" pitchFamily="34" charset="-128"/>
                <a:cs typeface="Arial" pitchFamily="34" charset="0"/>
              </a:rPr>
              <a:pPr>
                <a:spcAft>
                  <a:spcPts val="600"/>
                </a:spcAft>
                <a:defRPr/>
              </a:pPr>
              <a:t>20</a:t>
            </a:fld>
            <a:endParaRPr lang="pl-PL" altLang="fr-FR" kern="1200">
              <a:latin typeface="Calibri" pitchFamily="34" charset="0"/>
              <a:ea typeface="MS PGothic" pitchFamily="34" charset="-128"/>
              <a:cs typeface="Arial" pitchFamily="34" charset="0"/>
            </a:endParaRPr>
          </a:p>
        </p:txBody>
      </p:sp>
      <p:pic>
        <p:nvPicPr>
          <p:cNvPr id="11" name="Imagem 10" descr="Uma imagem com desenho, jogo, símbolo&#10;&#10;Descrição gerada automaticamente">
            <a:extLst>
              <a:ext uri="{FF2B5EF4-FFF2-40B4-BE49-F238E27FC236}">
                <a16:creationId xmlns:a16="http://schemas.microsoft.com/office/drawing/2014/main" id="{42EFA00D-C6CB-B24B-A4FF-E6417CCDE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27" y="508807"/>
            <a:ext cx="812452" cy="794530"/>
          </a:xfrm>
          <a:prstGeom prst="rect">
            <a:avLst/>
          </a:prstGeom>
        </p:spPr>
      </p:pic>
      <p:pic>
        <p:nvPicPr>
          <p:cNvPr id="6" name="Imagem 5" descr="Uma imagem com pessoa, sala, edifício, pessoas&#10;&#10;Descrição gerada automaticamente">
            <a:extLst>
              <a:ext uri="{FF2B5EF4-FFF2-40B4-BE49-F238E27FC236}">
                <a16:creationId xmlns:a16="http://schemas.microsoft.com/office/drawing/2014/main" id="{C773E806-7C95-E14F-99A6-F82A558AC1C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62361" y="1584284"/>
            <a:ext cx="2286000" cy="1714500"/>
          </a:xfrm>
          <a:prstGeom prst="rect">
            <a:avLst/>
          </a:prstGeom>
        </p:spPr>
      </p:pic>
      <p:sp>
        <p:nvSpPr>
          <p:cNvPr id="8" name="CaixaDeTexto 7">
            <a:extLst>
              <a:ext uri="{FF2B5EF4-FFF2-40B4-BE49-F238E27FC236}">
                <a16:creationId xmlns:a16="http://schemas.microsoft.com/office/drawing/2014/main" id="{935868AE-A527-F14B-8EDE-6AE1659C695A}"/>
              </a:ext>
            </a:extLst>
          </p:cNvPr>
          <p:cNvSpPr txBox="1"/>
          <p:nvPr/>
        </p:nvSpPr>
        <p:spPr>
          <a:xfrm>
            <a:off x="341143" y="2889971"/>
            <a:ext cx="7907218" cy="276999"/>
          </a:xfrm>
          <a:prstGeom prst="rect">
            <a:avLst/>
          </a:prstGeom>
          <a:noFill/>
        </p:spPr>
        <p:txBody>
          <a:bodyPr wrap="square" rtlCol="0">
            <a:spAutoFit/>
          </a:bodyPr>
          <a:lstStyle/>
          <a:p>
            <a:pPr marL="171450" lvl="0" indent="-171450">
              <a:buFontTx/>
              <a:buChar char="-"/>
            </a:pPr>
            <a:endParaRPr lang="pt-PT" sz="1200" dirty="0"/>
          </a:p>
        </p:txBody>
      </p:sp>
    </p:spTree>
    <p:extLst>
      <p:ext uri="{BB962C8B-B14F-4D97-AF65-F5344CB8AC3E}">
        <p14:creationId xmlns:p14="http://schemas.microsoft.com/office/powerpoint/2010/main" val="1462092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7B17EC8-1EC4-45A4-80BE-F2B4F604B77A}"/>
              </a:ext>
            </a:extLst>
          </p:cNvPr>
          <p:cNvSpPr>
            <a:spLocks noGrp="1"/>
          </p:cNvSpPr>
          <p:nvPr>
            <p:ph type="title"/>
          </p:nvPr>
        </p:nvSpPr>
        <p:spPr>
          <a:xfrm>
            <a:off x="633227" y="-31936"/>
            <a:ext cx="3008313" cy="1162050"/>
          </a:xfrm>
        </p:spPr>
        <p:txBody>
          <a:bodyPr/>
          <a:lstStyle/>
          <a:p>
            <a:pPr algn="ctr"/>
            <a:r>
              <a:rPr lang="en-US" sz="1400" dirty="0"/>
              <a:t>INTERNAL ISSUES</a:t>
            </a:r>
          </a:p>
        </p:txBody>
      </p:sp>
      <p:sp>
        <p:nvSpPr>
          <p:cNvPr id="13" name="Content Placeholder 2"/>
          <p:cNvSpPr txBox="1">
            <a:spLocks/>
          </p:cNvSpPr>
          <p:nvPr/>
        </p:nvSpPr>
        <p:spPr bwMode="auto">
          <a:xfrm>
            <a:off x="341143" y="1472399"/>
            <a:ext cx="5616624" cy="502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lgn="just"/>
            <a:r>
              <a:rPr lang="en-GB" b="1" dirty="0"/>
              <a:t>EACCME Conference</a:t>
            </a:r>
          </a:p>
          <a:p>
            <a:pPr algn="just"/>
            <a:endParaRPr lang="en-GB" dirty="0"/>
          </a:p>
          <a:p>
            <a:r>
              <a:rPr lang="en-GB" dirty="0"/>
              <a:t>The EACCME Conference titled “EACCME 2.1 – Answering the Challenges of the Future” will be held in Seville in the Hotel Sevilla Melia on the 11th and 12th of March.</a:t>
            </a:r>
            <a:endParaRPr lang="pt-PT" dirty="0"/>
          </a:p>
          <a:p>
            <a:r>
              <a:rPr lang="en-GB" dirty="0"/>
              <a:t> </a:t>
            </a:r>
            <a:endParaRPr lang="pt-PT" dirty="0"/>
          </a:p>
          <a:p>
            <a:r>
              <a:rPr lang="en-GB" dirty="0"/>
              <a:t>A “Save the date” email was circulated in the end of September and the registration details and final programme are expected to be circulated in November.</a:t>
            </a:r>
            <a:endParaRPr lang="pt-PT" dirty="0"/>
          </a:p>
          <a:p>
            <a:endParaRPr lang="pt-PT" sz="1300" dirty="0"/>
          </a:p>
        </p:txBody>
      </p:sp>
      <p:sp>
        <p:nvSpPr>
          <p:cNvPr id="3" name="Symbol zastępczy daty 2"/>
          <p:cNvSpPr>
            <a:spLocks noGrp="1"/>
          </p:cNvSpPr>
          <p:nvPr>
            <p:ph type="dt" sz="half" idx="10"/>
          </p:nvPr>
        </p:nvSpPr>
        <p:spPr>
          <a:xfrm>
            <a:off x="457200" y="6356350"/>
            <a:ext cx="2133600" cy="365125"/>
          </a:xfrm>
        </p:spPr>
        <p:txBody>
          <a:bodyPr vert="horz" lIns="91440" tIns="45720" rIns="91440" bIns="45720" rtlCol="0" anchor="ctr">
            <a:normAutofit fontScale="77500" lnSpcReduction="20000"/>
          </a:bodyPr>
          <a:lstStyle/>
          <a:p>
            <a:pPr>
              <a:lnSpc>
                <a:spcPct val="90000"/>
              </a:lnSpc>
              <a:spcAft>
                <a:spcPts val="600"/>
              </a:spcAft>
              <a:defRPr/>
            </a:pPr>
            <a:r>
              <a:rPr lang="pl-PL" sz="700" dirty="0"/>
              <a:t>UEMS </a:t>
            </a:r>
            <a:r>
              <a:rPr lang="pl-PL" sz="700" dirty="0" err="1"/>
              <a:t>Council</a:t>
            </a:r>
            <a:r>
              <a:rPr lang="pl-PL" sz="700" dirty="0"/>
              <a:t> Meeting</a:t>
            </a:r>
          </a:p>
          <a:p>
            <a:pPr>
              <a:lnSpc>
                <a:spcPct val="90000"/>
              </a:lnSpc>
              <a:spcAft>
                <a:spcPts val="600"/>
              </a:spcAft>
              <a:defRPr/>
            </a:pPr>
            <a:r>
              <a:rPr lang="pl-PL" sz="700" dirty="0"/>
              <a:t>23-24 </a:t>
            </a:r>
            <a:r>
              <a:rPr lang="pl-PL" sz="700" dirty="0" err="1"/>
              <a:t>April</a:t>
            </a:r>
            <a:r>
              <a:rPr lang="pl-PL" sz="700" dirty="0"/>
              <a:t> 2021</a:t>
            </a:r>
          </a:p>
          <a:p>
            <a:pPr>
              <a:lnSpc>
                <a:spcPct val="90000"/>
              </a:lnSpc>
              <a:spcAft>
                <a:spcPts val="600"/>
              </a:spcAft>
              <a:defRPr/>
            </a:pPr>
            <a:endParaRPr lang="pl-PL" sz="700" dirty="0"/>
          </a:p>
        </p:txBody>
      </p:sp>
      <p:sp>
        <p:nvSpPr>
          <p:cNvPr id="2" name="Symbol zastępczy stopki 1"/>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defRPr/>
            </a:pPr>
            <a:r>
              <a:rPr lang="pl-PL" kern="1200" dirty="0" err="1">
                <a:latin typeface="+mn-lt"/>
                <a:ea typeface="+mn-ea"/>
                <a:cs typeface="+mn-cs"/>
              </a:rPr>
              <a:t>Secretary</a:t>
            </a:r>
            <a:r>
              <a:rPr lang="pl-PL" kern="1200" dirty="0">
                <a:latin typeface="+mn-lt"/>
                <a:ea typeface="+mn-ea"/>
                <a:cs typeface="+mn-cs"/>
              </a:rPr>
              <a:t> General Report</a:t>
            </a:r>
          </a:p>
        </p:txBody>
      </p:sp>
      <p:sp>
        <p:nvSpPr>
          <p:cNvPr id="5" name="Slide Number Placeholder 4"/>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defRPr/>
            </a:pPr>
            <a:fld id="{D2ACDAF4-B28F-4BD7-AB17-8A0E1B760154}" type="slidenum">
              <a:rPr lang="pl-PL" altLang="fr-FR" kern="1200">
                <a:latin typeface="Calibri" pitchFamily="34" charset="0"/>
                <a:ea typeface="MS PGothic" pitchFamily="34" charset="-128"/>
                <a:cs typeface="Arial" pitchFamily="34" charset="0"/>
              </a:rPr>
              <a:pPr>
                <a:spcAft>
                  <a:spcPts val="600"/>
                </a:spcAft>
                <a:defRPr/>
              </a:pPr>
              <a:t>21</a:t>
            </a:fld>
            <a:endParaRPr lang="pl-PL" altLang="fr-FR" kern="1200">
              <a:latin typeface="Calibri" pitchFamily="34" charset="0"/>
              <a:ea typeface="MS PGothic" pitchFamily="34" charset="-128"/>
              <a:cs typeface="Arial" pitchFamily="34" charset="0"/>
            </a:endParaRPr>
          </a:p>
        </p:txBody>
      </p:sp>
      <p:pic>
        <p:nvPicPr>
          <p:cNvPr id="11" name="Imagem 10" descr="Uma imagem com desenho, jogo, símbolo&#10;&#10;Descrição gerada automaticamente">
            <a:extLst>
              <a:ext uri="{FF2B5EF4-FFF2-40B4-BE49-F238E27FC236}">
                <a16:creationId xmlns:a16="http://schemas.microsoft.com/office/drawing/2014/main" id="{42EFA00D-C6CB-B24B-A4FF-E6417CCDE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27" y="508807"/>
            <a:ext cx="812452" cy="794530"/>
          </a:xfrm>
          <a:prstGeom prst="rect">
            <a:avLst/>
          </a:prstGeom>
        </p:spPr>
      </p:pic>
      <p:pic>
        <p:nvPicPr>
          <p:cNvPr id="6" name="Imagem 5" descr="Uma imagem com pessoa, sala, edifício, pessoas&#10;&#10;Descrição gerada automaticamente">
            <a:extLst>
              <a:ext uri="{FF2B5EF4-FFF2-40B4-BE49-F238E27FC236}">
                <a16:creationId xmlns:a16="http://schemas.microsoft.com/office/drawing/2014/main" id="{C773E806-7C95-E14F-99A6-F82A558AC1C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62361" y="1584284"/>
            <a:ext cx="2286000" cy="1714500"/>
          </a:xfrm>
          <a:prstGeom prst="rect">
            <a:avLst/>
          </a:prstGeom>
        </p:spPr>
      </p:pic>
      <p:sp>
        <p:nvSpPr>
          <p:cNvPr id="8" name="CaixaDeTexto 7">
            <a:extLst>
              <a:ext uri="{FF2B5EF4-FFF2-40B4-BE49-F238E27FC236}">
                <a16:creationId xmlns:a16="http://schemas.microsoft.com/office/drawing/2014/main" id="{935868AE-A527-F14B-8EDE-6AE1659C695A}"/>
              </a:ext>
            </a:extLst>
          </p:cNvPr>
          <p:cNvSpPr txBox="1"/>
          <p:nvPr/>
        </p:nvSpPr>
        <p:spPr>
          <a:xfrm>
            <a:off x="341143" y="2889971"/>
            <a:ext cx="7907218" cy="276999"/>
          </a:xfrm>
          <a:prstGeom prst="rect">
            <a:avLst/>
          </a:prstGeom>
          <a:noFill/>
        </p:spPr>
        <p:txBody>
          <a:bodyPr wrap="square" rtlCol="0">
            <a:spAutoFit/>
          </a:bodyPr>
          <a:lstStyle/>
          <a:p>
            <a:pPr marL="171450" lvl="0" indent="-171450">
              <a:buFontTx/>
              <a:buChar char="-"/>
            </a:pPr>
            <a:endParaRPr lang="pt-PT" sz="1200" dirty="0"/>
          </a:p>
        </p:txBody>
      </p:sp>
    </p:spTree>
    <p:extLst>
      <p:ext uri="{BB962C8B-B14F-4D97-AF65-F5344CB8AC3E}">
        <p14:creationId xmlns:p14="http://schemas.microsoft.com/office/powerpoint/2010/main" val="2842445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7B17EC8-1EC4-45A4-80BE-F2B4F604B77A}"/>
              </a:ext>
            </a:extLst>
          </p:cNvPr>
          <p:cNvSpPr>
            <a:spLocks noGrp="1"/>
          </p:cNvSpPr>
          <p:nvPr>
            <p:ph type="title"/>
          </p:nvPr>
        </p:nvSpPr>
        <p:spPr>
          <a:xfrm>
            <a:off x="633227" y="-31936"/>
            <a:ext cx="3008313" cy="1162050"/>
          </a:xfrm>
        </p:spPr>
        <p:txBody>
          <a:bodyPr/>
          <a:lstStyle/>
          <a:p>
            <a:pPr algn="ctr"/>
            <a:r>
              <a:rPr lang="en-US" sz="1400" dirty="0"/>
              <a:t>FINAL REMARKS</a:t>
            </a:r>
          </a:p>
        </p:txBody>
      </p:sp>
      <p:sp>
        <p:nvSpPr>
          <p:cNvPr id="13" name="Content Placeholder 2"/>
          <p:cNvSpPr txBox="1">
            <a:spLocks/>
          </p:cNvSpPr>
          <p:nvPr/>
        </p:nvSpPr>
        <p:spPr bwMode="auto">
          <a:xfrm>
            <a:off x="107504" y="1382090"/>
            <a:ext cx="3596399" cy="502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endParaRPr lang="en-GB" sz="1200" dirty="0"/>
          </a:p>
          <a:p>
            <a:pPr algn="just"/>
            <a:r>
              <a:rPr lang="en-GB" dirty="0"/>
              <a:t>The UEMS Council meeting of 23 and 24 October 2021 in Limassol, marks the first step towards the return to normal for our organization.</a:t>
            </a:r>
            <a:endParaRPr lang="pt-PT" dirty="0"/>
          </a:p>
          <a:p>
            <a:pPr algn="just"/>
            <a:r>
              <a:rPr lang="en-GB" dirty="0"/>
              <a:t> </a:t>
            </a:r>
            <a:endParaRPr lang="pt-PT" dirty="0"/>
          </a:p>
          <a:p>
            <a:pPr algn="just"/>
            <a:r>
              <a:rPr lang="en-GB" dirty="0"/>
              <a:t>The opportunity to meet again, face-to-face after a long hiatus is an occasion that we long for and that we feel that must be celebrated.</a:t>
            </a:r>
            <a:endParaRPr lang="pt-PT" dirty="0"/>
          </a:p>
          <a:p>
            <a:pPr algn="just"/>
            <a:endParaRPr lang="en-GB" sz="1200" dirty="0"/>
          </a:p>
          <a:p>
            <a:pPr algn="just"/>
            <a:r>
              <a:rPr lang="en-GB" dirty="0"/>
              <a:t>UEMS is an inclusive and open organization.</a:t>
            </a:r>
          </a:p>
          <a:p>
            <a:pPr algn="just"/>
            <a:endParaRPr lang="en-GB" dirty="0"/>
          </a:p>
          <a:p>
            <a:pPr algn="just"/>
            <a:r>
              <a:rPr lang="pt-PT" dirty="0" err="1"/>
              <a:t>The</a:t>
            </a:r>
            <a:r>
              <a:rPr lang="pt-PT" dirty="0"/>
              <a:t> </a:t>
            </a:r>
            <a:r>
              <a:rPr lang="pt-PT" dirty="0" err="1"/>
              <a:t>discussions</a:t>
            </a:r>
            <a:r>
              <a:rPr lang="pt-PT" dirty="0"/>
              <a:t> </a:t>
            </a:r>
            <a:r>
              <a:rPr lang="pt-PT" dirty="0" err="1"/>
              <a:t>that</a:t>
            </a:r>
            <a:r>
              <a:rPr lang="pt-PT" dirty="0"/>
              <a:t> </a:t>
            </a:r>
            <a:r>
              <a:rPr lang="pt-PT" dirty="0" err="1"/>
              <a:t>happened</a:t>
            </a:r>
            <a:r>
              <a:rPr lang="pt-PT" dirty="0"/>
              <a:t> in </a:t>
            </a:r>
            <a:r>
              <a:rPr lang="pt-PT" dirty="0" err="1"/>
              <a:t>the</a:t>
            </a:r>
            <a:r>
              <a:rPr lang="pt-PT" dirty="0"/>
              <a:t> </a:t>
            </a:r>
            <a:r>
              <a:rPr lang="pt-PT" dirty="0" err="1"/>
              <a:t>Council</a:t>
            </a:r>
            <a:r>
              <a:rPr lang="pt-PT" dirty="0"/>
              <a:t> meeting of </a:t>
            </a:r>
            <a:r>
              <a:rPr lang="pt-PT" dirty="0" err="1"/>
              <a:t>last</a:t>
            </a:r>
            <a:r>
              <a:rPr lang="pt-PT" dirty="0"/>
              <a:t> </a:t>
            </a:r>
            <a:r>
              <a:rPr lang="pt-PT" dirty="0" err="1"/>
              <a:t>April</a:t>
            </a:r>
            <a:r>
              <a:rPr lang="pt-PT" dirty="0"/>
              <a:t> </a:t>
            </a:r>
            <a:r>
              <a:rPr lang="en-GB" dirty="0"/>
              <a:t>generated a lot of controversy including comments and behaviour that were not up to the high anticipated standards of collegiate and constructive approach of the organization </a:t>
            </a:r>
          </a:p>
          <a:p>
            <a:endParaRPr lang="pt-PT" dirty="0"/>
          </a:p>
          <a:p>
            <a:endParaRPr lang="en-GB" sz="1200" dirty="0"/>
          </a:p>
          <a:p>
            <a:endParaRPr lang="en-GB" sz="1200" dirty="0"/>
          </a:p>
        </p:txBody>
      </p:sp>
      <p:sp>
        <p:nvSpPr>
          <p:cNvPr id="3" name="Symbol zastępczy daty 2"/>
          <p:cNvSpPr>
            <a:spLocks noGrp="1"/>
          </p:cNvSpPr>
          <p:nvPr>
            <p:ph type="dt" sz="half" idx="10"/>
          </p:nvPr>
        </p:nvSpPr>
        <p:spPr>
          <a:xfrm>
            <a:off x="457200" y="6356350"/>
            <a:ext cx="2133600" cy="365125"/>
          </a:xfrm>
        </p:spPr>
        <p:txBody>
          <a:bodyPr vert="horz" lIns="91440" tIns="45720" rIns="91440" bIns="45720" rtlCol="0" anchor="ctr">
            <a:normAutofit fontScale="77500" lnSpcReduction="20000"/>
          </a:bodyPr>
          <a:lstStyle/>
          <a:p>
            <a:pPr>
              <a:lnSpc>
                <a:spcPct val="90000"/>
              </a:lnSpc>
              <a:spcAft>
                <a:spcPts val="600"/>
              </a:spcAft>
              <a:defRPr/>
            </a:pPr>
            <a:r>
              <a:rPr lang="pl-PL" sz="700" dirty="0"/>
              <a:t>UEMS </a:t>
            </a:r>
            <a:r>
              <a:rPr lang="pl-PL" sz="700" dirty="0" err="1"/>
              <a:t>Council</a:t>
            </a:r>
            <a:r>
              <a:rPr lang="pl-PL" sz="700" dirty="0"/>
              <a:t> Meeting</a:t>
            </a:r>
          </a:p>
          <a:p>
            <a:pPr>
              <a:lnSpc>
                <a:spcPct val="90000"/>
              </a:lnSpc>
              <a:spcAft>
                <a:spcPts val="600"/>
              </a:spcAft>
              <a:defRPr/>
            </a:pPr>
            <a:r>
              <a:rPr lang="pl-PL" sz="700" dirty="0"/>
              <a:t>23-24 </a:t>
            </a:r>
            <a:r>
              <a:rPr lang="pl-PL" sz="700" dirty="0" err="1"/>
              <a:t>April</a:t>
            </a:r>
            <a:r>
              <a:rPr lang="pl-PL" sz="700" dirty="0"/>
              <a:t> 2021</a:t>
            </a:r>
          </a:p>
          <a:p>
            <a:pPr>
              <a:lnSpc>
                <a:spcPct val="90000"/>
              </a:lnSpc>
              <a:spcAft>
                <a:spcPts val="600"/>
              </a:spcAft>
              <a:defRPr/>
            </a:pPr>
            <a:endParaRPr lang="pl-PL" sz="700" dirty="0"/>
          </a:p>
        </p:txBody>
      </p:sp>
      <p:sp>
        <p:nvSpPr>
          <p:cNvPr id="2" name="Symbol zastępczy stopki 1"/>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defRPr/>
            </a:pPr>
            <a:r>
              <a:rPr lang="pl-PL" kern="1200" dirty="0" err="1">
                <a:latin typeface="+mn-lt"/>
                <a:ea typeface="+mn-ea"/>
                <a:cs typeface="+mn-cs"/>
              </a:rPr>
              <a:t>Secretary</a:t>
            </a:r>
            <a:r>
              <a:rPr lang="pl-PL" kern="1200" dirty="0">
                <a:latin typeface="+mn-lt"/>
                <a:ea typeface="+mn-ea"/>
                <a:cs typeface="+mn-cs"/>
              </a:rPr>
              <a:t> General Report</a:t>
            </a:r>
          </a:p>
        </p:txBody>
      </p:sp>
      <p:sp>
        <p:nvSpPr>
          <p:cNvPr id="5" name="Slide Number Placeholder 4"/>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defRPr/>
            </a:pPr>
            <a:fld id="{D2ACDAF4-B28F-4BD7-AB17-8A0E1B760154}" type="slidenum">
              <a:rPr lang="pl-PL" altLang="fr-FR" kern="1200">
                <a:latin typeface="Calibri" pitchFamily="34" charset="0"/>
                <a:ea typeface="MS PGothic" pitchFamily="34" charset="-128"/>
                <a:cs typeface="Arial" pitchFamily="34" charset="0"/>
              </a:rPr>
              <a:pPr>
                <a:spcAft>
                  <a:spcPts val="600"/>
                </a:spcAft>
                <a:defRPr/>
              </a:pPr>
              <a:t>22</a:t>
            </a:fld>
            <a:endParaRPr lang="pl-PL" altLang="fr-FR" kern="1200">
              <a:latin typeface="Calibri" pitchFamily="34" charset="0"/>
              <a:ea typeface="MS PGothic" pitchFamily="34" charset="-128"/>
              <a:cs typeface="Arial" pitchFamily="34" charset="0"/>
            </a:endParaRPr>
          </a:p>
        </p:txBody>
      </p:sp>
      <p:pic>
        <p:nvPicPr>
          <p:cNvPr id="11" name="Imagem 10" descr="Uma imagem com desenho, jogo, símbolo&#10;&#10;Descrição gerada automaticamente">
            <a:extLst>
              <a:ext uri="{FF2B5EF4-FFF2-40B4-BE49-F238E27FC236}">
                <a16:creationId xmlns:a16="http://schemas.microsoft.com/office/drawing/2014/main" id="{42EFA00D-C6CB-B24B-A4FF-E6417CCDE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27" y="508807"/>
            <a:ext cx="812452" cy="794530"/>
          </a:xfrm>
          <a:prstGeom prst="rect">
            <a:avLst/>
          </a:prstGeom>
        </p:spPr>
      </p:pic>
      <p:pic>
        <p:nvPicPr>
          <p:cNvPr id="6" name="Imagem 5">
            <a:extLst>
              <a:ext uri="{FF2B5EF4-FFF2-40B4-BE49-F238E27FC236}">
                <a16:creationId xmlns:a16="http://schemas.microsoft.com/office/drawing/2014/main" id="{8CCF96C1-0770-B746-B7C5-F8C57E69C3D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75669" y="2012581"/>
            <a:ext cx="5260827" cy="2832837"/>
          </a:xfrm>
          <a:prstGeom prst="rect">
            <a:avLst/>
          </a:prstGeom>
        </p:spPr>
      </p:pic>
    </p:spTree>
    <p:extLst>
      <p:ext uri="{BB962C8B-B14F-4D97-AF65-F5344CB8AC3E}">
        <p14:creationId xmlns:p14="http://schemas.microsoft.com/office/powerpoint/2010/main" val="212721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7B17EC8-1EC4-45A4-80BE-F2B4F604B77A}"/>
              </a:ext>
            </a:extLst>
          </p:cNvPr>
          <p:cNvSpPr>
            <a:spLocks noGrp="1"/>
          </p:cNvSpPr>
          <p:nvPr>
            <p:ph type="title"/>
          </p:nvPr>
        </p:nvSpPr>
        <p:spPr>
          <a:xfrm>
            <a:off x="633227" y="-31936"/>
            <a:ext cx="3008313" cy="1162050"/>
          </a:xfrm>
        </p:spPr>
        <p:txBody>
          <a:bodyPr/>
          <a:lstStyle/>
          <a:p>
            <a:pPr algn="ctr"/>
            <a:r>
              <a:rPr lang="en-US" sz="1400" dirty="0"/>
              <a:t>FINAL REMARKS</a:t>
            </a:r>
          </a:p>
        </p:txBody>
      </p:sp>
      <p:sp>
        <p:nvSpPr>
          <p:cNvPr id="13" name="Content Placeholder 2"/>
          <p:cNvSpPr txBox="1">
            <a:spLocks/>
          </p:cNvSpPr>
          <p:nvPr/>
        </p:nvSpPr>
        <p:spPr bwMode="auto">
          <a:xfrm>
            <a:off x="107504" y="1382090"/>
            <a:ext cx="3596399" cy="502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lgn="just"/>
            <a:r>
              <a:rPr lang="en-GB" dirty="0"/>
              <a:t>The UEMS Enlarged Executive has worked very hard since the April meeting to lay down the foundation work to avoid that such situations occur again. But, in the end, it is up to whole the UEMS constituency to make sure that decisions are taken based on the correct information held in the documents that are circulated in a timely manner by the Executive.</a:t>
            </a:r>
          </a:p>
          <a:p>
            <a:pPr algn="just"/>
            <a:endParaRPr lang="pt-PT" dirty="0"/>
          </a:p>
          <a:p>
            <a:pPr algn="just"/>
            <a:r>
              <a:rPr lang="en-GB" dirty="0"/>
              <a:t>The future of UEMS will be bright as long we are all committed to work with the best interest of our patients, colleagues, and the organization in mind.</a:t>
            </a:r>
            <a:endParaRPr lang="pt-PT" dirty="0"/>
          </a:p>
          <a:p>
            <a:endParaRPr lang="pt-PT" dirty="0"/>
          </a:p>
          <a:p>
            <a:endParaRPr lang="en-GB" sz="1200" dirty="0"/>
          </a:p>
          <a:p>
            <a:endParaRPr lang="en-GB" sz="1200" dirty="0"/>
          </a:p>
        </p:txBody>
      </p:sp>
      <p:sp>
        <p:nvSpPr>
          <p:cNvPr id="3" name="Symbol zastępczy daty 2"/>
          <p:cNvSpPr>
            <a:spLocks noGrp="1"/>
          </p:cNvSpPr>
          <p:nvPr>
            <p:ph type="dt" sz="half" idx="10"/>
          </p:nvPr>
        </p:nvSpPr>
        <p:spPr>
          <a:xfrm>
            <a:off x="457200" y="6356350"/>
            <a:ext cx="2133600" cy="365125"/>
          </a:xfrm>
        </p:spPr>
        <p:txBody>
          <a:bodyPr vert="horz" lIns="91440" tIns="45720" rIns="91440" bIns="45720" rtlCol="0" anchor="ctr">
            <a:normAutofit fontScale="77500" lnSpcReduction="20000"/>
          </a:bodyPr>
          <a:lstStyle/>
          <a:p>
            <a:pPr>
              <a:lnSpc>
                <a:spcPct val="90000"/>
              </a:lnSpc>
              <a:spcAft>
                <a:spcPts val="600"/>
              </a:spcAft>
              <a:defRPr/>
            </a:pPr>
            <a:r>
              <a:rPr lang="pl-PL" sz="700" dirty="0"/>
              <a:t>UEMS </a:t>
            </a:r>
            <a:r>
              <a:rPr lang="pl-PL" sz="700" dirty="0" err="1"/>
              <a:t>Council</a:t>
            </a:r>
            <a:r>
              <a:rPr lang="pl-PL" sz="700" dirty="0"/>
              <a:t> Meeting</a:t>
            </a:r>
          </a:p>
          <a:p>
            <a:pPr>
              <a:lnSpc>
                <a:spcPct val="90000"/>
              </a:lnSpc>
              <a:spcAft>
                <a:spcPts val="600"/>
              </a:spcAft>
              <a:defRPr/>
            </a:pPr>
            <a:r>
              <a:rPr lang="pl-PL" sz="700" dirty="0"/>
              <a:t>23-24 </a:t>
            </a:r>
            <a:r>
              <a:rPr lang="pl-PL" sz="700" dirty="0" err="1"/>
              <a:t>April</a:t>
            </a:r>
            <a:r>
              <a:rPr lang="pl-PL" sz="700" dirty="0"/>
              <a:t> 2021</a:t>
            </a:r>
          </a:p>
          <a:p>
            <a:pPr>
              <a:lnSpc>
                <a:spcPct val="90000"/>
              </a:lnSpc>
              <a:spcAft>
                <a:spcPts val="600"/>
              </a:spcAft>
              <a:defRPr/>
            </a:pPr>
            <a:endParaRPr lang="pl-PL" sz="700" dirty="0"/>
          </a:p>
        </p:txBody>
      </p:sp>
      <p:sp>
        <p:nvSpPr>
          <p:cNvPr id="2" name="Symbol zastępczy stopki 1"/>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defRPr/>
            </a:pPr>
            <a:r>
              <a:rPr lang="pl-PL" kern="1200" dirty="0" err="1">
                <a:latin typeface="+mn-lt"/>
                <a:ea typeface="+mn-ea"/>
                <a:cs typeface="+mn-cs"/>
              </a:rPr>
              <a:t>Secretary</a:t>
            </a:r>
            <a:r>
              <a:rPr lang="pl-PL" kern="1200" dirty="0">
                <a:latin typeface="+mn-lt"/>
                <a:ea typeface="+mn-ea"/>
                <a:cs typeface="+mn-cs"/>
              </a:rPr>
              <a:t> General Report</a:t>
            </a:r>
          </a:p>
        </p:txBody>
      </p:sp>
      <p:sp>
        <p:nvSpPr>
          <p:cNvPr id="5" name="Slide Number Placeholder 4"/>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defRPr/>
            </a:pPr>
            <a:fld id="{D2ACDAF4-B28F-4BD7-AB17-8A0E1B760154}" type="slidenum">
              <a:rPr lang="pl-PL" altLang="fr-FR" kern="1200">
                <a:latin typeface="Calibri" pitchFamily="34" charset="0"/>
                <a:ea typeface="MS PGothic" pitchFamily="34" charset="-128"/>
                <a:cs typeface="Arial" pitchFamily="34" charset="0"/>
              </a:rPr>
              <a:pPr>
                <a:spcAft>
                  <a:spcPts val="600"/>
                </a:spcAft>
                <a:defRPr/>
              </a:pPr>
              <a:t>23</a:t>
            </a:fld>
            <a:endParaRPr lang="pl-PL" altLang="fr-FR" kern="1200">
              <a:latin typeface="Calibri" pitchFamily="34" charset="0"/>
              <a:ea typeface="MS PGothic" pitchFamily="34" charset="-128"/>
              <a:cs typeface="Arial" pitchFamily="34" charset="0"/>
            </a:endParaRPr>
          </a:p>
        </p:txBody>
      </p:sp>
      <p:pic>
        <p:nvPicPr>
          <p:cNvPr id="11" name="Imagem 10" descr="Uma imagem com desenho, jogo, símbolo&#10;&#10;Descrição gerada automaticamente">
            <a:extLst>
              <a:ext uri="{FF2B5EF4-FFF2-40B4-BE49-F238E27FC236}">
                <a16:creationId xmlns:a16="http://schemas.microsoft.com/office/drawing/2014/main" id="{42EFA00D-C6CB-B24B-A4FF-E6417CCDE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27" y="508807"/>
            <a:ext cx="812452" cy="794530"/>
          </a:xfrm>
          <a:prstGeom prst="rect">
            <a:avLst/>
          </a:prstGeom>
        </p:spPr>
      </p:pic>
      <p:pic>
        <p:nvPicPr>
          <p:cNvPr id="6" name="Imagem 5">
            <a:extLst>
              <a:ext uri="{FF2B5EF4-FFF2-40B4-BE49-F238E27FC236}">
                <a16:creationId xmlns:a16="http://schemas.microsoft.com/office/drawing/2014/main" id="{8CCF96C1-0770-B746-B7C5-F8C57E69C3D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75669" y="2012581"/>
            <a:ext cx="5260827" cy="2832837"/>
          </a:xfrm>
          <a:prstGeom prst="rect">
            <a:avLst/>
          </a:prstGeom>
        </p:spPr>
      </p:pic>
    </p:spTree>
    <p:extLst>
      <p:ext uri="{BB962C8B-B14F-4D97-AF65-F5344CB8AC3E}">
        <p14:creationId xmlns:p14="http://schemas.microsoft.com/office/powerpoint/2010/main" val="2989947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1419" y="3235083"/>
            <a:ext cx="6498431" cy="1109663"/>
          </a:xfrm>
        </p:spPr>
        <p:txBody>
          <a:bodyPr/>
          <a:lstStyle/>
          <a:p>
            <a:pPr>
              <a:defRPr/>
            </a:pPr>
            <a:r>
              <a:rPr lang="fr-BE" dirty="0">
                <a:solidFill>
                  <a:schemeClr val="tx2">
                    <a:lumMod val="50000"/>
                  </a:schemeClr>
                </a:solidFill>
                <a:ea typeface="+mj-ea"/>
                <a:cs typeface="+mj-cs"/>
              </a:rPr>
              <a:t>THANK YOU</a:t>
            </a:r>
            <a:endParaRPr lang="en-US" dirty="0">
              <a:solidFill>
                <a:schemeClr val="tx2">
                  <a:lumMod val="50000"/>
                </a:schemeClr>
              </a:solidFill>
              <a:ea typeface="+mj-ea"/>
              <a:cs typeface="+mj-cs"/>
            </a:endParaRPr>
          </a:p>
        </p:txBody>
      </p:sp>
      <p:sp>
        <p:nvSpPr>
          <p:cNvPr id="3" name="Subtitle 2"/>
          <p:cNvSpPr>
            <a:spLocks noGrp="1"/>
          </p:cNvSpPr>
          <p:nvPr>
            <p:ph type="subTitle" idx="1"/>
          </p:nvPr>
        </p:nvSpPr>
        <p:spPr>
          <a:xfrm>
            <a:off x="4067175" y="5445225"/>
            <a:ext cx="4960938" cy="841276"/>
          </a:xfrm>
        </p:spPr>
        <p:txBody>
          <a:bodyPr/>
          <a:lstStyle/>
          <a:p>
            <a:pPr>
              <a:defRPr/>
            </a:pPr>
            <a:r>
              <a:rPr lang="pl-PL" dirty="0"/>
              <a:t>www.uems.eu </a:t>
            </a:r>
          </a:p>
          <a:p>
            <a:pPr>
              <a:buFont typeface="Arial" pitchFamily="34" charset="0"/>
              <a:buNone/>
              <a:defRPr/>
            </a:pPr>
            <a:r>
              <a:rPr lang="en-US" dirty="0">
                <a:ea typeface="+mn-ea"/>
                <a:cs typeface="+mn-cs"/>
              </a:rPr>
              <a:t>info@uems.eu </a:t>
            </a:r>
          </a:p>
        </p:txBody>
      </p:sp>
      <p:sp>
        <p:nvSpPr>
          <p:cNvPr id="24580" name="Title 1"/>
          <p:cNvSpPr txBox="1">
            <a:spLocks/>
          </p:cNvSpPr>
          <p:nvPr/>
        </p:nvSpPr>
        <p:spPr bwMode="auto">
          <a:xfrm>
            <a:off x="3995738" y="4652963"/>
            <a:ext cx="4964112" cy="1109662"/>
          </a:xfrm>
          <a:prstGeom prst="rect">
            <a:avLst/>
          </a:prstGeom>
          <a:noFill/>
          <a:ln w="9525">
            <a:noFill/>
            <a:miter lim="800000"/>
            <a:headEnd/>
            <a:tailEnd/>
          </a:ln>
        </p:spPr>
        <p:txBody>
          <a:bodyPr anchor="ctr"/>
          <a:lstStyle/>
          <a:p>
            <a:pPr algn="ctr" eaLnBrk="0" hangingPunct="0"/>
            <a:r>
              <a:rPr lang="fr-BE" altLang="fr-FR" sz="3600" dirty="0">
                <a:solidFill>
                  <a:srgbClr val="FFFFFF"/>
                </a:solidFill>
              </a:rPr>
              <a:t> </a:t>
            </a:r>
            <a:r>
              <a:rPr lang="fr-BE" altLang="fr-FR" sz="3600" dirty="0">
                <a:solidFill>
                  <a:srgbClr val="F2F2F2"/>
                </a:solidFill>
              </a:rPr>
              <a:t> </a:t>
            </a:r>
            <a:endParaRPr lang="en-US" altLang="fr-FR" sz="3600" dirty="0">
              <a:solidFill>
                <a:srgbClr val="F2F2F2"/>
              </a:solidFill>
            </a:endParaRPr>
          </a:p>
        </p:txBody>
      </p:sp>
      <p:pic>
        <p:nvPicPr>
          <p:cNvPr id="24581" name="Picture 18" descr="uems"/>
          <p:cNvPicPr>
            <a:picLocks noChangeAspect="1" noChangeArrowheads="1"/>
          </p:cNvPicPr>
          <p:nvPr/>
        </p:nvPicPr>
        <p:blipFill>
          <a:blip r:embed="rId3" cstate="print"/>
          <a:srcRect/>
          <a:stretch>
            <a:fillRect/>
          </a:stretch>
        </p:blipFill>
        <p:spPr bwMode="auto">
          <a:xfrm>
            <a:off x="395288" y="5013325"/>
            <a:ext cx="935037" cy="9366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2ACDAF4-B28F-4BD7-AB17-8A0E1B760154}" type="slidenum">
              <a:rPr lang="pl-PL" altLang="fr-FR" smtClean="0"/>
              <a:pPr>
                <a:defRPr/>
              </a:pPr>
              <a:t>3</a:t>
            </a:fld>
            <a:endParaRPr lang="pl-PL" altLang="fr-FR"/>
          </a:p>
        </p:txBody>
      </p:sp>
      <p:sp>
        <p:nvSpPr>
          <p:cNvPr id="9" name="Title 1"/>
          <p:cNvSpPr txBox="1">
            <a:spLocks/>
          </p:cNvSpPr>
          <p:nvPr/>
        </p:nvSpPr>
        <p:spPr bwMode="auto">
          <a:xfrm>
            <a:off x="1979712" y="44624"/>
            <a:ext cx="6838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400" b="0" i="0" u="none" strike="noStrike" kern="1200" cap="small" spc="0" normalizeH="0" baseline="0" noProof="0" dirty="0">
              <a:ln>
                <a:noFill/>
              </a:ln>
              <a:solidFill>
                <a:schemeClr val="accent5">
                  <a:lumMod val="50000"/>
                </a:schemeClr>
              </a:solidFill>
              <a:effectLst/>
              <a:uLnTx/>
              <a:uFillTx/>
              <a:latin typeface="+mj-lt"/>
              <a:ea typeface="+mj-ea"/>
              <a:cs typeface="+mj-cs"/>
            </a:endParaRPr>
          </a:p>
        </p:txBody>
      </p:sp>
      <p:sp>
        <p:nvSpPr>
          <p:cNvPr id="13" name="Content Placeholder 2"/>
          <p:cNvSpPr txBox="1">
            <a:spLocks/>
          </p:cNvSpPr>
          <p:nvPr/>
        </p:nvSpPr>
        <p:spPr bwMode="auto">
          <a:xfrm>
            <a:off x="3818916" y="-258298"/>
            <a:ext cx="1582277" cy="23141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R="0" lvl="0" algn="l" defTabSz="914400" rtl="0" eaLnBrk="0" fontAlgn="base" latinLnBrk="0" hangingPunct="0">
              <a:lnSpc>
                <a:spcPct val="100000"/>
              </a:lnSpc>
              <a:spcBef>
                <a:spcPct val="20000"/>
              </a:spcBef>
              <a:spcAft>
                <a:spcPct val="0"/>
              </a:spcAft>
              <a:buClr>
                <a:schemeClr val="accent6">
                  <a:lumMod val="60000"/>
                  <a:lumOff val="40000"/>
                </a:schemeClr>
              </a:buClr>
              <a:buSzTx/>
              <a:tabLst/>
              <a:defRPr/>
            </a:pPr>
            <a:endParaRPr lang="fr-BE" sz="2000" b="1" dirty="0">
              <a:solidFill>
                <a:schemeClr val="tx1">
                  <a:lumMod val="75000"/>
                  <a:lumOff val="25000"/>
                </a:schemeClr>
              </a:solidFill>
              <a:effectLst>
                <a:innerShdw blurRad="38100" dist="50800" dir="18900000">
                  <a:prstClr val="black">
                    <a:alpha val="49000"/>
                  </a:prstClr>
                </a:innerShdw>
              </a:effectLst>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accent6">
                  <a:lumMod val="60000"/>
                  <a:lumOff val="40000"/>
                </a:schemeClr>
              </a:buClr>
              <a:buSzTx/>
              <a:buFont typeface="Wingdings" pitchFamily="2" charset="2"/>
              <a:buChar char="§"/>
              <a:tabLst/>
              <a:defRPr/>
            </a:pPr>
            <a:endParaRPr kumimoji="0" lang="fr-BE" sz="20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2" name="Symbol zastępczy stopki 1"/>
          <p:cNvSpPr>
            <a:spLocks noGrp="1"/>
          </p:cNvSpPr>
          <p:nvPr>
            <p:ph type="ftr" sz="quarter" idx="10"/>
          </p:nvPr>
        </p:nvSpPr>
        <p:spPr>
          <a:xfrm>
            <a:off x="0" y="2281311"/>
            <a:ext cx="1835696" cy="403151"/>
          </a:xfrm>
        </p:spPr>
        <p:txBody>
          <a:bodyPr/>
          <a:lstStyle/>
          <a:p>
            <a:pPr>
              <a:defRPr/>
            </a:pPr>
            <a:r>
              <a:rPr lang="pl-PL"/>
              <a:t>Secretary General Report</a:t>
            </a:r>
            <a:endParaRPr lang="pl-PL" dirty="0"/>
          </a:p>
        </p:txBody>
      </p:sp>
      <p:sp>
        <p:nvSpPr>
          <p:cNvPr id="3" name="Symbol zastępczy daty 2"/>
          <p:cNvSpPr>
            <a:spLocks noGrp="1"/>
          </p:cNvSpPr>
          <p:nvPr>
            <p:ph type="dt" sz="half" idx="2"/>
          </p:nvPr>
        </p:nvSpPr>
        <p:spPr>
          <a:xfrm>
            <a:off x="6742584" y="6315710"/>
            <a:ext cx="3888432" cy="509223"/>
          </a:xfrm>
        </p:spPr>
        <p:txBody>
          <a:bodyPr/>
          <a:lstStyle/>
          <a:p>
            <a:pPr>
              <a:defRPr/>
            </a:pPr>
            <a:r>
              <a:rPr lang="pl-PL" dirty="0"/>
              <a:t>UEMS </a:t>
            </a:r>
            <a:r>
              <a:rPr lang="pl-PL" dirty="0" err="1"/>
              <a:t>Council</a:t>
            </a:r>
            <a:r>
              <a:rPr lang="pl-PL" dirty="0"/>
              <a:t> Meeting</a:t>
            </a:r>
          </a:p>
          <a:p>
            <a:pPr>
              <a:defRPr/>
            </a:pPr>
            <a:r>
              <a:rPr lang="pl-PL" dirty="0"/>
              <a:t>16-17 </a:t>
            </a:r>
            <a:r>
              <a:rPr lang="pl-PL" dirty="0" err="1"/>
              <a:t>October</a:t>
            </a:r>
            <a:r>
              <a:rPr lang="pl-PL" dirty="0"/>
              <a:t> 2020</a:t>
            </a:r>
          </a:p>
        </p:txBody>
      </p:sp>
      <p:pic>
        <p:nvPicPr>
          <p:cNvPr id="6" name="Imagem 5" descr="Uma imagem com alimentação, carne, refeição&#10;&#10;Descrição gerada automaticamente">
            <a:extLst>
              <a:ext uri="{FF2B5EF4-FFF2-40B4-BE49-F238E27FC236}">
                <a16:creationId xmlns:a16="http://schemas.microsoft.com/office/drawing/2014/main" id="{780203DA-C85E-3E48-9FD9-A8ED82500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640" y="4018618"/>
            <a:ext cx="3048000" cy="1638300"/>
          </a:xfrm>
          <a:prstGeom prst="rect">
            <a:avLst/>
          </a:prstGeom>
        </p:spPr>
      </p:pic>
      <p:pic>
        <p:nvPicPr>
          <p:cNvPr id="8" name="Imagem 7" descr="Uma imagem com céu, água, exterior, em viagem&#10;&#10;Descrição gerada automaticamente">
            <a:extLst>
              <a:ext uri="{FF2B5EF4-FFF2-40B4-BE49-F238E27FC236}">
                <a16:creationId xmlns:a16="http://schemas.microsoft.com/office/drawing/2014/main" id="{00ED18BC-F086-0540-A030-DF7D7C3321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9803" y="691005"/>
            <a:ext cx="3559746" cy="1993458"/>
          </a:xfrm>
          <a:prstGeom prst="rect">
            <a:avLst/>
          </a:prstGeom>
        </p:spPr>
      </p:pic>
      <p:pic>
        <p:nvPicPr>
          <p:cNvPr id="14" name="Imagem 13">
            <a:extLst>
              <a:ext uri="{FF2B5EF4-FFF2-40B4-BE49-F238E27FC236}">
                <a16:creationId xmlns:a16="http://schemas.microsoft.com/office/drawing/2014/main" id="{68581210-22C1-174F-AB5C-26C7C103B5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623" y="0"/>
            <a:ext cx="2445393" cy="3643581"/>
          </a:xfrm>
          <a:prstGeom prst="rect">
            <a:avLst/>
          </a:prstGeom>
        </p:spPr>
      </p:pic>
      <p:pic>
        <p:nvPicPr>
          <p:cNvPr id="16" name="Imagem 15">
            <a:extLst>
              <a:ext uri="{FF2B5EF4-FFF2-40B4-BE49-F238E27FC236}">
                <a16:creationId xmlns:a16="http://schemas.microsoft.com/office/drawing/2014/main" id="{2119C19F-1487-BD4F-8244-2F4007C303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0943" y="3393449"/>
            <a:ext cx="3794927" cy="25471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2ACDAF4-B28F-4BD7-AB17-8A0E1B760154}" type="slidenum">
              <a:rPr lang="pl-PL" altLang="fr-FR" smtClean="0"/>
              <a:pPr>
                <a:defRPr/>
              </a:pPr>
              <a:t>4</a:t>
            </a:fld>
            <a:endParaRPr lang="pl-PL" altLang="fr-FR"/>
          </a:p>
        </p:txBody>
      </p:sp>
      <p:sp>
        <p:nvSpPr>
          <p:cNvPr id="9" name="Title 1"/>
          <p:cNvSpPr txBox="1">
            <a:spLocks/>
          </p:cNvSpPr>
          <p:nvPr/>
        </p:nvSpPr>
        <p:spPr bwMode="auto">
          <a:xfrm>
            <a:off x="1979712" y="44624"/>
            <a:ext cx="6838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400" b="0" i="0" u="none" strike="noStrike" kern="1200" cap="small" spc="0" normalizeH="0" baseline="0" noProof="0" dirty="0">
              <a:ln>
                <a:noFill/>
              </a:ln>
              <a:solidFill>
                <a:schemeClr val="accent5">
                  <a:lumMod val="50000"/>
                </a:schemeClr>
              </a:solidFill>
              <a:effectLst/>
              <a:uLnTx/>
              <a:uFillTx/>
              <a:latin typeface="+mj-lt"/>
              <a:ea typeface="+mj-ea"/>
              <a:cs typeface="+mj-cs"/>
            </a:endParaRPr>
          </a:p>
        </p:txBody>
      </p:sp>
      <p:sp>
        <p:nvSpPr>
          <p:cNvPr id="13" name="Content Placeholder 2"/>
          <p:cNvSpPr txBox="1">
            <a:spLocks/>
          </p:cNvSpPr>
          <p:nvPr/>
        </p:nvSpPr>
        <p:spPr bwMode="auto">
          <a:xfrm>
            <a:off x="1835696" y="44624"/>
            <a:ext cx="7308304" cy="6120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buBlip>
                <a:blip r:embed="rId3"/>
              </a:buBlip>
            </a:pPr>
            <a:r>
              <a:rPr lang="pl-PL" sz="2400" dirty="0"/>
              <a:t> UEMS OFFICE</a:t>
            </a:r>
          </a:p>
          <a:p>
            <a:pPr eaLnBrk="0" hangingPunct="0">
              <a:spcBef>
                <a:spcPct val="20000"/>
              </a:spcBef>
              <a:buClr>
                <a:schemeClr val="accent6">
                  <a:lumMod val="60000"/>
                  <a:lumOff val="40000"/>
                </a:schemeClr>
              </a:buClr>
              <a:defRPr/>
            </a:pPr>
            <a:endParaRPr kumimoji="0" lang="pl-PL" sz="2400" b="1" i="0" u="none" strike="noStrike" kern="1200" cap="none" spc="0" normalizeH="0" baseline="0" noProof="0" dirty="0">
              <a:ln>
                <a:noFill/>
              </a:ln>
              <a:solidFill>
                <a:schemeClr val="accent1"/>
              </a:solidFill>
              <a:uLnTx/>
              <a:uFillTx/>
              <a:latin typeface="+mn-lt"/>
              <a:ea typeface="+mn-ea"/>
              <a:cs typeface="+mn-cs"/>
            </a:endParaRPr>
          </a:p>
          <a:p>
            <a:pPr eaLnBrk="0" hangingPunct="0">
              <a:spcBef>
                <a:spcPct val="20000"/>
              </a:spcBef>
              <a:buClr>
                <a:schemeClr val="accent6">
                  <a:lumMod val="60000"/>
                  <a:lumOff val="40000"/>
                </a:schemeClr>
              </a:buClr>
              <a:defRPr/>
            </a:pPr>
            <a:r>
              <a:rPr lang="en-US" sz="1600" b="1" dirty="0"/>
              <a:t>Current workforce of the UEMS Brussels Office</a:t>
            </a:r>
            <a:r>
              <a:rPr lang="pt-PT" sz="1600" dirty="0"/>
              <a:t> </a:t>
            </a:r>
            <a:endParaRPr kumimoji="0" lang="pl-PL" sz="1600" b="1" i="0" u="none" strike="noStrike" kern="1200" cap="none" spc="0" normalizeH="0" baseline="0" noProof="0" dirty="0">
              <a:ln>
                <a:noFill/>
              </a:ln>
              <a:solidFill>
                <a:schemeClr val="accent1"/>
              </a:solidFill>
              <a:uLnTx/>
              <a:uFillTx/>
              <a:latin typeface="+mn-lt"/>
              <a:ea typeface="+mn-ea"/>
            </a:endParaRPr>
          </a:p>
        </p:txBody>
      </p:sp>
      <p:sp>
        <p:nvSpPr>
          <p:cNvPr id="2" name="Symbol zastępczy stopki 1"/>
          <p:cNvSpPr>
            <a:spLocks noGrp="1"/>
          </p:cNvSpPr>
          <p:nvPr>
            <p:ph type="ftr" sz="quarter" idx="10"/>
          </p:nvPr>
        </p:nvSpPr>
        <p:spPr>
          <a:xfrm>
            <a:off x="0" y="2281311"/>
            <a:ext cx="1835696" cy="403151"/>
          </a:xfrm>
        </p:spPr>
        <p:txBody>
          <a:bodyPr/>
          <a:lstStyle/>
          <a:p>
            <a:pPr>
              <a:defRPr/>
            </a:pPr>
            <a:r>
              <a:rPr lang="pl-PL"/>
              <a:t>Secretary General Report</a:t>
            </a:r>
            <a:endParaRPr lang="pl-PL" dirty="0"/>
          </a:p>
        </p:txBody>
      </p:sp>
      <p:pic>
        <p:nvPicPr>
          <p:cNvPr id="8" name="Gráfico 6">
            <a:extLst>
              <a:ext uri="{FF2B5EF4-FFF2-40B4-BE49-F238E27FC236}">
                <a16:creationId xmlns:a16="http://schemas.microsoft.com/office/drawing/2014/main" id="{9FD8F571-449D-5D47-8841-30799B65C56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0" y="1"/>
            <a:ext cx="1835696" cy="908720"/>
          </a:xfrm>
          <a:prstGeom prst="rect">
            <a:avLst/>
          </a:prstGeom>
        </p:spPr>
      </p:pic>
      <p:sp>
        <p:nvSpPr>
          <p:cNvPr id="10" name="Symbol zastępczy daty 2">
            <a:extLst>
              <a:ext uri="{FF2B5EF4-FFF2-40B4-BE49-F238E27FC236}">
                <a16:creationId xmlns:a16="http://schemas.microsoft.com/office/drawing/2014/main" id="{CAF3D27A-1F3B-AE4F-99F0-4AE98FED1C59}"/>
              </a:ext>
            </a:extLst>
          </p:cNvPr>
          <p:cNvSpPr>
            <a:spLocks noGrp="1"/>
          </p:cNvSpPr>
          <p:nvPr>
            <p:ph type="dt" sz="half" idx="2"/>
          </p:nvPr>
        </p:nvSpPr>
        <p:spPr>
          <a:xfrm>
            <a:off x="6742584" y="6315710"/>
            <a:ext cx="3888432" cy="509223"/>
          </a:xfrm>
        </p:spPr>
        <p:txBody>
          <a:bodyPr/>
          <a:lstStyle/>
          <a:p>
            <a:pPr>
              <a:defRPr/>
            </a:pPr>
            <a:r>
              <a:rPr lang="pl-PL" dirty="0"/>
              <a:t>UEMS </a:t>
            </a:r>
            <a:r>
              <a:rPr lang="pl-PL" dirty="0" err="1"/>
              <a:t>Council</a:t>
            </a:r>
            <a:r>
              <a:rPr lang="pl-PL" dirty="0"/>
              <a:t> Meeting</a:t>
            </a:r>
          </a:p>
          <a:p>
            <a:pPr>
              <a:defRPr/>
            </a:pPr>
            <a:r>
              <a:rPr lang="pl-PL" dirty="0"/>
              <a:t>23-24 </a:t>
            </a:r>
            <a:r>
              <a:rPr lang="pl-PL" dirty="0" err="1"/>
              <a:t>April</a:t>
            </a:r>
            <a:r>
              <a:rPr lang="pl-PL" dirty="0"/>
              <a:t> 2021</a:t>
            </a:r>
          </a:p>
        </p:txBody>
      </p:sp>
      <p:pic>
        <p:nvPicPr>
          <p:cNvPr id="4" name="Imagem 3" descr="Uma imagem com mesa&#10;&#10;Descrição gerada automaticamente">
            <a:extLst>
              <a:ext uri="{FF2B5EF4-FFF2-40B4-BE49-F238E27FC236}">
                <a16:creationId xmlns:a16="http://schemas.microsoft.com/office/drawing/2014/main" id="{61544D55-9772-F942-B4E1-FBC89C2C34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695" y="1290238"/>
            <a:ext cx="7200801" cy="5121773"/>
          </a:xfrm>
          <a:prstGeom prst="rect">
            <a:avLst/>
          </a:prstGeom>
        </p:spPr>
      </p:pic>
    </p:spTree>
    <p:extLst>
      <p:ext uri="{BB962C8B-B14F-4D97-AF65-F5344CB8AC3E}">
        <p14:creationId xmlns:p14="http://schemas.microsoft.com/office/powerpoint/2010/main" val="88513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B7EAC3C4-6199-4126-B429-B5FF51F086A3}"/>
              </a:ext>
            </a:extLst>
          </p:cNvPr>
          <p:cNvSpPr>
            <a:spLocks noGrp="1"/>
          </p:cNvSpPr>
          <p:nvPr>
            <p:ph type="title"/>
          </p:nvPr>
        </p:nvSpPr>
        <p:spPr>
          <a:xfrm>
            <a:off x="457200" y="273050"/>
            <a:ext cx="3008313" cy="1162050"/>
          </a:xfrm>
        </p:spPr>
        <p:txBody>
          <a:bodyPr vert="horz" wrap="square" lIns="91440" tIns="45720" rIns="91440" bIns="45720" numCol="1" anchor="b" anchorCtr="0" compatLnSpc="1">
            <a:prstTxWarp prst="textNoShape">
              <a:avLst/>
            </a:prstTxWarp>
            <a:normAutofit/>
          </a:bodyPr>
          <a:lstStyle/>
          <a:p>
            <a:pPr algn="ctr"/>
            <a:r>
              <a:rPr lang="pl-PL" b="1" kern="1200" dirty="0">
                <a:latin typeface="+mj-lt"/>
                <a:ea typeface="MS PGothic" pitchFamily="34" charset="-128"/>
                <a:cs typeface="ＭＳ Ｐゴシック" charset="0"/>
              </a:rPr>
              <a:t> 	UEMS OFFICE</a:t>
            </a:r>
            <a:br>
              <a:rPr lang="pl-PL" b="1" kern="1200" dirty="0">
                <a:latin typeface="+mj-lt"/>
                <a:ea typeface="MS PGothic" pitchFamily="34" charset="-128"/>
                <a:cs typeface="ＭＳ Ｐゴシック" charset="0"/>
              </a:rPr>
            </a:br>
            <a:endParaRPr lang="pl-PL" b="1" kern="1200" dirty="0">
              <a:latin typeface="+mj-lt"/>
              <a:ea typeface="MS PGothic" pitchFamily="34" charset="-128"/>
              <a:cs typeface="ＭＳ Ｐゴシック" charset="0"/>
            </a:endParaRPr>
          </a:p>
        </p:txBody>
      </p:sp>
      <p:pic>
        <p:nvPicPr>
          <p:cNvPr id="10" name="Gráfico 6">
            <a:extLst>
              <a:ext uri="{FF2B5EF4-FFF2-40B4-BE49-F238E27FC236}">
                <a16:creationId xmlns:a16="http://schemas.microsoft.com/office/drawing/2014/main" id="{39BBAC2B-D9F1-4C47-8167-7AA5656D86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p:blipFill>
        <p:spPr>
          <a:xfrm>
            <a:off x="6019800" y="1838603"/>
            <a:ext cx="2667000" cy="1420177"/>
          </a:xfrm>
          <a:prstGeom prst="rect">
            <a:avLst/>
          </a:prstGeom>
          <a:noFill/>
        </p:spPr>
      </p:pic>
      <p:sp>
        <p:nvSpPr>
          <p:cNvPr id="13" name="Content Placeholder 2"/>
          <p:cNvSpPr txBox="1">
            <a:spLocks/>
          </p:cNvSpPr>
          <p:nvPr/>
        </p:nvSpPr>
        <p:spPr bwMode="auto">
          <a:xfrm>
            <a:off x="457200" y="1435100"/>
            <a:ext cx="5562600" cy="4691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0" hangingPunct="0">
              <a:lnSpc>
                <a:spcPct val="90000"/>
              </a:lnSpc>
              <a:spcBef>
                <a:spcPct val="20000"/>
              </a:spcBef>
              <a:buClr>
                <a:schemeClr val="accent6">
                  <a:lumMod val="60000"/>
                  <a:lumOff val="40000"/>
                </a:schemeClr>
              </a:buClr>
              <a:defRPr/>
            </a:pPr>
            <a:r>
              <a:rPr lang="pl-PL" sz="1400" kern="1200" dirty="0">
                <a:latin typeface="+mn-lt"/>
                <a:ea typeface="MS PGothic" pitchFamily="34" charset="-128"/>
                <a:cs typeface="ＭＳ Ｐゴシック" charset="0"/>
              </a:rPr>
              <a:t>	</a:t>
            </a:r>
            <a:endParaRPr kumimoji="0" lang="pl-PL" sz="1400" b="1" i="0" u="none" strike="noStrike" kern="1200" cap="none" spc="0" normalizeH="0" baseline="0" noProof="0" dirty="0">
              <a:ln>
                <a:noFill/>
              </a:ln>
              <a:uLnTx/>
              <a:uFillTx/>
              <a:latin typeface="+mn-lt"/>
              <a:ea typeface="MS PGothic" pitchFamily="34" charset="-128"/>
              <a:cs typeface="ＭＳ Ｐゴシック" charset="0"/>
            </a:endParaRPr>
          </a:p>
          <a:p>
            <a:pPr marL="285750" indent="-285750" eaLnBrk="0" hangingPunct="0">
              <a:lnSpc>
                <a:spcPct val="90000"/>
              </a:lnSpc>
              <a:spcBef>
                <a:spcPct val="20000"/>
              </a:spcBef>
              <a:buClr>
                <a:schemeClr val="accent6">
                  <a:lumMod val="60000"/>
                  <a:lumOff val="40000"/>
                </a:schemeClr>
              </a:buClr>
              <a:buFontTx/>
              <a:buChar char="-"/>
              <a:defRPr/>
            </a:pPr>
            <a:r>
              <a:rPr lang="pt-PT" sz="1600" dirty="0" err="1"/>
              <a:t>One</a:t>
            </a:r>
            <a:r>
              <a:rPr lang="pt-PT" sz="1600" dirty="0"/>
              <a:t> </a:t>
            </a:r>
            <a:r>
              <a:rPr lang="pt-PT" sz="1600" dirty="0" err="1"/>
              <a:t>member</a:t>
            </a:r>
            <a:r>
              <a:rPr lang="pt-PT" sz="1600" dirty="0"/>
              <a:t> of </a:t>
            </a:r>
            <a:r>
              <a:rPr lang="pt-PT" sz="1600" dirty="0" err="1"/>
              <a:t>the</a:t>
            </a:r>
            <a:r>
              <a:rPr lang="pt-PT" sz="1600" dirty="0"/>
              <a:t> team </a:t>
            </a:r>
            <a:r>
              <a:rPr lang="pt-PT" sz="1600" dirty="0" err="1"/>
              <a:t>has</a:t>
            </a:r>
            <a:r>
              <a:rPr lang="pt-PT" sz="1600" dirty="0"/>
              <a:t> </a:t>
            </a:r>
            <a:r>
              <a:rPr lang="pt-PT" sz="1600" dirty="0" err="1"/>
              <a:t>been</a:t>
            </a:r>
            <a:r>
              <a:rPr lang="pt-PT" sz="1600" dirty="0"/>
              <a:t> </a:t>
            </a:r>
            <a:r>
              <a:rPr lang="pt-PT" sz="1600" dirty="0" err="1"/>
              <a:t>on</a:t>
            </a:r>
            <a:r>
              <a:rPr lang="pt-PT" sz="1600" dirty="0"/>
              <a:t> </a:t>
            </a:r>
            <a:r>
              <a:rPr lang="pt-PT" sz="1600" dirty="0" err="1"/>
              <a:t>an</a:t>
            </a:r>
            <a:r>
              <a:rPr lang="pt-PT" sz="1600" dirty="0"/>
              <a:t> </a:t>
            </a:r>
            <a:r>
              <a:rPr lang="pt-PT" sz="1600" dirty="0" err="1"/>
              <a:t>extended</a:t>
            </a:r>
            <a:r>
              <a:rPr lang="pt-PT" sz="1600" dirty="0"/>
              <a:t> </a:t>
            </a:r>
            <a:r>
              <a:rPr lang="pt-PT" sz="1600" dirty="0" err="1"/>
              <a:t>sick</a:t>
            </a:r>
            <a:r>
              <a:rPr lang="pt-PT" sz="1600" dirty="0"/>
              <a:t> </a:t>
            </a:r>
            <a:r>
              <a:rPr lang="pt-PT" sz="1600" dirty="0" err="1"/>
              <a:t>leave</a:t>
            </a:r>
            <a:r>
              <a:rPr lang="pt-PT" sz="1600" dirty="0"/>
              <a:t> </a:t>
            </a:r>
            <a:r>
              <a:rPr lang="pt-PT" sz="1600" dirty="0" err="1"/>
              <a:t>since</a:t>
            </a:r>
            <a:r>
              <a:rPr lang="pt-PT" sz="1600" dirty="0"/>
              <a:t> </a:t>
            </a:r>
            <a:r>
              <a:rPr lang="pt-PT" sz="1600" dirty="0" err="1"/>
              <a:t>February</a:t>
            </a:r>
            <a:r>
              <a:rPr lang="pt-PT" sz="1600" dirty="0"/>
              <a:t> 2021 and </a:t>
            </a:r>
            <a:r>
              <a:rPr lang="pt-PT" sz="1600" dirty="0" err="1"/>
              <a:t>needed</a:t>
            </a:r>
            <a:r>
              <a:rPr lang="pt-PT" sz="1600" dirty="0"/>
              <a:t> to </a:t>
            </a:r>
            <a:r>
              <a:rPr lang="pt-PT" sz="1600" dirty="0" err="1"/>
              <a:t>be</a:t>
            </a:r>
            <a:r>
              <a:rPr lang="pt-PT" sz="1600" dirty="0"/>
              <a:t> </a:t>
            </a:r>
            <a:r>
              <a:rPr lang="pt-PT" sz="1600" dirty="0" err="1"/>
              <a:t>replaced</a:t>
            </a:r>
            <a:r>
              <a:rPr lang="pt-PT" sz="1600" dirty="0"/>
              <a:t> </a:t>
            </a:r>
            <a:r>
              <a:rPr lang="pt-PT" sz="1600" dirty="0" err="1"/>
              <a:t>by</a:t>
            </a:r>
            <a:r>
              <a:rPr lang="pt-PT" sz="1600" dirty="0"/>
              <a:t> a </a:t>
            </a:r>
            <a:r>
              <a:rPr lang="pt-PT" sz="1600" dirty="0" err="1"/>
              <a:t>new</a:t>
            </a:r>
            <a:r>
              <a:rPr lang="pt-PT" sz="1600" dirty="0"/>
              <a:t> </a:t>
            </a:r>
            <a:r>
              <a:rPr lang="pt-PT" sz="1600" dirty="0" err="1"/>
              <a:t>employee</a:t>
            </a:r>
            <a:r>
              <a:rPr lang="pt-PT" sz="1600" dirty="0"/>
              <a:t>.</a:t>
            </a:r>
          </a:p>
          <a:p>
            <a:pPr marL="285750" indent="-285750" eaLnBrk="0" hangingPunct="0">
              <a:lnSpc>
                <a:spcPct val="90000"/>
              </a:lnSpc>
              <a:spcBef>
                <a:spcPct val="20000"/>
              </a:spcBef>
              <a:buClr>
                <a:schemeClr val="accent6">
                  <a:lumMod val="60000"/>
                  <a:lumOff val="40000"/>
                </a:schemeClr>
              </a:buClr>
              <a:buFontTx/>
              <a:buChar char="-"/>
              <a:defRPr/>
            </a:pPr>
            <a:endParaRPr lang="pt-PT" sz="1600" dirty="0">
              <a:cs typeface="ＭＳ Ｐゴシック" charset="0"/>
            </a:endParaRPr>
          </a:p>
          <a:p>
            <a:pPr marL="285750" indent="-285750" eaLnBrk="0" hangingPunct="0">
              <a:lnSpc>
                <a:spcPct val="90000"/>
              </a:lnSpc>
              <a:spcBef>
                <a:spcPct val="20000"/>
              </a:spcBef>
              <a:buClr>
                <a:schemeClr val="accent6">
                  <a:lumMod val="60000"/>
                  <a:lumOff val="40000"/>
                </a:schemeClr>
              </a:buClr>
              <a:buFontTx/>
              <a:buChar char="-"/>
              <a:defRPr/>
            </a:pPr>
            <a:endParaRPr lang="pt-PT" sz="1600" dirty="0">
              <a:cs typeface="ＭＳ Ｐゴシック" charset="0"/>
            </a:endParaRPr>
          </a:p>
          <a:p>
            <a:pPr marL="285750" indent="-285750" eaLnBrk="0" hangingPunct="0">
              <a:lnSpc>
                <a:spcPct val="90000"/>
              </a:lnSpc>
              <a:spcBef>
                <a:spcPct val="20000"/>
              </a:spcBef>
              <a:buClr>
                <a:schemeClr val="accent6">
                  <a:lumMod val="60000"/>
                  <a:lumOff val="40000"/>
                </a:schemeClr>
              </a:buClr>
              <a:buFontTx/>
              <a:buChar char="-"/>
              <a:defRPr/>
            </a:pPr>
            <a:r>
              <a:rPr lang="en-GB" sz="1600" dirty="0"/>
              <a:t>The gradual return of the UEMS activities to the pre-pandemic levels made it necessary to create a second post of secretarial support to UEMS Sections.</a:t>
            </a:r>
          </a:p>
          <a:p>
            <a:pPr marL="285750" indent="-285750" eaLnBrk="0" hangingPunct="0">
              <a:lnSpc>
                <a:spcPct val="90000"/>
              </a:lnSpc>
              <a:spcBef>
                <a:spcPct val="20000"/>
              </a:spcBef>
              <a:buClr>
                <a:schemeClr val="accent6">
                  <a:lumMod val="60000"/>
                  <a:lumOff val="40000"/>
                </a:schemeClr>
              </a:buClr>
              <a:buFontTx/>
              <a:buChar char="-"/>
              <a:defRPr/>
            </a:pPr>
            <a:endParaRPr lang="en-GB" sz="1600" dirty="0"/>
          </a:p>
          <a:p>
            <a:pPr marL="285750" indent="-285750" eaLnBrk="0" hangingPunct="0">
              <a:lnSpc>
                <a:spcPct val="90000"/>
              </a:lnSpc>
              <a:spcBef>
                <a:spcPct val="20000"/>
              </a:spcBef>
              <a:buClr>
                <a:schemeClr val="accent6">
                  <a:lumMod val="60000"/>
                  <a:lumOff val="40000"/>
                </a:schemeClr>
              </a:buClr>
              <a:buFontTx/>
              <a:buChar char="-"/>
              <a:defRPr/>
            </a:pPr>
            <a:endParaRPr lang="en-GB" sz="1600" dirty="0"/>
          </a:p>
          <a:p>
            <a:pPr marL="285750" indent="-285750" eaLnBrk="0" hangingPunct="0">
              <a:lnSpc>
                <a:spcPct val="90000"/>
              </a:lnSpc>
              <a:spcBef>
                <a:spcPct val="20000"/>
              </a:spcBef>
              <a:buClr>
                <a:schemeClr val="accent6">
                  <a:lumMod val="60000"/>
                  <a:lumOff val="40000"/>
                </a:schemeClr>
              </a:buClr>
              <a:buFontTx/>
              <a:buChar char="-"/>
              <a:defRPr/>
            </a:pPr>
            <a:r>
              <a:rPr lang="en-GB" sz="1600" dirty="0"/>
              <a:t>The increasing workload within EACCME means that more resources will have to be allocated to this department</a:t>
            </a:r>
            <a:endParaRPr lang="pt-PT" sz="1600" dirty="0"/>
          </a:p>
          <a:p>
            <a:pPr eaLnBrk="0" hangingPunct="0">
              <a:lnSpc>
                <a:spcPct val="90000"/>
              </a:lnSpc>
              <a:spcBef>
                <a:spcPct val="20000"/>
              </a:spcBef>
              <a:buClr>
                <a:schemeClr val="accent6">
                  <a:lumMod val="60000"/>
                  <a:lumOff val="40000"/>
                </a:schemeClr>
              </a:buClr>
              <a:defRPr/>
            </a:pPr>
            <a:r>
              <a:rPr lang="pl-PL" sz="1600" kern="1200" dirty="0">
                <a:latin typeface="+mj-lt"/>
                <a:ea typeface="MS PGothic" pitchFamily="34" charset="-128"/>
                <a:cs typeface="ＭＳ Ｐゴシック" charset="0"/>
              </a:rPr>
              <a:t> </a:t>
            </a:r>
            <a:endParaRPr kumimoji="0" lang="pl-PL" sz="1600" b="1" i="0" u="none" strike="noStrike" kern="1200" cap="none" spc="0" normalizeH="0" baseline="0" noProof="0" dirty="0">
              <a:ln>
                <a:noFill/>
              </a:ln>
              <a:uLnTx/>
              <a:uFillTx/>
              <a:latin typeface="+mj-lt"/>
              <a:ea typeface="MS PGothic" pitchFamily="34" charset="-128"/>
              <a:cs typeface="ＭＳ Ｐゴシック" charset="0"/>
            </a:endParaRPr>
          </a:p>
        </p:txBody>
      </p:sp>
      <p:sp>
        <p:nvSpPr>
          <p:cNvPr id="3" name="Symbol zastępczy daty 2"/>
          <p:cNvSpPr>
            <a:spLocks noGrp="1"/>
          </p:cNvSpPr>
          <p:nvPr>
            <p:ph type="dt" sz="half" idx="10"/>
          </p:nvPr>
        </p:nvSpPr>
        <p:spPr>
          <a:xfrm>
            <a:off x="457200" y="6356350"/>
            <a:ext cx="2133600" cy="365125"/>
          </a:xfrm>
        </p:spPr>
        <p:txBody>
          <a:bodyPr vert="horz" lIns="91440" tIns="45720" rIns="91440" bIns="45720" rtlCol="0" anchor="ctr">
            <a:normAutofit/>
          </a:bodyPr>
          <a:lstStyle/>
          <a:p>
            <a:pPr>
              <a:lnSpc>
                <a:spcPct val="90000"/>
              </a:lnSpc>
              <a:spcAft>
                <a:spcPts val="600"/>
              </a:spcAft>
              <a:defRPr/>
            </a:pPr>
            <a:r>
              <a:rPr lang="pl-PL" sz="700" dirty="0"/>
              <a:t>UEMS </a:t>
            </a:r>
            <a:r>
              <a:rPr lang="pl-PL" sz="700" dirty="0" err="1"/>
              <a:t>Council</a:t>
            </a:r>
            <a:r>
              <a:rPr lang="pl-PL" sz="700" dirty="0"/>
              <a:t> Meeting</a:t>
            </a:r>
          </a:p>
          <a:p>
            <a:pPr>
              <a:lnSpc>
                <a:spcPct val="90000"/>
              </a:lnSpc>
              <a:spcAft>
                <a:spcPts val="600"/>
              </a:spcAft>
              <a:defRPr/>
            </a:pPr>
            <a:r>
              <a:rPr lang="pl-PL" sz="700" dirty="0"/>
              <a:t>23-24 </a:t>
            </a:r>
            <a:r>
              <a:rPr lang="pl-PL" sz="700" dirty="0" err="1"/>
              <a:t>April</a:t>
            </a:r>
            <a:r>
              <a:rPr lang="pl-PL" sz="700" dirty="0"/>
              <a:t> 2021</a:t>
            </a:r>
          </a:p>
        </p:txBody>
      </p:sp>
      <p:sp>
        <p:nvSpPr>
          <p:cNvPr id="2" name="Symbol zastępczy stopki 1"/>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defRPr/>
            </a:pPr>
            <a:r>
              <a:rPr lang="pl-PL" kern="1200">
                <a:latin typeface="+mn-lt"/>
                <a:ea typeface="+mn-ea"/>
                <a:cs typeface="+mn-cs"/>
              </a:rPr>
              <a:t>Secretary General Report</a:t>
            </a:r>
          </a:p>
        </p:txBody>
      </p:sp>
      <p:sp>
        <p:nvSpPr>
          <p:cNvPr id="5" name="Slide Number Placeholder 4"/>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defRPr/>
            </a:pPr>
            <a:fld id="{D2ACDAF4-B28F-4BD7-AB17-8A0E1B760154}" type="slidenum">
              <a:rPr lang="pl-PL" altLang="fr-FR" kern="1200">
                <a:latin typeface="Calibri" pitchFamily="34" charset="0"/>
                <a:ea typeface="MS PGothic" pitchFamily="34" charset="-128"/>
                <a:cs typeface="Arial" pitchFamily="34" charset="0"/>
              </a:rPr>
              <a:pPr>
                <a:spcAft>
                  <a:spcPts val="600"/>
                </a:spcAft>
                <a:defRPr/>
              </a:pPr>
              <a:t>5</a:t>
            </a:fld>
            <a:endParaRPr lang="pl-PL" altLang="fr-FR" kern="1200">
              <a:latin typeface="Calibri" pitchFamily="34" charset="0"/>
              <a:ea typeface="MS PGothic" pitchFamily="34" charset="-128"/>
              <a:cs typeface="Arial" pitchFamily="34" charset="0"/>
            </a:endParaRPr>
          </a:p>
        </p:txBody>
      </p:sp>
      <p:sp>
        <p:nvSpPr>
          <p:cNvPr id="9" name="Title 1"/>
          <p:cNvSpPr txBox="1">
            <a:spLocks/>
          </p:cNvSpPr>
          <p:nvPr/>
        </p:nvSpPr>
        <p:spPr bwMode="auto">
          <a:xfrm>
            <a:off x="1979712" y="44624"/>
            <a:ext cx="6838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400" b="0" i="0" u="none" strike="noStrike" kern="1200" cap="small" spc="0" normalizeH="0" baseline="0" noProof="0" dirty="0">
              <a:ln>
                <a:noFill/>
              </a:ln>
              <a:solidFill>
                <a:schemeClr val="accent5">
                  <a:lumMod val="50000"/>
                </a:schemeClr>
              </a:solidFill>
              <a:effectLst/>
              <a:uLnTx/>
              <a:uFillTx/>
              <a:latin typeface="+mj-lt"/>
              <a:ea typeface="+mj-ea"/>
              <a:cs typeface="+mj-cs"/>
            </a:endParaRPr>
          </a:p>
        </p:txBody>
      </p:sp>
      <p:pic>
        <p:nvPicPr>
          <p:cNvPr id="11" name="Imagem 10" descr="Uma imagem com desenho, jogo, símbolo&#10;&#10;Descrição gerada automaticamente">
            <a:extLst>
              <a:ext uri="{FF2B5EF4-FFF2-40B4-BE49-F238E27FC236}">
                <a16:creationId xmlns:a16="http://schemas.microsoft.com/office/drawing/2014/main" id="{0F2A6357-6A17-6643-BE02-89ED25C825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227" y="508807"/>
            <a:ext cx="812452" cy="794530"/>
          </a:xfrm>
          <a:prstGeom prst="rect">
            <a:avLst/>
          </a:prstGeom>
        </p:spPr>
      </p:pic>
    </p:spTree>
    <p:extLst>
      <p:ext uri="{BB962C8B-B14F-4D97-AF65-F5344CB8AC3E}">
        <p14:creationId xmlns:p14="http://schemas.microsoft.com/office/powerpoint/2010/main" val="177358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2ACDAF4-B28F-4BD7-AB17-8A0E1B760154}" type="slidenum">
              <a:rPr lang="pl-PL" altLang="fr-FR" smtClean="0"/>
              <a:pPr>
                <a:defRPr/>
              </a:pPr>
              <a:t>6</a:t>
            </a:fld>
            <a:endParaRPr lang="pl-PL" altLang="fr-FR"/>
          </a:p>
        </p:txBody>
      </p:sp>
      <p:sp>
        <p:nvSpPr>
          <p:cNvPr id="9" name="Title 1"/>
          <p:cNvSpPr txBox="1">
            <a:spLocks/>
          </p:cNvSpPr>
          <p:nvPr/>
        </p:nvSpPr>
        <p:spPr bwMode="auto">
          <a:xfrm>
            <a:off x="1979712" y="44624"/>
            <a:ext cx="6838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400" b="0" i="0" u="none" strike="noStrike" kern="1200" cap="small" spc="0" normalizeH="0" baseline="0" noProof="0" dirty="0">
              <a:ln>
                <a:noFill/>
              </a:ln>
              <a:solidFill>
                <a:schemeClr val="accent5">
                  <a:lumMod val="50000"/>
                </a:schemeClr>
              </a:solidFill>
              <a:effectLst/>
              <a:uLnTx/>
              <a:uFillTx/>
              <a:latin typeface="+mj-lt"/>
              <a:ea typeface="+mj-ea"/>
              <a:cs typeface="+mj-cs"/>
            </a:endParaRPr>
          </a:p>
        </p:txBody>
      </p:sp>
      <p:sp>
        <p:nvSpPr>
          <p:cNvPr id="13" name="Content Placeholder 2"/>
          <p:cNvSpPr txBox="1">
            <a:spLocks/>
          </p:cNvSpPr>
          <p:nvPr/>
        </p:nvSpPr>
        <p:spPr bwMode="auto">
          <a:xfrm>
            <a:off x="1835696" y="44624"/>
            <a:ext cx="7308304" cy="6120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buBlip>
                <a:blip r:embed="rId3"/>
              </a:buBlip>
            </a:pPr>
            <a:r>
              <a:rPr lang="pl-PL" sz="2400" dirty="0"/>
              <a:t> DME</a:t>
            </a:r>
          </a:p>
          <a:p>
            <a:pPr eaLnBrk="0" hangingPunct="0">
              <a:spcBef>
                <a:spcPct val="20000"/>
              </a:spcBef>
              <a:buClr>
                <a:schemeClr val="accent6">
                  <a:lumMod val="60000"/>
                  <a:lumOff val="40000"/>
                </a:schemeClr>
              </a:buClr>
              <a:defRPr/>
            </a:pPr>
            <a:endParaRPr kumimoji="0" lang="pl-PL" sz="2400" b="1" i="0" u="none" strike="noStrike" kern="1200" cap="none" spc="0" normalizeH="0" baseline="0" noProof="0" dirty="0">
              <a:ln>
                <a:noFill/>
              </a:ln>
              <a:solidFill>
                <a:schemeClr val="accent1"/>
              </a:solidFill>
              <a:uLnTx/>
              <a:uFillTx/>
              <a:latin typeface="+mn-lt"/>
              <a:ea typeface="+mn-ea"/>
              <a:cs typeface="+mn-cs"/>
            </a:endParaRPr>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endParaRPr lang="en-US" sz="1600" b="1" dirty="0"/>
          </a:p>
          <a:p>
            <a:pPr eaLnBrk="0" hangingPunct="0">
              <a:spcBef>
                <a:spcPct val="20000"/>
              </a:spcBef>
              <a:buClr>
                <a:schemeClr val="accent6">
                  <a:lumMod val="60000"/>
                  <a:lumOff val="40000"/>
                </a:schemeClr>
              </a:buClr>
              <a:defRPr/>
            </a:pPr>
            <a:r>
              <a:rPr lang="en-US" b="1" dirty="0"/>
              <a:t>Estimated DME revenue for 2021 compared with previous years</a:t>
            </a:r>
            <a:r>
              <a:rPr lang="pt-PT" sz="1600" dirty="0"/>
              <a:t> </a:t>
            </a:r>
            <a:endParaRPr lang="en-US" sz="1200" b="1" dirty="0"/>
          </a:p>
          <a:p>
            <a:pPr eaLnBrk="0" hangingPunct="0">
              <a:spcBef>
                <a:spcPct val="20000"/>
              </a:spcBef>
              <a:buClr>
                <a:schemeClr val="accent6">
                  <a:lumMod val="60000"/>
                  <a:lumOff val="40000"/>
                </a:schemeClr>
              </a:buClr>
              <a:defRPr/>
            </a:pPr>
            <a:endParaRPr lang="en-US" sz="1200" b="1" dirty="0"/>
          </a:p>
          <a:p>
            <a:pPr eaLnBrk="0" hangingPunct="0">
              <a:spcBef>
                <a:spcPct val="20000"/>
              </a:spcBef>
              <a:buClr>
                <a:schemeClr val="accent6">
                  <a:lumMod val="60000"/>
                  <a:lumOff val="40000"/>
                </a:schemeClr>
              </a:buClr>
              <a:defRPr/>
            </a:pPr>
            <a:endParaRPr lang="en-US" sz="1200" b="1" dirty="0"/>
          </a:p>
          <a:p>
            <a:pPr eaLnBrk="0" hangingPunct="0">
              <a:spcBef>
                <a:spcPct val="20000"/>
              </a:spcBef>
              <a:buClr>
                <a:schemeClr val="accent6">
                  <a:lumMod val="60000"/>
                  <a:lumOff val="40000"/>
                </a:schemeClr>
              </a:buClr>
              <a:defRPr/>
            </a:pPr>
            <a:endParaRPr lang="en-US" sz="1200" b="1" dirty="0"/>
          </a:p>
          <a:p>
            <a:pPr eaLnBrk="0" hangingPunct="0">
              <a:spcBef>
                <a:spcPct val="20000"/>
              </a:spcBef>
              <a:buClr>
                <a:schemeClr val="accent6">
                  <a:lumMod val="60000"/>
                  <a:lumOff val="40000"/>
                </a:schemeClr>
              </a:buClr>
              <a:defRPr/>
            </a:pPr>
            <a:endParaRPr lang="en-US" sz="1200" b="1" dirty="0"/>
          </a:p>
          <a:p>
            <a:pPr eaLnBrk="0" hangingPunct="0">
              <a:spcBef>
                <a:spcPct val="20000"/>
              </a:spcBef>
              <a:buClr>
                <a:schemeClr val="accent6">
                  <a:lumMod val="60000"/>
                  <a:lumOff val="40000"/>
                </a:schemeClr>
              </a:buClr>
              <a:defRPr/>
            </a:pPr>
            <a:endParaRPr lang="en-US" sz="1200" b="1" dirty="0"/>
          </a:p>
          <a:p>
            <a:pPr eaLnBrk="0" hangingPunct="0">
              <a:spcBef>
                <a:spcPct val="20000"/>
              </a:spcBef>
              <a:buClr>
                <a:schemeClr val="accent6">
                  <a:lumMod val="60000"/>
                  <a:lumOff val="40000"/>
                </a:schemeClr>
              </a:buClr>
              <a:defRPr/>
            </a:pPr>
            <a:endParaRPr lang="en-US" sz="1200" b="1" dirty="0"/>
          </a:p>
          <a:p>
            <a:pPr eaLnBrk="0" hangingPunct="0">
              <a:spcBef>
                <a:spcPct val="20000"/>
              </a:spcBef>
              <a:buClr>
                <a:schemeClr val="accent6">
                  <a:lumMod val="60000"/>
                  <a:lumOff val="40000"/>
                </a:schemeClr>
              </a:buClr>
              <a:defRPr/>
            </a:pPr>
            <a:endParaRPr lang="en-US" sz="1200" b="1" dirty="0"/>
          </a:p>
          <a:p>
            <a:pPr eaLnBrk="0" hangingPunct="0">
              <a:spcBef>
                <a:spcPct val="20000"/>
              </a:spcBef>
              <a:buClr>
                <a:schemeClr val="accent6">
                  <a:lumMod val="60000"/>
                  <a:lumOff val="40000"/>
                </a:schemeClr>
              </a:buClr>
              <a:defRPr/>
            </a:pPr>
            <a:endParaRPr lang="en-US" sz="1200" b="1" dirty="0"/>
          </a:p>
          <a:p>
            <a:pPr eaLnBrk="0" hangingPunct="0">
              <a:spcBef>
                <a:spcPct val="20000"/>
              </a:spcBef>
              <a:buClr>
                <a:schemeClr val="accent6">
                  <a:lumMod val="60000"/>
                  <a:lumOff val="40000"/>
                </a:schemeClr>
              </a:buClr>
              <a:defRPr/>
            </a:pPr>
            <a:endParaRPr lang="en-US" sz="1200" b="1" dirty="0"/>
          </a:p>
          <a:p>
            <a:pPr eaLnBrk="0" hangingPunct="0">
              <a:spcBef>
                <a:spcPct val="20000"/>
              </a:spcBef>
              <a:buClr>
                <a:schemeClr val="accent6">
                  <a:lumMod val="60000"/>
                  <a:lumOff val="40000"/>
                </a:schemeClr>
              </a:buClr>
              <a:defRPr/>
            </a:pPr>
            <a:endParaRPr lang="en-US" sz="1200" b="1" dirty="0"/>
          </a:p>
          <a:p>
            <a:pPr eaLnBrk="0" hangingPunct="0">
              <a:spcBef>
                <a:spcPct val="20000"/>
              </a:spcBef>
              <a:buClr>
                <a:schemeClr val="accent6">
                  <a:lumMod val="60000"/>
                  <a:lumOff val="40000"/>
                </a:schemeClr>
              </a:buClr>
              <a:defRPr/>
            </a:pPr>
            <a:endParaRPr lang="en-US" sz="1200" b="1" dirty="0"/>
          </a:p>
          <a:p>
            <a:pPr eaLnBrk="0" hangingPunct="0">
              <a:spcBef>
                <a:spcPct val="20000"/>
              </a:spcBef>
              <a:buClr>
                <a:schemeClr val="accent6">
                  <a:lumMod val="60000"/>
                  <a:lumOff val="40000"/>
                </a:schemeClr>
              </a:buClr>
              <a:defRPr/>
            </a:pPr>
            <a:endParaRPr lang="en-US" sz="1200" b="1" dirty="0"/>
          </a:p>
          <a:p>
            <a:pPr eaLnBrk="0" hangingPunct="0">
              <a:spcBef>
                <a:spcPct val="20000"/>
              </a:spcBef>
              <a:buClr>
                <a:schemeClr val="accent6">
                  <a:lumMod val="60000"/>
                  <a:lumOff val="40000"/>
                </a:schemeClr>
              </a:buClr>
              <a:defRPr/>
            </a:pPr>
            <a:endParaRPr lang="en-US" sz="1200" b="1" dirty="0"/>
          </a:p>
          <a:p>
            <a:pPr eaLnBrk="0" hangingPunct="0">
              <a:spcBef>
                <a:spcPct val="20000"/>
              </a:spcBef>
              <a:buClr>
                <a:schemeClr val="accent6">
                  <a:lumMod val="60000"/>
                  <a:lumOff val="40000"/>
                </a:schemeClr>
              </a:buClr>
              <a:defRPr/>
            </a:pPr>
            <a:endParaRPr lang="en-US" sz="1200" b="1" dirty="0"/>
          </a:p>
          <a:p>
            <a:pPr eaLnBrk="0" hangingPunct="0">
              <a:spcBef>
                <a:spcPct val="20000"/>
              </a:spcBef>
              <a:buClr>
                <a:schemeClr val="accent6">
                  <a:lumMod val="60000"/>
                  <a:lumOff val="40000"/>
                </a:schemeClr>
              </a:buClr>
              <a:defRPr/>
            </a:pPr>
            <a:endParaRPr kumimoji="0" lang="pl-PL" sz="2400" b="1" i="0" u="none" strike="noStrike" kern="1200" cap="none" spc="0" normalizeH="0" baseline="0" noProof="0" dirty="0">
              <a:ln>
                <a:noFill/>
              </a:ln>
              <a:solidFill>
                <a:schemeClr val="accent1"/>
              </a:solidFill>
              <a:uLnTx/>
              <a:uFillTx/>
              <a:latin typeface="+mn-lt"/>
              <a:ea typeface="+mn-ea"/>
              <a:cs typeface="+mn-cs"/>
            </a:endParaRPr>
          </a:p>
        </p:txBody>
      </p:sp>
      <p:sp>
        <p:nvSpPr>
          <p:cNvPr id="2" name="Symbol zastępczy stopki 1"/>
          <p:cNvSpPr>
            <a:spLocks noGrp="1"/>
          </p:cNvSpPr>
          <p:nvPr>
            <p:ph type="ftr" sz="quarter" idx="10"/>
          </p:nvPr>
        </p:nvSpPr>
        <p:spPr>
          <a:xfrm>
            <a:off x="0" y="2281311"/>
            <a:ext cx="1835696" cy="403151"/>
          </a:xfrm>
        </p:spPr>
        <p:txBody>
          <a:bodyPr/>
          <a:lstStyle/>
          <a:p>
            <a:pPr>
              <a:defRPr/>
            </a:pPr>
            <a:r>
              <a:rPr lang="pl-PL"/>
              <a:t>Secretary General Report</a:t>
            </a:r>
            <a:endParaRPr lang="pl-PL" dirty="0"/>
          </a:p>
        </p:txBody>
      </p:sp>
      <p:pic>
        <p:nvPicPr>
          <p:cNvPr id="6" name="Imagem 5" descr="Uma imagem com interior, cenário, sala, mesa&#10;&#10;Descrição gerada automaticamente">
            <a:extLst>
              <a:ext uri="{FF2B5EF4-FFF2-40B4-BE49-F238E27FC236}">
                <a16:creationId xmlns:a16="http://schemas.microsoft.com/office/drawing/2014/main" id="{1D71BCD8-F1D2-1C4A-882A-E64A2438C4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26" y="0"/>
            <a:ext cx="1854922" cy="1352588"/>
          </a:xfrm>
          <a:prstGeom prst="rect">
            <a:avLst/>
          </a:prstGeom>
        </p:spPr>
      </p:pic>
      <p:sp>
        <p:nvSpPr>
          <p:cNvPr id="10" name="Symbol zastępczy daty 2">
            <a:extLst>
              <a:ext uri="{FF2B5EF4-FFF2-40B4-BE49-F238E27FC236}">
                <a16:creationId xmlns:a16="http://schemas.microsoft.com/office/drawing/2014/main" id="{8DE8DEDD-D255-4F42-B39A-6222F10A440A}"/>
              </a:ext>
            </a:extLst>
          </p:cNvPr>
          <p:cNvSpPr>
            <a:spLocks noGrp="1"/>
          </p:cNvSpPr>
          <p:nvPr>
            <p:ph type="dt" sz="half" idx="2"/>
          </p:nvPr>
        </p:nvSpPr>
        <p:spPr>
          <a:xfrm>
            <a:off x="6742584" y="6315710"/>
            <a:ext cx="3888432" cy="509223"/>
          </a:xfrm>
        </p:spPr>
        <p:txBody>
          <a:bodyPr/>
          <a:lstStyle/>
          <a:p>
            <a:pPr>
              <a:defRPr/>
            </a:pPr>
            <a:r>
              <a:rPr lang="pl-PL" dirty="0"/>
              <a:t>UEMS </a:t>
            </a:r>
            <a:r>
              <a:rPr lang="pl-PL" dirty="0" err="1"/>
              <a:t>Council</a:t>
            </a:r>
            <a:r>
              <a:rPr lang="pl-PL" dirty="0"/>
              <a:t> Meeting</a:t>
            </a:r>
          </a:p>
          <a:p>
            <a:pPr>
              <a:defRPr/>
            </a:pPr>
            <a:r>
              <a:rPr lang="pl-PL" dirty="0"/>
              <a:t>23-24 </a:t>
            </a:r>
            <a:r>
              <a:rPr lang="pl-PL" dirty="0" err="1"/>
              <a:t>April</a:t>
            </a:r>
            <a:r>
              <a:rPr lang="pl-PL" dirty="0"/>
              <a:t> 2021</a:t>
            </a:r>
          </a:p>
        </p:txBody>
      </p:sp>
      <p:pic>
        <p:nvPicPr>
          <p:cNvPr id="7" name="Imagem 6" descr="Uma imagem com mesa&#10;&#10;Descrição gerada automaticamente">
            <a:extLst>
              <a:ext uri="{FF2B5EF4-FFF2-40B4-BE49-F238E27FC236}">
                <a16:creationId xmlns:a16="http://schemas.microsoft.com/office/drawing/2014/main" id="{4BDBEA2C-C35C-AA4B-8F9D-7D026B5659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904715"/>
            <a:ext cx="7200800" cy="4253137"/>
          </a:xfrm>
          <a:prstGeom prst="rect">
            <a:avLst/>
          </a:prstGeom>
        </p:spPr>
      </p:pic>
    </p:spTree>
    <p:extLst>
      <p:ext uri="{BB962C8B-B14F-4D97-AF65-F5344CB8AC3E}">
        <p14:creationId xmlns:p14="http://schemas.microsoft.com/office/powerpoint/2010/main" val="355566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E8D4ABD-D0BF-4D17-91A5-CD879E048F75}"/>
              </a:ext>
            </a:extLst>
          </p:cNvPr>
          <p:cNvSpPr>
            <a:spLocks noGrp="1"/>
          </p:cNvSpPr>
          <p:nvPr>
            <p:ph type="title"/>
          </p:nvPr>
        </p:nvSpPr>
        <p:spPr>
          <a:xfrm>
            <a:off x="457200" y="273050"/>
            <a:ext cx="3008313" cy="1162050"/>
          </a:xfrm>
        </p:spPr>
        <p:txBody>
          <a:bodyPr/>
          <a:lstStyle/>
          <a:p>
            <a:pPr algn="ctr"/>
            <a:r>
              <a:rPr lang="pl-PL" dirty="0"/>
              <a:t> DME</a:t>
            </a:r>
            <a:br>
              <a:rPr lang="pl-PL" dirty="0"/>
            </a:br>
            <a:endParaRPr lang="en-US" dirty="0"/>
          </a:p>
        </p:txBody>
      </p:sp>
      <p:pic>
        <p:nvPicPr>
          <p:cNvPr id="8" name="Imagem 7" descr="Uma imagem com interior, cenário, sala, mesa&#10;&#10;Descrição gerada automaticamente">
            <a:extLst>
              <a:ext uri="{FF2B5EF4-FFF2-40B4-BE49-F238E27FC236}">
                <a16:creationId xmlns:a16="http://schemas.microsoft.com/office/drawing/2014/main" id="{C65A8A21-F99B-AC47-85BA-A5575A1F39D8}"/>
              </a:ext>
            </a:extLst>
          </p:cNvPr>
          <p:cNvPicPr>
            <a:picLocks noChangeAspect="1"/>
          </p:cNvPicPr>
          <p:nvPr/>
        </p:nvPicPr>
        <p:blipFill rotWithShape="1">
          <a:blip r:embed="rId3">
            <a:extLst>
              <a:ext uri="{28A0092B-C50C-407E-A947-70E740481C1C}">
                <a14:useLocalDpi xmlns:a14="http://schemas.microsoft.com/office/drawing/2010/main" val="0"/>
              </a:ext>
            </a:extLst>
          </a:blip>
          <a:srcRect l="9934" r="25657"/>
          <a:stretch/>
        </p:blipFill>
        <p:spPr>
          <a:xfrm>
            <a:off x="3575050" y="273050"/>
            <a:ext cx="5111750" cy="5853113"/>
          </a:xfrm>
          <a:prstGeom prst="rect">
            <a:avLst/>
          </a:prstGeom>
          <a:noFill/>
        </p:spPr>
      </p:pic>
      <p:sp>
        <p:nvSpPr>
          <p:cNvPr id="13" name="Content Placeholder 2"/>
          <p:cNvSpPr txBox="1">
            <a:spLocks/>
          </p:cNvSpPr>
          <p:nvPr/>
        </p:nvSpPr>
        <p:spPr bwMode="auto">
          <a:xfrm>
            <a:off x="251520" y="1435100"/>
            <a:ext cx="3213993" cy="4691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0" hangingPunct="0">
              <a:spcBef>
                <a:spcPct val="20000"/>
              </a:spcBef>
            </a:pPr>
            <a:r>
              <a:rPr lang="pl-PL" sz="1400" kern="1200" dirty="0">
                <a:latin typeface="+mn-lt"/>
                <a:ea typeface="MS PGothic" pitchFamily="34" charset="-128"/>
                <a:cs typeface="ＭＳ Ｐゴシック" charset="0"/>
              </a:rPr>
              <a:t> </a:t>
            </a:r>
            <a:endParaRPr kumimoji="0" lang="pl-PL" sz="1400" b="1" i="0" u="none" strike="noStrike" kern="1200" cap="none" spc="0" normalizeH="0" baseline="0" noProof="0" dirty="0">
              <a:ln>
                <a:noFill/>
              </a:ln>
              <a:uLnTx/>
              <a:uFillTx/>
              <a:latin typeface="+mn-lt"/>
              <a:ea typeface="MS PGothic" pitchFamily="34" charset="-128"/>
              <a:cs typeface="ＭＳ Ｐゴシック" charset="0"/>
            </a:endParaRPr>
          </a:p>
          <a:p>
            <a:pPr eaLnBrk="0" hangingPunct="0">
              <a:spcBef>
                <a:spcPct val="20000"/>
              </a:spcBef>
            </a:pPr>
            <a:r>
              <a:rPr lang="en-US" sz="1400" dirty="0">
                <a:latin typeface="+mj-lt"/>
              </a:rPr>
              <a:t>The </a:t>
            </a:r>
            <a:r>
              <a:rPr lang="en-US" sz="1400" dirty="0">
                <a:latin typeface="+mn-lt"/>
              </a:rPr>
              <a:t>DME income in 2021 is expected to decrease 17% when compared with </a:t>
            </a:r>
            <a:r>
              <a:rPr lang="en-US" sz="1400" dirty="0">
                <a:latin typeface="+mj-lt"/>
              </a:rPr>
              <a:t>2020.</a:t>
            </a:r>
            <a:r>
              <a:rPr lang="pt-PT" sz="1400" dirty="0">
                <a:latin typeface="+mj-lt"/>
              </a:rPr>
              <a:t> </a:t>
            </a:r>
            <a:endParaRPr lang="pl-PL" sz="1400" kern="1200" dirty="0">
              <a:latin typeface="+mj-lt"/>
              <a:ea typeface="MS PGothic" pitchFamily="34" charset="-128"/>
              <a:cs typeface="ＭＳ Ｐゴシック" charset="0"/>
            </a:endParaRPr>
          </a:p>
          <a:p>
            <a:pPr eaLnBrk="0" hangingPunct="0">
              <a:spcBef>
                <a:spcPct val="20000"/>
              </a:spcBef>
            </a:pPr>
            <a:endParaRPr lang="pl-PL" sz="1400" kern="1200" dirty="0">
              <a:latin typeface="+mn-lt"/>
              <a:ea typeface="MS PGothic" pitchFamily="34" charset="-128"/>
              <a:cs typeface="ＭＳ Ｐゴシック" charset="0"/>
            </a:endParaRPr>
          </a:p>
          <a:p>
            <a:pPr algn="just"/>
            <a:r>
              <a:rPr lang="en-US" sz="1400" dirty="0">
                <a:latin typeface="+mn-lt"/>
              </a:rPr>
              <a:t>The Domus Medica Europaea has currently office spaces rented to 3 organizations. </a:t>
            </a:r>
          </a:p>
          <a:p>
            <a:pPr algn="just"/>
            <a:endParaRPr lang="en-US" sz="1400" dirty="0">
              <a:latin typeface="+mn-lt"/>
            </a:endParaRPr>
          </a:p>
          <a:p>
            <a:pPr algn="just"/>
            <a:r>
              <a:rPr lang="en-US" sz="1400" dirty="0">
                <a:cs typeface="ＭＳ Ｐゴシック" charset="0"/>
              </a:rPr>
              <a:t>Currently there are office spaces available to rent in the DME</a:t>
            </a:r>
            <a:endParaRPr lang="en-US" sz="1400" dirty="0">
              <a:latin typeface="+mn-lt"/>
            </a:endParaRPr>
          </a:p>
          <a:p>
            <a:pPr algn="just"/>
            <a:endParaRPr lang="en-US" sz="1400" dirty="0">
              <a:latin typeface="+mn-lt"/>
            </a:endParaRPr>
          </a:p>
          <a:p>
            <a:pPr algn="just"/>
            <a:r>
              <a:rPr lang="en-US" sz="1400" dirty="0">
                <a:latin typeface="+mn-lt"/>
              </a:rPr>
              <a:t>Currently there are 4 parking spaces rented and 2 are free to use by visitors.</a:t>
            </a:r>
            <a:endParaRPr lang="pt-PT" sz="1400" dirty="0">
              <a:latin typeface="+mn-lt"/>
            </a:endParaRPr>
          </a:p>
          <a:p>
            <a:r>
              <a:rPr lang="en-US" sz="1400" dirty="0">
                <a:latin typeface="+mn-lt"/>
              </a:rPr>
              <a:t> </a:t>
            </a:r>
            <a:endParaRPr lang="pt-PT" sz="1400" dirty="0">
              <a:latin typeface="+mn-lt"/>
            </a:endParaRPr>
          </a:p>
          <a:p>
            <a:r>
              <a:rPr lang="en-US" sz="1400" dirty="0">
                <a:latin typeface="+mn-lt"/>
              </a:rPr>
              <a:t>The DME is offered in very preferential prices for our NMA’s and UEMS Bodies.</a:t>
            </a:r>
            <a:endParaRPr lang="pt-PT" sz="1400" dirty="0">
              <a:latin typeface="+mn-lt"/>
            </a:endParaRPr>
          </a:p>
        </p:txBody>
      </p:sp>
      <p:sp>
        <p:nvSpPr>
          <p:cNvPr id="3" name="Symbol zastępczy daty 2"/>
          <p:cNvSpPr>
            <a:spLocks noGrp="1"/>
          </p:cNvSpPr>
          <p:nvPr>
            <p:ph type="dt" sz="half" idx="10"/>
          </p:nvPr>
        </p:nvSpPr>
        <p:spPr>
          <a:xfrm>
            <a:off x="457200" y="6356350"/>
            <a:ext cx="2133600" cy="365125"/>
          </a:xfrm>
        </p:spPr>
        <p:txBody>
          <a:bodyPr vert="horz" lIns="91440" tIns="45720" rIns="91440" bIns="45720" rtlCol="0" anchor="ctr">
            <a:normAutofit/>
          </a:bodyPr>
          <a:lstStyle/>
          <a:p>
            <a:pPr>
              <a:lnSpc>
                <a:spcPct val="90000"/>
              </a:lnSpc>
              <a:spcAft>
                <a:spcPts val="600"/>
              </a:spcAft>
              <a:defRPr/>
            </a:pPr>
            <a:r>
              <a:rPr lang="pl-PL" sz="700" dirty="0"/>
              <a:t>UEMS </a:t>
            </a:r>
            <a:r>
              <a:rPr lang="pl-PL" sz="700" dirty="0" err="1"/>
              <a:t>Council</a:t>
            </a:r>
            <a:r>
              <a:rPr lang="pl-PL" sz="700" dirty="0"/>
              <a:t> Meeting</a:t>
            </a:r>
          </a:p>
          <a:p>
            <a:pPr>
              <a:lnSpc>
                <a:spcPct val="90000"/>
              </a:lnSpc>
              <a:spcAft>
                <a:spcPts val="600"/>
              </a:spcAft>
              <a:defRPr/>
            </a:pPr>
            <a:r>
              <a:rPr lang="pl-PL" sz="700" dirty="0"/>
              <a:t>23-24 </a:t>
            </a:r>
            <a:r>
              <a:rPr lang="pl-PL" sz="700" dirty="0" err="1"/>
              <a:t>April</a:t>
            </a:r>
            <a:r>
              <a:rPr lang="pl-PL" sz="700" dirty="0"/>
              <a:t> 2021</a:t>
            </a:r>
          </a:p>
        </p:txBody>
      </p:sp>
      <p:sp>
        <p:nvSpPr>
          <p:cNvPr id="2" name="Symbol zastępczy stopki 1"/>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defRPr/>
            </a:pPr>
            <a:r>
              <a:rPr lang="pl-PL" kern="1200" dirty="0" err="1">
                <a:latin typeface="+mn-lt"/>
                <a:ea typeface="+mn-ea"/>
                <a:cs typeface="+mn-cs"/>
              </a:rPr>
              <a:t>Secretary</a:t>
            </a:r>
            <a:r>
              <a:rPr lang="pl-PL" kern="1200" dirty="0">
                <a:latin typeface="+mn-lt"/>
                <a:ea typeface="+mn-ea"/>
                <a:cs typeface="+mn-cs"/>
              </a:rPr>
              <a:t> General Report</a:t>
            </a:r>
          </a:p>
        </p:txBody>
      </p:sp>
      <p:sp>
        <p:nvSpPr>
          <p:cNvPr id="5" name="Slide Number Placeholder 4"/>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defRPr/>
            </a:pPr>
            <a:fld id="{D2ACDAF4-B28F-4BD7-AB17-8A0E1B760154}" type="slidenum">
              <a:rPr lang="pl-PL" altLang="fr-FR" kern="1200">
                <a:latin typeface="Calibri" pitchFamily="34" charset="0"/>
                <a:ea typeface="MS PGothic" pitchFamily="34" charset="-128"/>
                <a:cs typeface="Arial" pitchFamily="34" charset="0"/>
              </a:rPr>
              <a:pPr>
                <a:spcAft>
                  <a:spcPts val="600"/>
                </a:spcAft>
                <a:defRPr/>
              </a:pPr>
              <a:t>7</a:t>
            </a:fld>
            <a:endParaRPr lang="pl-PL" altLang="fr-FR" kern="1200">
              <a:latin typeface="Calibri" pitchFamily="34" charset="0"/>
              <a:ea typeface="MS PGothic" pitchFamily="34" charset="-128"/>
              <a:cs typeface="Arial" pitchFamily="34" charset="0"/>
            </a:endParaRPr>
          </a:p>
        </p:txBody>
      </p:sp>
      <p:pic>
        <p:nvPicPr>
          <p:cNvPr id="6" name="Imagem 5" descr="Uma imagem com desenho, jogo, símbolo&#10;&#10;Descrição gerada automaticamente">
            <a:extLst>
              <a:ext uri="{FF2B5EF4-FFF2-40B4-BE49-F238E27FC236}">
                <a16:creationId xmlns:a16="http://schemas.microsoft.com/office/drawing/2014/main" id="{95C61FE6-71A1-2C44-BDD1-669C237AD9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227" y="508807"/>
            <a:ext cx="812452" cy="794530"/>
          </a:xfrm>
          <a:prstGeom prst="rect">
            <a:avLst/>
          </a:prstGeom>
        </p:spPr>
      </p:pic>
    </p:spTree>
    <p:extLst>
      <p:ext uri="{BB962C8B-B14F-4D97-AF65-F5344CB8AC3E}">
        <p14:creationId xmlns:p14="http://schemas.microsoft.com/office/powerpoint/2010/main" val="258718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AAF9DC8-64A4-457C-94B0-9108E7786C44}"/>
              </a:ext>
            </a:extLst>
          </p:cNvPr>
          <p:cNvSpPr>
            <a:spLocks noGrp="1"/>
          </p:cNvSpPr>
          <p:nvPr>
            <p:ph type="title"/>
          </p:nvPr>
        </p:nvSpPr>
        <p:spPr>
          <a:xfrm>
            <a:off x="511968" y="-42863"/>
            <a:ext cx="3008313" cy="1162050"/>
          </a:xfrm>
        </p:spPr>
        <p:txBody>
          <a:bodyPr/>
          <a:lstStyle/>
          <a:p>
            <a:pPr algn="ctr"/>
            <a:r>
              <a:rPr lang="en-US" dirty="0"/>
              <a:t>FINANCES</a:t>
            </a:r>
          </a:p>
        </p:txBody>
      </p:sp>
      <p:pic>
        <p:nvPicPr>
          <p:cNvPr id="14" name="Imagem 13" descr="Ecrã com números da bolsa de valores">
            <a:extLst>
              <a:ext uri="{FF2B5EF4-FFF2-40B4-BE49-F238E27FC236}">
                <a16:creationId xmlns:a16="http://schemas.microsoft.com/office/drawing/2014/main" id="{C791126A-12EB-C348-BBD3-C113C0D9587A}"/>
              </a:ext>
            </a:extLst>
          </p:cNvPr>
          <p:cNvPicPr>
            <a:picLocks noChangeAspect="1"/>
          </p:cNvPicPr>
          <p:nvPr/>
        </p:nvPicPr>
        <p:blipFill rotWithShape="1">
          <a:blip r:embed="rId3">
            <a:extLst>
              <a:ext uri="{28A0092B-C50C-407E-A947-70E740481C1C}">
                <a14:useLocalDpi xmlns:a14="http://schemas.microsoft.com/office/drawing/2010/main" val="0"/>
              </a:ext>
            </a:extLst>
          </a:blip>
          <a:srcRect l="23290" r="18415" b="1"/>
          <a:stretch/>
        </p:blipFill>
        <p:spPr>
          <a:xfrm>
            <a:off x="5652120" y="1435100"/>
            <a:ext cx="3034679" cy="4691063"/>
          </a:xfrm>
          <a:prstGeom prst="rect">
            <a:avLst/>
          </a:prstGeom>
          <a:noFill/>
        </p:spPr>
      </p:pic>
      <p:sp>
        <p:nvSpPr>
          <p:cNvPr id="13" name="Content Placeholder 2"/>
          <p:cNvSpPr txBox="1">
            <a:spLocks/>
          </p:cNvSpPr>
          <p:nvPr/>
        </p:nvSpPr>
        <p:spPr bwMode="auto">
          <a:xfrm>
            <a:off x="457200" y="1435100"/>
            <a:ext cx="5050904" cy="4691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0" hangingPunct="0">
              <a:lnSpc>
                <a:spcPct val="90000"/>
              </a:lnSpc>
              <a:spcBef>
                <a:spcPct val="20000"/>
              </a:spcBef>
              <a:buClr>
                <a:schemeClr val="accent6">
                  <a:lumMod val="60000"/>
                  <a:lumOff val="40000"/>
                </a:schemeClr>
              </a:buClr>
              <a:defRPr/>
            </a:pPr>
            <a:endParaRPr kumimoji="0" lang="pl-PL" sz="1200" b="1" i="0" u="none" strike="noStrike" kern="1200" cap="none" spc="0" normalizeH="0" baseline="0" noProof="0" dirty="0">
              <a:ln>
                <a:noFill/>
              </a:ln>
              <a:uLnTx/>
              <a:uFillTx/>
              <a:latin typeface="+mn-lt"/>
              <a:ea typeface="MS PGothic" pitchFamily="34" charset="-128"/>
              <a:cs typeface="ＭＳ Ｐゴシック" charset="0"/>
            </a:endParaRPr>
          </a:p>
          <a:p>
            <a:pPr eaLnBrk="0" hangingPunct="0">
              <a:lnSpc>
                <a:spcPct val="90000"/>
              </a:lnSpc>
              <a:spcBef>
                <a:spcPct val="20000"/>
              </a:spcBef>
              <a:buClr>
                <a:schemeClr val="accent6">
                  <a:lumMod val="60000"/>
                  <a:lumOff val="40000"/>
                </a:schemeClr>
              </a:buClr>
              <a:defRPr/>
            </a:pPr>
            <a:endParaRPr lang="pl-PL" sz="1400" b="1" kern="1200" dirty="0">
              <a:latin typeface="+mn-lt"/>
              <a:ea typeface="MS PGothic" pitchFamily="34" charset="-128"/>
              <a:cs typeface="ＭＳ Ｐゴシック" charset="0"/>
            </a:endParaRPr>
          </a:p>
          <a:p>
            <a:pPr lvl="0" algn="just"/>
            <a:r>
              <a:rPr lang="en-GB" sz="1400" dirty="0">
                <a:latin typeface="+mn-lt"/>
              </a:rPr>
              <a:t>The UEMS budget for 2022 has been prepared considering that the evolution of the COVID-19 pandemic is still surrounded by much uncertainty.  As such, the budget that will be presented is a conservative one.</a:t>
            </a:r>
            <a:endParaRPr lang="pt-PT" sz="1400" dirty="0">
              <a:latin typeface="+mn-lt"/>
            </a:endParaRPr>
          </a:p>
          <a:p>
            <a:pPr algn="just" eaLnBrk="0" hangingPunct="0">
              <a:lnSpc>
                <a:spcPct val="90000"/>
              </a:lnSpc>
              <a:spcBef>
                <a:spcPct val="20000"/>
              </a:spcBef>
            </a:pPr>
            <a:r>
              <a:rPr lang="pl-PL" sz="1400" kern="1200" dirty="0">
                <a:latin typeface="+mn-lt"/>
                <a:ea typeface="MS PGothic" pitchFamily="34" charset="-128"/>
                <a:cs typeface="ＭＳ Ｐゴシック" charset="0"/>
              </a:rPr>
              <a:t> </a:t>
            </a:r>
          </a:p>
          <a:p>
            <a:pPr lvl="0" algn="just"/>
            <a:r>
              <a:rPr lang="en-GB" sz="1400" dirty="0">
                <a:latin typeface="+mn-lt"/>
              </a:rPr>
              <a:t>The projected income for 2021 is 2.944.149 € compared to 2.491.957€ in 2020.</a:t>
            </a:r>
            <a:endParaRPr lang="pt-PT" sz="1400" dirty="0">
              <a:latin typeface="+mn-lt"/>
            </a:endParaRPr>
          </a:p>
          <a:p>
            <a:pPr algn="just" eaLnBrk="0" hangingPunct="0">
              <a:lnSpc>
                <a:spcPct val="90000"/>
              </a:lnSpc>
              <a:spcBef>
                <a:spcPct val="20000"/>
              </a:spcBef>
            </a:pPr>
            <a:endParaRPr lang="pl-PL" sz="1400" dirty="0">
              <a:latin typeface="+mn-lt"/>
            </a:endParaRPr>
          </a:p>
          <a:p>
            <a:pPr algn="just" eaLnBrk="0" hangingPunct="0">
              <a:lnSpc>
                <a:spcPct val="90000"/>
              </a:lnSpc>
              <a:spcBef>
                <a:spcPct val="20000"/>
              </a:spcBef>
            </a:pPr>
            <a:r>
              <a:rPr lang="pt-PT" sz="1400" dirty="0">
                <a:latin typeface="+mn-lt"/>
              </a:rPr>
              <a:t>No </a:t>
            </a:r>
            <a:r>
              <a:rPr lang="pt-PT" sz="1400" dirty="0" err="1">
                <a:latin typeface="+mn-lt"/>
              </a:rPr>
              <a:t>increase</a:t>
            </a:r>
            <a:r>
              <a:rPr lang="pt-PT" sz="1400" dirty="0">
                <a:latin typeface="+mn-lt"/>
              </a:rPr>
              <a:t> in </a:t>
            </a:r>
            <a:r>
              <a:rPr lang="pt-PT" sz="1400" dirty="0" err="1">
                <a:latin typeface="+mn-lt"/>
              </a:rPr>
              <a:t>the</a:t>
            </a:r>
            <a:r>
              <a:rPr lang="pt-PT" sz="1400" dirty="0">
                <a:latin typeface="+mn-lt"/>
              </a:rPr>
              <a:t> </a:t>
            </a:r>
            <a:r>
              <a:rPr lang="pt-PT" sz="1400" dirty="0" err="1">
                <a:latin typeface="+mn-lt"/>
              </a:rPr>
              <a:t>membership</a:t>
            </a:r>
            <a:r>
              <a:rPr lang="pt-PT" sz="1400" dirty="0">
                <a:latin typeface="+mn-lt"/>
              </a:rPr>
              <a:t> </a:t>
            </a:r>
            <a:r>
              <a:rPr lang="pt-PT" sz="1400" dirty="0" err="1">
                <a:latin typeface="+mn-lt"/>
              </a:rPr>
              <a:t>fee</a:t>
            </a:r>
            <a:r>
              <a:rPr lang="pt-PT" sz="1400" dirty="0">
                <a:latin typeface="+mn-lt"/>
              </a:rPr>
              <a:t> </a:t>
            </a:r>
            <a:r>
              <a:rPr lang="pt-PT" sz="1400" dirty="0" err="1">
                <a:latin typeface="+mn-lt"/>
              </a:rPr>
              <a:t>is</a:t>
            </a:r>
            <a:r>
              <a:rPr lang="pt-PT" sz="1400" dirty="0">
                <a:latin typeface="+mn-lt"/>
              </a:rPr>
              <a:t> </a:t>
            </a:r>
            <a:r>
              <a:rPr lang="pt-PT" sz="1400" dirty="0" err="1">
                <a:latin typeface="+mn-lt"/>
              </a:rPr>
              <a:t>planned</a:t>
            </a:r>
            <a:r>
              <a:rPr lang="pt-PT" sz="1400" dirty="0">
                <a:latin typeface="+mn-lt"/>
              </a:rPr>
              <a:t> to 2022</a:t>
            </a:r>
            <a:endParaRPr lang="pt-PT" sz="1400" dirty="0"/>
          </a:p>
          <a:p>
            <a:pPr algn="just" eaLnBrk="0" hangingPunct="0">
              <a:lnSpc>
                <a:spcPct val="90000"/>
              </a:lnSpc>
              <a:spcBef>
                <a:spcPct val="20000"/>
              </a:spcBef>
            </a:pPr>
            <a:endParaRPr lang="pl-PL" sz="1400" dirty="0">
              <a:latin typeface="+mn-lt"/>
            </a:endParaRPr>
          </a:p>
          <a:p>
            <a:pPr lvl="0" algn="just"/>
            <a:r>
              <a:rPr lang="en-GB" sz="1400" dirty="0">
                <a:latin typeface="+mn-lt"/>
              </a:rPr>
              <a:t>The budgeted income in 2022 is 2.987.100€ which will support the total budgeted expenses of 2.677.590€ with a projected positive net result of 285.907€.</a:t>
            </a:r>
            <a:endParaRPr lang="pt-PT" sz="1400" dirty="0">
              <a:latin typeface="+mn-lt"/>
            </a:endParaRPr>
          </a:p>
          <a:p>
            <a:pPr algn="just" eaLnBrk="0" hangingPunct="0">
              <a:lnSpc>
                <a:spcPct val="90000"/>
              </a:lnSpc>
              <a:spcBef>
                <a:spcPct val="20000"/>
              </a:spcBef>
            </a:pPr>
            <a:endParaRPr lang="pl-PL" sz="1400" dirty="0">
              <a:latin typeface="+mn-lt"/>
            </a:endParaRPr>
          </a:p>
          <a:p>
            <a:pPr lvl="0" algn="just"/>
            <a:r>
              <a:rPr lang="en-GB" sz="1400" dirty="0">
                <a:latin typeface="+mn-lt"/>
              </a:rPr>
              <a:t>The UEMS has repaid the 1.000.000€ straight loan in full in June 2021 and thus continues to honour all its obligations to external partners.</a:t>
            </a:r>
            <a:endParaRPr lang="pt-PT" sz="1400" dirty="0">
              <a:latin typeface="+mn-lt"/>
            </a:endParaRPr>
          </a:p>
          <a:p>
            <a:pPr eaLnBrk="0" hangingPunct="0">
              <a:lnSpc>
                <a:spcPct val="90000"/>
              </a:lnSpc>
              <a:spcBef>
                <a:spcPct val="20000"/>
              </a:spcBef>
            </a:pPr>
            <a:endParaRPr lang="pl-PL" sz="1400" dirty="0">
              <a:latin typeface="+mn-lt"/>
            </a:endParaRPr>
          </a:p>
          <a:p>
            <a:pPr eaLnBrk="0" hangingPunct="0">
              <a:lnSpc>
                <a:spcPct val="90000"/>
              </a:lnSpc>
              <a:spcBef>
                <a:spcPct val="20000"/>
              </a:spcBef>
              <a:buClr>
                <a:schemeClr val="accent6">
                  <a:lumMod val="60000"/>
                  <a:lumOff val="40000"/>
                </a:schemeClr>
              </a:buClr>
              <a:defRPr/>
            </a:pPr>
            <a:endParaRPr lang="pl-PL" sz="1200" b="1" kern="1200" dirty="0">
              <a:latin typeface="+mn-lt"/>
              <a:ea typeface="MS PGothic" pitchFamily="34" charset="-128"/>
              <a:cs typeface="ＭＳ Ｐゴシック" charset="0"/>
            </a:endParaRPr>
          </a:p>
        </p:txBody>
      </p:sp>
      <p:sp>
        <p:nvSpPr>
          <p:cNvPr id="3" name="Symbol zastępczy daty 2"/>
          <p:cNvSpPr>
            <a:spLocks noGrp="1"/>
          </p:cNvSpPr>
          <p:nvPr>
            <p:ph type="dt" sz="half" idx="10"/>
          </p:nvPr>
        </p:nvSpPr>
        <p:spPr>
          <a:xfrm>
            <a:off x="457200" y="6356350"/>
            <a:ext cx="2133600" cy="365125"/>
          </a:xfrm>
        </p:spPr>
        <p:txBody>
          <a:bodyPr vert="horz" lIns="91440" tIns="45720" rIns="91440" bIns="45720" rtlCol="0" anchor="ctr">
            <a:normAutofit/>
          </a:bodyPr>
          <a:lstStyle/>
          <a:p>
            <a:pPr>
              <a:lnSpc>
                <a:spcPct val="90000"/>
              </a:lnSpc>
              <a:spcAft>
                <a:spcPts val="600"/>
              </a:spcAft>
              <a:defRPr/>
            </a:pPr>
            <a:r>
              <a:rPr lang="pl-PL" sz="700" dirty="0"/>
              <a:t>UEMS </a:t>
            </a:r>
            <a:r>
              <a:rPr lang="pl-PL" sz="700" dirty="0" err="1"/>
              <a:t>Council</a:t>
            </a:r>
            <a:r>
              <a:rPr lang="pl-PL" sz="700" dirty="0"/>
              <a:t> Meeting</a:t>
            </a:r>
          </a:p>
          <a:p>
            <a:pPr>
              <a:lnSpc>
                <a:spcPct val="90000"/>
              </a:lnSpc>
              <a:spcAft>
                <a:spcPts val="600"/>
              </a:spcAft>
              <a:defRPr/>
            </a:pPr>
            <a:r>
              <a:rPr lang="pl-PL" sz="700" dirty="0"/>
              <a:t>23-24 </a:t>
            </a:r>
            <a:r>
              <a:rPr lang="pl-PL" sz="700" dirty="0" err="1"/>
              <a:t>April</a:t>
            </a:r>
            <a:r>
              <a:rPr lang="pl-PL" sz="700" dirty="0"/>
              <a:t> 2021</a:t>
            </a:r>
          </a:p>
        </p:txBody>
      </p:sp>
      <p:sp>
        <p:nvSpPr>
          <p:cNvPr id="2" name="Symbol zastępczy stopki 1"/>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defRPr/>
            </a:pPr>
            <a:r>
              <a:rPr lang="pl-PL" kern="1200">
                <a:latin typeface="+mn-lt"/>
                <a:ea typeface="+mn-ea"/>
                <a:cs typeface="+mn-cs"/>
              </a:rPr>
              <a:t>Secretary General Report</a:t>
            </a:r>
          </a:p>
        </p:txBody>
      </p:sp>
      <p:sp>
        <p:nvSpPr>
          <p:cNvPr id="5" name="Slide Number Placeholder 4"/>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defRPr/>
            </a:pPr>
            <a:fld id="{D2ACDAF4-B28F-4BD7-AB17-8A0E1B760154}" type="slidenum">
              <a:rPr lang="pl-PL" altLang="fr-FR" kern="1200">
                <a:latin typeface="Calibri" pitchFamily="34" charset="0"/>
                <a:ea typeface="MS PGothic" pitchFamily="34" charset="-128"/>
                <a:cs typeface="Arial" pitchFamily="34" charset="0"/>
              </a:rPr>
              <a:pPr>
                <a:spcAft>
                  <a:spcPts val="600"/>
                </a:spcAft>
                <a:defRPr/>
              </a:pPr>
              <a:t>8</a:t>
            </a:fld>
            <a:endParaRPr lang="pl-PL" altLang="fr-FR" kern="1200">
              <a:latin typeface="Calibri" pitchFamily="34" charset="0"/>
              <a:ea typeface="MS PGothic" pitchFamily="34" charset="-128"/>
              <a:cs typeface="Arial" pitchFamily="34" charset="0"/>
            </a:endParaRPr>
          </a:p>
        </p:txBody>
      </p:sp>
      <p:sp>
        <p:nvSpPr>
          <p:cNvPr id="9" name="Title 1"/>
          <p:cNvSpPr txBox="1">
            <a:spLocks/>
          </p:cNvSpPr>
          <p:nvPr/>
        </p:nvSpPr>
        <p:spPr bwMode="auto">
          <a:xfrm>
            <a:off x="1979712" y="160337"/>
            <a:ext cx="6838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400" b="0" i="0" u="none" strike="noStrike" kern="1200" cap="small" spc="0" normalizeH="0" baseline="0" noProof="0" dirty="0">
              <a:ln>
                <a:noFill/>
              </a:ln>
              <a:solidFill>
                <a:schemeClr val="accent5">
                  <a:lumMod val="50000"/>
                </a:schemeClr>
              </a:solidFill>
              <a:effectLst/>
              <a:uLnTx/>
              <a:uFillTx/>
              <a:latin typeface="+mj-lt"/>
              <a:ea typeface="+mj-ea"/>
              <a:cs typeface="+mj-cs"/>
            </a:endParaRPr>
          </a:p>
        </p:txBody>
      </p:sp>
      <p:pic>
        <p:nvPicPr>
          <p:cNvPr id="17" name="Imagem 16" descr="Uma imagem com desenho, jogo, símbolo&#10;&#10;Descrição gerada automaticamente">
            <a:extLst>
              <a:ext uri="{FF2B5EF4-FFF2-40B4-BE49-F238E27FC236}">
                <a16:creationId xmlns:a16="http://schemas.microsoft.com/office/drawing/2014/main" id="{5A2D6042-208B-F547-A6C9-359A666EA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227" y="508807"/>
            <a:ext cx="812452" cy="794530"/>
          </a:xfrm>
          <a:prstGeom prst="rect">
            <a:avLst/>
          </a:prstGeom>
        </p:spPr>
      </p:pic>
    </p:spTree>
    <p:extLst>
      <p:ext uri="{BB962C8B-B14F-4D97-AF65-F5344CB8AC3E}">
        <p14:creationId xmlns:p14="http://schemas.microsoft.com/office/powerpoint/2010/main" val="109264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7B17EC8-1EC4-45A4-80BE-F2B4F604B77A}"/>
              </a:ext>
            </a:extLst>
          </p:cNvPr>
          <p:cNvSpPr>
            <a:spLocks noGrp="1"/>
          </p:cNvSpPr>
          <p:nvPr>
            <p:ph type="title"/>
          </p:nvPr>
        </p:nvSpPr>
        <p:spPr>
          <a:xfrm>
            <a:off x="457200" y="-60832"/>
            <a:ext cx="3008313" cy="1162050"/>
          </a:xfrm>
        </p:spPr>
        <p:txBody>
          <a:bodyPr/>
          <a:lstStyle/>
          <a:p>
            <a:pPr algn="ctr"/>
            <a:r>
              <a:rPr lang="en-US" dirty="0"/>
              <a:t>EACCME</a:t>
            </a:r>
          </a:p>
        </p:txBody>
      </p:sp>
      <p:pic>
        <p:nvPicPr>
          <p:cNvPr id="10" name="Imagem 9">
            <a:extLst>
              <a:ext uri="{FF2B5EF4-FFF2-40B4-BE49-F238E27FC236}">
                <a16:creationId xmlns:a16="http://schemas.microsoft.com/office/drawing/2014/main" id="{748344D0-0384-6441-935C-0CE4FF74B6A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924" r="30063" b="-1"/>
          <a:stretch/>
        </p:blipFill>
        <p:spPr>
          <a:xfrm>
            <a:off x="3575050" y="273050"/>
            <a:ext cx="5111750" cy="5853113"/>
          </a:xfrm>
          <a:prstGeom prst="rect">
            <a:avLst/>
          </a:prstGeom>
          <a:noFill/>
        </p:spPr>
      </p:pic>
      <p:sp>
        <p:nvSpPr>
          <p:cNvPr id="13" name="Content Placeholder 2"/>
          <p:cNvSpPr txBox="1">
            <a:spLocks/>
          </p:cNvSpPr>
          <p:nvPr/>
        </p:nvSpPr>
        <p:spPr bwMode="auto">
          <a:xfrm>
            <a:off x="395536" y="1679821"/>
            <a:ext cx="3008313" cy="4691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0" hangingPunct="0">
              <a:lnSpc>
                <a:spcPct val="90000"/>
              </a:lnSpc>
              <a:spcBef>
                <a:spcPct val="20000"/>
              </a:spcBef>
            </a:pPr>
            <a:r>
              <a:rPr lang="pl-PL" sz="1600" b="1" kern="1200" dirty="0">
                <a:latin typeface="+mn-lt"/>
                <a:ea typeface="MS PGothic" pitchFamily="34" charset="-128"/>
                <a:cs typeface="ＭＳ Ｐゴシック" charset="0"/>
              </a:rPr>
              <a:t>IT </a:t>
            </a:r>
            <a:r>
              <a:rPr lang="pl-PL" sz="1600" b="1" kern="1200" dirty="0" err="1">
                <a:latin typeface="+mn-lt"/>
                <a:ea typeface="MS PGothic" pitchFamily="34" charset="-128"/>
                <a:cs typeface="ＭＳ Ｐゴシック" charset="0"/>
              </a:rPr>
              <a:t>Developments</a:t>
            </a:r>
            <a:endParaRPr lang="pl-PL" sz="1600" b="1" kern="1200" dirty="0">
              <a:latin typeface="+mn-lt"/>
              <a:ea typeface="MS PGothic" pitchFamily="34" charset="-128"/>
              <a:cs typeface="ＭＳ Ｐゴシック" charset="0"/>
            </a:endParaRPr>
          </a:p>
          <a:p>
            <a:pPr eaLnBrk="0" hangingPunct="0">
              <a:lnSpc>
                <a:spcPct val="90000"/>
              </a:lnSpc>
              <a:spcBef>
                <a:spcPct val="20000"/>
              </a:spcBef>
            </a:pPr>
            <a:r>
              <a:rPr lang="pl-PL" sz="1200" kern="1200" dirty="0">
                <a:latin typeface="+mn-lt"/>
                <a:ea typeface="MS PGothic" pitchFamily="34" charset="-128"/>
                <a:cs typeface="ＭＳ Ｐゴシック" charset="0"/>
              </a:rPr>
              <a:t> </a:t>
            </a:r>
          </a:p>
          <a:p>
            <a:pPr eaLnBrk="0" hangingPunct="0">
              <a:lnSpc>
                <a:spcPct val="90000"/>
              </a:lnSpc>
              <a:spcBef>
                <a:spcPct val="20000"/>
              </a:spcBef>
            </a:pPr>
            <a:endParaRPr lang="pl-PL" sz="1200" kern="1200" dirty="0">
              <a:latin typeface="+mn-lt"/>
              <a:ea typeface="MS PGothic" pitchFamily="34" charset="-128"/>
              <a:cs typeface="ＭＳ Ｐゴシック" charset="0"/>
            </a:endParaRPr>
          </a:p>
          <a:p>
            <a:pPr algn="just"/>
            <a:r>
              <a:rPr lang="en-US" sz="1400" dirty="0"/>
              <a:t>A new pathway for the accreditation of integral recordings of Live Educational Events was established and implemented in April 2021</a:t>
            </a:r>
            <a:endParaRPr lang="pt-PT" sz="1400" dirty="0"/>
          </a:p>
          <a:p>
            <a:pPr algn="just"/>
            <a:r>
              <a:rPr lang="en-US" sz="1400" dirty="0"/>
              <a:t> </a:t>
            </a:r>
          </a:p>
          <a:p>
            <a:pPr algn="just"/>
            <a:endParaRPr lang="pt-PT" sz="1400" dirty="0"/>
          </a:p>
          <a:p>
            <a:pPr algn="just"/>
            <a:r>
              <a:rPr lang="en-US" sz="1400" dirty="0"/>
              <a:t>A new pathway for comparing the data of event report to the data that was declared by providers when submitting the events was implemented. Reconciliation of this data has led to adjustments in the accreditation fees upon confirmation of the event report data.</a:t>
            </a:r>
            <a:endParaRPr lang="pt-PT" sz="1400" dirty="0"/>
          </a:p>
          <a:p>
            <a:pPr eaLnBrk="0" hangingPunct="0">
              <a:lnSpc>
                <a:spcPct val="90000"/>
              </a:lnSpc>
              <a:spcBef>
                <a:spcPct val="20000"/>
              </a:spcBef>
            </a:pPr>
            <a:endParaRPr lang="pl-PL" sz="1400" dirty="0">
              <a:latin typeface="+mn-lt"/>
            </a:endParaRPr>
          </a:p>
          <a:p>
            <a:pPr eaLnBrk="0" hangingPunct="0">
              <a:lnSpc>
                <a:spcPct val="90000"/>
              </a:lnSpc>
              <a:spcBef>
                <a:spcPct val="20000"/>
              </a:spcBef>
              <a:buClr>
                <a:schemeClr val="accent6">
                  <a:lumMod val="60000"/>
                  <a:lumOff val="40000"/>
                </a:schemeClr>
              </a:buClr>
              <a:defRPr/>
            </a:pPr>
            <a:r>
              <a:rPr lang="pl-PL" sz="1400" dirty="0">
                <a:latin typeface="+mn-lt"/>
              </a:rPr>
              <a:t>	</a:t>
            </a:r>
          </a:p>
          <a:p>
            <a:pPr eaLnBrk="0" hangingPunct="0">
              <a:lnSpc>
                <a:spcPct val="90000"/>
              </a:lnSpc>
              <a:spcBef>
                <a:spcPct val="20000"/>
              </a:spcBef>
              <a:buClr>
                <a:schemeClr val="accent6">
                  <a:lumMod val="60000"/>
                  <a:lumOff val="40000"/>
                </a:schemeClr>
              </a:buClr>
              <a:defRPr/>
            </a:pPr>
            <a:endParaRPr lang="pl-PL" sz="900" b="1" kern="1200" dirty="0">
              <a:latin typeface="+mn-lt"/>
              <a:ea typeface="MS PGothic" pitchFamily="34" charset="-128"/>
              <a:cs typeface="ＭＳ Ｐゴシック" charset="0"/>
            </a:endParaRPr>
          </a:p>
          <a:p>
            <a:pPr eaLnBrk="0" hangingPunct="0">
              <a:lnSpc>
                <a:spcPct val="90000"/>
              </a:lnSpc>
              <a:spcBef>
                <a:spcPct val="20000"/>
              </a:spcBef>
              <a:buClr>
                <a:schemeClr val="accent6">
                  <a:lumMod val="60000"/>
                  <a:lumOff val="40000"/>
                </a:schemeClr>
              </a:buClr>
              <a:defRPr/>
            </a:pPr>
            <a:endParaRPr kumimoji="0" lang="pl-PL" sz="900" b="1" i="0" u="none" strike="noStrike" kern="1200" cap="none" spc="0" normalizeH="0" baseline="0" noProof="0" dirty="0">
              <a:ln>
                <a:noFill/>
              </a:ln>
              <a:uLnTx/>
              <a:uFillTx/>
              <a:latin typeface="+mn-lt"/>
              <a:ea typeface="MS PGothic" pitchFamily="34" charset="-128"/>
              <a:cs typeface="ＭＳ Ｐゴシック" charset="0"/>
            </a:endParaRPr>
          </a:p>
        </p:txBody>
      </p:sp>
      <p:sp>
        <p:nvSpPr>
          <p:cNvPr id="3" name="Symbol zastępczy daty 2"/>
          <p:cNvSpPr>
            <a:spLocks noGrp="1"/>
          </p:cNvSpPr>
          <p:nvPr>
            <p:ph type="dt" sz="half" idx="10"/>
          </p:nvPr>
        </p:nvSpPr>
        <p:spPr>
          <a:xfrm>
            <a:off x="457200" y="6356350"/>
            <a:ext cx="2133600" cy="365125"/>
          </a:xfrm>
        </p:spPr>
        <p:txBody>
          <a:bodyPr vert="horz" lIns="91440" tIns="45720" rIns="91440" bIns="45720" rtlCol="0" anchor="ctr">
            <a:normAutofit/>
          </a:bodyPr>
          <a:lstStyle/>
          <a:p>
            <a:pPr>
              <a:lnSpc>
                <a:spcPct val="90000"/>
              </a:lnSpc>
              <a:spcAft>
                <a:spcPts val="600"/>
              </a:spcAft>
              <a:defRPr/>
            </a:pPr>
            <a:r>
              <a:rPr lang="pl-PL" sz="700" dirty="0"/>
              <a:t>UEMS </a:t>
            </a:r>
            <a:r>
              <a:rPr lang="pl-PL" sz="700" dirty="0" err="1"/>
              <a:t>Council</a:t>
            </a:r>
            <a:r>
              <a:rPr lang="pl-PL" sz="700" dirty="0"/>
              <a:t> Meeting</a:t>
            </a:r>
          </a:p>
          <a:p>
            <a:pPr>
              <a:lnSpc>
                <a:spcPct val="90000"/>
              </a:lnSpc>
              <a:spcAft>
                <a:spcPts val="600"/>
              </a:spcAft>
              <a:defRPr/>
            </a:pPr>
            <a:r>
              <a:rPr lang="pl-PL" sz="700" dirty="0"/>
              <a:t>23-24 </a:t>
            </a:r>
            <a:r>
              <a:rPr lang="pl-PL" sz="700" dirty="0" err="1"/>
              <a:t>April</a:t>
            </a:r>
            <a:r>
              <a:rPr lang="pl-PL" sz="700" dirty="0"/>
              <a:t> 2021</a:t>
            </a:r>
          </a:p>
        </p:txBody>
      </p:sp>
      <p:sp>
        <p:nvSpPr>
          <p:cNvPr id="2" name="Symbol zastępczy stopki 1"/>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defRPr/>
            </a:pPr>
            <a:r>
              <a:rPr lang="pl-PL" kern="1200">
                <a:latin typeface="+mn-lt"/>
                <a:ea typeface="+mn-ea"/>
                <a:cs typeface="+mn-cs"/>
              </a:rPr>
              <a:t>Secretary General Report</a:t>
            </a:r>
          </a:p>
        </p:txBody>
      </p:sp>
      <p:sp>
        <p:nvSpPr>
          <p:cNvPr id="5" name="Slide Number Placeholder 4"/>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defRPr/>
            </a:pPr>
            <a:fld id="{D2ACDAF4-B28F-4BD7-AB17-8A0E1B760154}" type="slidenum">
              <a:rPr lang="pl-PL" altLang="fr-FR" kern="1200">
                <a:latin typeface="Calibri" pitchFamily="34" charset="0"/>
                <a:ea typeface="MS PGothic" pitchFamily="34" charset="-128"/>
                <a:cs typeface="Arial" pitchFamily="34" charset="0"/>
              </a:rPr>
              <a:pPr>
                <a:spcAft>
                  <a:spcPts val="600"/>
                </a:spcAft>
                <a:defRPr/>
              </a:pPr>
              <a:t>9</a:t>
            </a:fld>
            <a:endParaRPr lang="pl-PL" altLang="fr-FR" kern="1200">
              <a:latin typeface="Calibri" pitchFamily="34" charset="0"/>
              <a:ea typeface="MS PGothic" pitchFamily="34" charset="-128"/>
              <a:cs typeface="Arial" pitchFamily="34" charset="0"/>
            </a:endParaRPr>
          </a:p>
        </p:txBody>
      </p:sp>
      <p:sp>
        <p:nvSpPr>
          <p:cNvPr id="9" name="Title 1"/>
          <p:cNvSpPr txBox="1">
            <a:spLocks/>
          </p:cNvSpPr>
          <p:nvPr/>
        </p:nvSpPr>
        <p:spPr bwMode="auto">
          <a:xfrm>
            <a:off x="1979712" y="44624"/>
            <a:ext cx="6838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400" b="0" i="0" u="none" strike="noStrike" kern="1200" cap="small" spc="0" normalizeH="0" baseline="0" noProof="0" dirty="0">
              <a:ln>
                <a:noFill/>
              </a:ln>
              <a:solidFill>
                <a:schemeClr val="accent5">
                  <a:lumMod val="50000"/>
                </a:schemeClr>
              </a:solidFill>
              <a:effectLst/>
              <a:uLnTx/>
              <a:uFillTx/>
              <a:latin typeface="+mj-lt"/>
              <a:ea typeface="+mj-ea"/>
              <a:cs typeface="+mj-cs"/>
            </a:endParaRPr>
          </a:p>
        </p:txBody>
      </p:sp>
      <p:pic>
        <p:nvPicPr>
          <p:cNvPr id="11" name="Imagem 10" descr="Uma imagem com desenho, jogo, símbolo&#10;&#10;Descrição gerada automaticamente">
            <a:extLst>
              <a:ext uri="{FF2B5EF4-FFF2-40B4-BE49-F238E27FC236}">
                <a16:creationId xmlns:a16="http://schemas.microsoft.com/office/drawing/2014/main" id="{42EFA00D-C6CB-B24B-A4FF-E6417CCDEB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227" y="508807"/>
            <a:ext cx="812452" cy="794530"/>
          </a:xfrm>
          <a:prstGeom prst="rect">
            <a:avLst/>
          </a:prstGeom>
        </p:spPr>
      </p:pic>
    </p:spTree>
    <p:extLst>
      <p:ext uri="{BB962C8B-B14F-4D97-AF65-F5344CB8AC3E}">
        <p14:creationId xmlns:p14="http://schemas.microsoft.com/office/powerpoint/2010/main" val="277552976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TotalTime>
  <Words>4197</Words>
  <Application>Microsoft Macintosh PowerPoint</Application>
  <PresentationFormat>Apresentação no Ecrã (4:3)</PresentationFormat>
  <Paragraphs>428</Paragraphs>
  <Slides>24</Slides>
  <Notes>24</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24</vt:i4>
      </vt:variant>
    </vt:vector>
  </HeadingPairs>
  <TitlesOfParts>
    <vt:vector size="28" baseType="lpstr">
      <vt:lpstr>Arial</vt:lpstr>
      <vt:lpstr>Calibri</vt:lpstr>
      <vt:lpstr>Wingdings</vt:lpstr>
      <vt:lpstr>Motyw pakietu Office</vt:lpstr>
      <vt:lpstr>Secretary General Report </vt:lpstr>
      <vt:lpstr>SUMMARY</vt:lpstr>
      <vt:lpstr>Apresentação do PowerPoint</vt:lpstr>
      <vt:lpstr>Apresentação do PowerPoint</vt:lpstr>
      <vt:lpstr>  UEMS OFFICE </vt:lpstr>
      <vt:lpstr>Apresentação do PowerPoint</vt:lpstr>
      <vt:lpstr> DME </vt:lpstr>
      <vt:lpstr>FINANCES</vt:lpstr>
      <vt:lpstr>EACCME</vt:lpstr>
      <vt:lpstr>EACCME</vt:lpstr>
      <vt:lpstr>Apresentação do PowerPoint</vt:lpstr>
      <vt:lpstr>Apresentação do PowerPoint</vt:lpstr>
      <vt:lpstr>Apresentação do PowerPoint</vt:lpstr>
      <vt:lpstr>EACCME AGREEMENTS</vt:lpstr>
      <vt:lpstr>INTERNAL ISSUES</vt:lpstr>
      <vt:lpstr>INTERNAL ISSUES</vt:lpstr>
      <vt:lpstr>INTERNAL ISSUES</vt:lpstr>
      <vt:lpstr>INTERNAL ISSUES</vt:lpstr>
      <vt:lpstr>INTERNAL ISSUES</vt:lpstr>
      <vt:lpstr>INTERNAL ISSUES</vt:lpstr>
      <vt:lpstr>INTERNAL ISSUES</vt:lpstr>
      <vt:lpstr>FINAL REMARKS</vt:lpstr>
      <vt:lpstr>FINAL REMARKS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Secretary General Report </dc:title>
  <dc:creator>João Grenho</dc:creator>
  <cp:lastModifiedBy>João Grenho</cp:lastModifiedBy>
  <cp:revision>45</cp:revision>
  <dcterms:created xsi:type="dcterms:W3CDTF">2020-10-15T12:51:39Z</dcterms:created>
  <dcterms:modified xsi:type="dcterms:W3CDTF">2021-10-23T07:17:05Z</dcterms:modified>
</cp:coreProperties>
</file>