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9" r:id="rId2"/>
    <p:sldId id="415" r:id="rId3"/>
    <p:sldId id="449" r:id="rId4"/>
    <p:sldId id="450" r:id="rId5"/>
    <p:sldId id="451" r:id="rId6"/>
    <p:sldId id="452" r:id="rId7"/>
    <p:sldId id="453" r:id="rId8"/>
    <p:sldId id="454" r:id="rId9"/>
    <p:sldId id="416" r:id="rId10"/>
    <p:sldId id="417" r:id="rId11"/>
    <p:sldId id="418" r:id="rId12"/>
    <p:sldId id="419" r:id="rId13"/>
    <p:sldId id="421" r:id="rId14"/>
    <p:sldId id="375" r:id="rId15"/>
  </p:sldIdLst>
  <p:sldSz cx="9144000" cy="6858000" type="screen4x3"/>
  <p:notesSz cx="6858000" cy="9144000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8"/>
    <p:restoredTop sz="94529"/>
  </p:normalViewPr>
  <p:slideViewPr>
    <p:cSldViewPr>
      <p:cViewPr varScale="1">
        <p:scale>
          <a:sx n="103" d="100"/>
          <a:sy n="103" d="100"/>
        </p:scale>
        <p:origin x="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0FE09683-0DA2-4341-A3DA-F5D53EBAA6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EF1E9D-A7D4-A84B-9A58-1413561DD8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4478B0F-0D18-6345-BA9C-F162EB35DA1A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6347E405-4CD3-DF47-A6D5-5450B033EB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CD3AA24C-16E0-9D45-A314-A964F4488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BE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B9B38E-C8BC-F440-92D6-E476E7E83E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6BA09E-4012-C043-AEC9-DCC8E56712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9D4BA3-214D-1443-93AA-492B47A6E8E0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D4BA3-214D-1443-93AA-492B47A6E8E0}" type="slidenum">
              <a:rPr lang="nl-BE" altLang="nl-BE" smtClean="0"/>
              <a:pPr>
                <a:defRPr/>
              </a:pPr>
              <a:t>3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140278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D4BA3-214D-1443-93AA-492B47A6E8E0}" type="slidenum">
              <a:rPr lang="nl-BE" altLang="nl-BE" smtClean="0"/>
              <a:pPr>
                <a:defRPr/>
              </a:pPr>
              <a:t>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639427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D4BA3-214D-1443-93AA-492B47A6E8E0}" type="slidenum">
              <a:rPr lang="nl-BE" altLang="nl-BE" smtClean="0"/>
              <a:pPr>
                <a:defRPr/>
              </a:pPr>
              <a:t>5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078378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D4BA3-214D-1443-93AA-492B47A6E8E0}" type="slidenum">
              <a:rPr lang="nl-BE" altLang="nl-BE" smtClean="0"/>
              <a:pPr>
                <a:defRPr/>
              </a:pPr>
              <a:t>6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417661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D4BA3-214D-1443-93AA-492B47A6E8E0}" type="slidenum">
              <a:rPr lang="nl-BE" altLang="nl-BE" smtClean="0"/>
              <a:pPr>
                <a:defRPr/>
              </a:pPr>
              <a:t>7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306257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D4BA3-214D-1443-93AA-492B47A6E8E0}" type="slidenum">
              <a:rPr lang="nl-BE" altLang="nl-BE" smtClean="0"/>
              <a:pPr>
                <a:defRPr/>
              </a:pPr>
              <a:t>8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27270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3732FB-CC1C-5A44-95B7-B0F13471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8216-AC39-7E41-AA0E-BB40448E370C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3C9B0D-1E19-C146-872E-AC1B6522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58B683-055C-3746-931C-3E9DD326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17D2-1D99-3D48-BAB1-811C8ED4AA76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6892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636912"/>
            <a:ext cx="8229600" cy="3489251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9D6858-49B7-464E-94EE-6095B3B3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03AD-FC26-394A-9E43-1C5A5ADFA421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9782A1-D152-3746-9BF3-96A85CAB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82F907-3F5E-9046-A257-5D2376E1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D6B5-F329-D742-B782-D6B46E4BD3DF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49924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934571-9DC9-CB40-A4E8-F86E574C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1546-DFC4-9349-A89B-8DA61053B879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7BA14D-63A3-C04A-97CE-5886C8F4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1F4E32-9991-254A-BF29-3DF0F37F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2466-ED51-0643-A937-F4FBE87DCA69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578550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E01429-6DA4-2746-9378-4B867D3D3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0DBA1-BB85-2D4A-BFC0-A595CF9C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F9CDBE-BA6C-074D-8857-77B496118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EF5E-80F8-2242-BDE7-8103129DBE0B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75599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580068FC-1D99-484D-BF9A-3DC4BF58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3A8E-14CF-1946-A682-C0A004D9BBA9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1BBB59DD-CF7E-E54C-ABC6-E2741765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D61E0D3B-3343-8548-A1E2-1EB0B35F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789B8-F1E7-2B4A-B6C3-D53AC8D7B5A0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31789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AA683189-F824-F648-A64F-2AC797D700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804988" cy="500062"/>
          </a:xfrm>
          <a:prstGeom prst="rect">
            <a:avLst/>
          </a:prstGeom>
          <a:noFill/>
          <a:ln>
            <a:noFill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9035AE7-7843-9E48-84EB-A5E532131B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308725"/>
            <a:ext cx="28146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0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858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EDFAE7A-42A2-684B-9D14-17DF0C64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1737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A1C0-8C00-4840-8A5E-CE6E24072665}" type="datetime1">
              <a:rPr lang="en-US"/>
              <a:pPr>
                <a:defRPr/>
              </a:pPr>
              <a:t>12/5/19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DAAA450-A7E5-8442-8724-CF25F3FA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173788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641843-DCE9-B044-81A5-B485A431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C5AC-5038-2B44-93E8-737BC9619442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590629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0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858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9533A35-746C-D34D-9E91-701D99A1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1737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A1C0-8C00-4840-8A5E-CE6E24072665}" type="datetime1">
              <a:rPr lang="en-US"/>
              <a:pPr>
                <a:defRPr/>
              </a:pPr>
              <a:t>12/5/19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8B9344-1FB7-5B44-B5E5-B2D15F4D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173788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F65ED4C-6C47-4C42-A15A-36216533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A5FFC-CA48-1441-B9FE-C32BC0485351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0492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EBC3F6-D16C-744E-97D8-586D2F8C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4959-D0B7-114C-ABCF-97DE854C64A6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C8CB7F-F697-4C4E-82AF-A1E9D2A1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3D32BC-B5F8-EB4E-BD7C-4421ECD2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036D-9090-0F48-850E-B4E4AB03ACBE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7944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369500-61D2-2146-AF10-456FC0C1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887E-7E25-A74B-844D-8B7735BD1967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E47EE4-513D-3643-BA0B-40E85858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329B21-C595-3940-9F6D-F805FC50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394E-C9F2-0745-AE39-EC3347676A38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13492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8B0B34D-865D-8547-B573-45C45A6D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B5810-AFFF-3648-BAA2-8ECEA728B8F2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E37FEF4-AA1D-6744-991A-E023E557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C035C79F-EC78-544D-8F0C-CED92590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5EA5-A073-CA41-8F54-ADFD56FE753A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1523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50120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3284983"/>
            <a:ext cx="4040188" cy="28411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250120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3284983"/>
            <a:ext cx="4041775" cy="28411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A41C20FD-AEB0-D845-9A31-538DE1CB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D9ECE-5014-0B44-9A09-89D121EB1BF5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DBBF1DB0-D13E-614F-B2A3-F9F24930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FFEEB7D2-A32C-8141-90B1-5E92896E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BB5E-17AF-074B-AABF-0C358C51EE7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21072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63E60B48-858A-1246-BFD6-4ABA21D8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253BF-6763-5A45-9A6A-B297F66D5596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B1DC3927-23C0-3B49-A8B1-03B03691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1DBFD232-B9ED-1D41-9608-DD4CF959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3891-A671-9F4E-B3A8-8CA84B935D75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8050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2C6AD72C-96E8-E34F-94EC-7B635FF3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0EB7-9FE4-1D47-B3E3-6F5F04D6F9E9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4569CEF9-996A-D54F-9F3A-F17F5496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BD9B37EC-A52A-F947-9AB0-3EFA3F2A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8193-AD4D-CB41-A6CE-F130C231EBE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35744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>
                <a:solidFill>
                  <a:srgbClr val="FFFF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AC43298-F988-864B-B414-653A95EE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08EF0-66C6-BC4C-9B48-BB8CC9689213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2AB9CCEF-E164-214A-9210-1DA954EA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6E41B5F5-6688-9B47-B5B6-DA29C10D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DD8B-EEA0-A940-9D9C-D07A563EF692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28569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196753"/>
            <a:ext cx="5486400" cy="353082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FF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EDC7F773-436A-3044-9083-1333F8ED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6EA0-96C5-F142-A884-6D7473D33998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2408D3E6-029B-4F4F-8E7D-569EB4B1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8A491E5C-14CA-DC44-AF52-E00D3330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4513-724E-9A4B-9851-D0EBF8BB9ECF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03642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5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2AAB4541-092F-DF42-B699-8AC9F5259D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206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stijl te bewerken</a:t>
            </a:r>
            <a:endParaRPr lang="nl-BE" altLang="nl-BE"/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D6250840-7B79-9344-8F2E-192BF4A074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495550"/>
            <a:ext cx="82296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modelstijlen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4F17B8-EF76-7343-B69E-11ABDE4AC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4EA05-CEC1-8243-B499-5D37BE356343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2E3D48-48A5-1F44-948F-B12CE5EB7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33303F-64D0-D74B-875D-4E605623A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C247F3-EF06-4140-95FF-FD28EF4D524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  <p:pic>
        <p:nvPicPr>
          <p:cNvPr id="7" name="Picture 1" descr="EBO_eyemotif.jpg">
            <a:extLst>
              <a:ext uri="{FF2B5EF4-FFF2-40B4-BE49-F238E27FC236}">
                <a16:creationId xmlns:a16="http://schemas.microsoft.com/office/drawing/2014/main" id="{662F13B0-4BB8-A642-B11E-A6EB938B42A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7950" y="115888"/>
            <a:ext cx="3387725" cy="9398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32" name="Picture 2">
            <a:extLst>
              <a:ext uri="{FF2B5EF4-FFF2-40B4-BE49-F238E27FC236}">
                <a16:creationId xmlns:a16="http://schemas.microsoft.com/office/drawing/2014/main" id="{C874672E-AC82-704F-981B-195EB35313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60350"/>
            <a:ext cx="317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Afbeelding 10">
            <a:extLst>
              <a:ext uri="{FF2B5EF4-FFF2-40B4-BE49-F238E27FC236}">
                <a16:creationId xmlns:a16="http://schemas.microsoft.com/office/drawing/2014/main" id="{FD421C09-A4A5-2C44-9C7C-D4219BE0412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Afbeelding 13">
            <a:extLst>
              <a:ext uri="{FF2B5EF4-FFF2-40B4-BE49-F238E27FC236}">
                <a16:creationId xmlns:a16="http://schemas.microsoft.com/office/drawing/2014/main" id="{C9A5563D-801D-D84A-82F7-63BC0CD1980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Afbeelding 14">
            <a:extLst>
              <a:ext uri="{FF2B5EF4-FFF2-40B4-BE49-F238E27FC236}">
                <a16:creationId xmlns:a16="http://schemas.microsoft.com/office/drawing/2014/main" id="{CB5B00C7-7E53-E240-BCFE-553240CB7BF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Afbeelding 20">
            <a:extLst>
              <a:ext uri="{FF2B5EF4-FFF2-40B4-BE49-F238E27FC236}">
                <a16:creationId xmlns:a16="http://schemas.microsoft.com/office/drawing/2014/main" id="{4BB2CD3F-4D57-DC46-AC23-CFA663F85BD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33" t="39388" r="26480" b="39012"/>
          <a:stretch>
            <a:fillRect/>
          </a:stretch>
        </p:blipFill>
        <p:spPr bwMode="auto">
          <a:xfrm>
            <a:off x="7164388" y="6191250"/>
            <a:ext cx="187166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Afbeelding 22">
            <a:extLst>
              <a:ext uri="{FF2B5EF4-FFF2-40B4-BE49-F238E27FC236}">
                <a16:creationId xmlns:a16="http://schemas.microsoft.com/office/drawing/2014/main" id="{BA820D44-1275-3B42-8174-3015EDDA52E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246813"/>
            <a:ext cx="1168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82753F5D-A4D8-D94D-83A6-636B790A7CF9}"/>
              </a:ext>
            </a:extLst>
          </p:cNvPr>
          <p:cNvSpPr/>
          <p:nvPr userDrawn="1"/>
        </p:nvSpPr>
        <p:spPr>
          <a:xfrm>
            <a:off x="-142875" y="-142875"/>
            <a:ext cx="9429750" cy="1285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BE"/>
          </a:p>
        </p:txBody>
      </p:sp>
      <p:pic>
        <p:nvPicPr>
          <p:cNvPr id="1039" name="Afbeelding 16">
            <a:extLst>
              <a:ext uri="{FF2B5EF4-FFF2-40B4-BE49-F238E27FC236}">
                <a16:creationId xmlns:a16="http://schemas.microsoft.com/office/drawing/2014/main" id="{D772EE00-3E6E-F44E-BD87-87044BAC55F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651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9" descr="CESMA-UEMS Logo">
            <a:extLst>
              <a:ext uri="{FF2B5EF4-FFF2-40B4-BE49-F238E27FC236}">
                <a16:creationId xmlns:a16="http://schemas.microsoft.com/office/drawing/2014/main" id="{E6F4BE22-7856-3340-959C-ABB5D8650F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6513"/>
            <a:ext cx="10318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Tekstvak 21">
            <a:extLst>
              <a:ext uri="{FF2B5EF4-FFF2-40B4-BE49-F238E27FC236}">
                <a16:creationId xmlns:a16="http://schemas.microsoft.com/office/drawing/2014/main" id="{A998BDB7-D808-8B4C-A817-1CE13AFB365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6013" y="142875"/>
            <a:ext cx="6911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nl-BE" altLang="nl-BE" sz="2200" b="1" dirty="0"/>
              <a:t>UEMS-CESMA Meeting – December 6</a:t>
            </a:r>
            <a:r>
              <a:rPr lang="nl-BE" altLang="nl-BE" sz="2200" b="1" baseline="30000" dirty="0"/>
              <a:t>th</a:t>
            </a:r>
            <a:r>
              <a:rPr lang="nl-BE" altLang="nl-BE" sz="2200" b="1" dirty="0"/>
              <a:t>-7</a:t>
            </a:r>
            <a:r>
              <a:rPr lang="nl-BE" altLang="nl-BE" sz="2200" b="1" baseline="30000" dirty="0"/>
              <a:t>th</a:t>
            </a:r>
            <a:r>
              <a:rPr lang="nl-BE" altLang="nl-BE" sz="2200" b="1" dirty="0"/>
              <a:t>, 2019</a:t>
            </a:r>
            <a:br>
              <a:rPr lang="nl-BE" altLang="nl-BE" dirty="0"/>
            </a:br>
            <a:r>
              <a:rPr lang="nl-BE" altLang="nl-BE" i="1" dirty="0"/>
              <a:t>Sheba Hospital – Derech Sheba 2, Ramat Gan, Israel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  <p:sldLayoutId id="2147484275" r:id="rId12"/>
    <p:sldLayoutId id="2147484274" r:id="rId13"/>
    <p:sldLayoutId id="2147484276" r:id="rId14"/>
    <p:sldLayoutId id="214748427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859429CD-1D8D-AD44-A59F-9BBD7191D0CF}"/>
              </a:ext>
            </a:extLst>
          </p:cNvPr>
          <p:cNvSpPr txBox="1">
            <a:spLocks/>
          </p:cNvSpPr>
          <p:nvPr/>
        </p:nvSpPr>
        <p:spPr bwMode="auto">
          <a:xfrm>
            <a:off x="0" y="1484313"/>
            <a:ext cx="91440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nl-BE" sz="2000" b="1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-1" charset="-128"/>
                <a:cs typeface="Arial" charset="0"/>
              </a:rPr>
              <a:t>Workshop of the </a:t>
            </a:r>
            <a:r>
              <a:rPr lang="nl-BE" sz="2000" b="1" i="1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pitchFamily="-1" charset="-128"/>
                <a:cs typeface="Arial" charset="0"/>
              </a:rPr>
              <a:t>Council for European Specialist Medical Assessments</a:t>
            </a:r>
            <a:br>
              <a:rPr lang="nl-BE" sz="3200" b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</a:br>
            <a:r>
              <a:rPr lang="nl-BE" sz="4000" b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  <a:t>UEMS-CESMA Appraisals v2.0:</a:t>
            </a:r>
            <a:br>
              <a:rPr lang="nl-BE" sz="4000" b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</a:br>
            <a:r>
              <a:rPr lang="nl-BE" sz="3200" b="1" i="1" dirty="0">
                <a:solidFill>
                  <a:schemeClr val="accent1"/>
                </a:solidFill>
                <a:latin typeface="+mj-lt"/>
                <a:ea typeface="ＭＳ Ｐゴシック" pitchFamily="-1" charset="-128"/>
                <a:cs typeface="Arial" charset="0"/>
              </a:rPr>
              <a:t>Training to become UEMS-CESMA appraiser</a:t>
            </a:r>
            <a:endParaRPr lang="nl-BE" sz="3200" b="1" i="1" dirty="0">
              <a:solidFill>
                <a:schemeClr val="accent6">
                  <a:lumMod val="75000"/>
                </a:schemeClr>
              </a:solidFill>
              <a:latin typeface="+mj-lt"/>
              <a:ea typeface="ＭＳ Ｐゴシック" pitchFamily="-1" charset="-128"/>
              <a:cs typeface="Arial" charset="0"/>
            </a:endParaRPr>
          </a:p>
        </p:txBody>
      </p:sp>
      <p:sp>
        <p:nvSpPr>
          <p:cNvPr id="9219" name="Ondertitel 2">
            <a:extLst>
              <a:ext uri="{FF2B5EF4-FFF2-40B4-BE49-F238E27FC236}">
                <a16:creationId xmlns:a16="http://schemas.microsoft.com/office/drawing/2014/main" id="{2A871FD8-943A-224B-8C42-250DD1B77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3860800"/>
            <a:ext cx="8496300" cy="2279650"/>
          </a:xfrm>
        </p:spPr>
        <p:txBody>
          <a:bodyPr/>
          <a:lstStyle/>
          <a:p>
            <a:pPr>
              <a:defRPr/>
            </a:pPr>
            <a:r>
              <a:rPr lang="nl-BE" sz="24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Danny G.P. Mathysen  (MSc, PhD)</a:t>
            </a:r>
            <a:br>
              <a:rPr lang="nl-BE" sz="24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</a:br>
            <a:r>
              <a:rPr lang="nl-BE" sz="1300" b="1" i="1" u="sng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Together with</a:t>
            </a:r>
            <a:r>
              <a:rPr lang="nl-BE" sz="13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: Mark Westwood, Maeve Durkan, Albert Mifsud, Gian Battista Parigi, Zeev Goldik </a:t>
            </a:r>
            <a:r>
              <a:rPr lang="nl-BE" sz="1300" b="1" i="1" dirty="0">
                <a:solidFill>
                  <a:schemeClr val="tx1"/>
                </a:solidFill>
                <a:latin typeface="+mj-lt"/>
                <a:ea typeface="ＭＳ Ｐゴシック"/>
                <a:cs typeface="Arial" pitchFamily="34" charset="0"/>
              </a:rPr>
              <a:t>and</a:t>
            </a:r>
            <a:r>
              <a:rPr lang="nl-BE" sz="1300" b="1" i="1" dirty="0">
                <a:solidFill>
                  <a:schemeClr val="tx1"/>
                </a:solidFill>
                <a:ea typeface="ＭＳ Ｐゴシック"/>
                <a:cs typeface="Arial" pitchFamily="34" charset="0"/>
              </a:rPr>
              <a:t> Marianne Chagnon</a:t>
            </a:r>
            <a:endParaRPr lang="nl-BE" sz="1300" b="1" dirty="0">
              <a:solidFill>
                <a:schemeClr val="accent6">
                  <a:lumMod val="75000"/>
                </a:schemeClr>
              </a:solidFill>
              <a:ea typeface="ＭＳ Ｐゴシック"/>
              <a:cs typeface="Arial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  <a:t>University of Antwerp (UAntwerpen), Faculty of Medicine and Health Sciences</a:t>
            </a:r>
            <a:b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</a:br>
            <a:r>
              <a:rPr lang="nl-BE" sz="1600" b="1" i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  <a:t>Institute for Medical Specialty Education (IZO), Education Coordinator</a:t>
            </a:r>
            <a:b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</a:br>
            <a: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  <a:t>Universiteitsplein 1, B-2610 Wilrijk (Antwerp), Belgium</a:t>
            </a:r>
            <a:b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</a:rPr>
            </a:br>
            <a:r>
              <a:rPr lang="nl-BE" sz="1600" b="1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 pitchFamily="34" charset="0"/>
                <a:sym typeface="Wingdings" pitchFamily="2" charset="2"/>
              </a:rPr>
              <a:t>  danny.mathysen@uantwerpen.be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visit: How to evaluate each M? ➼ </a:t>
            </a:r>
            <a:r>
              <a:rPr lang="nl-BE" altLang="nl-BE" sz="2000" b="1" dirty="0">
                <a:latin typeface="+mj-lt"/>
              </a:rPr>
              <a:t>3 Q/C</a:t>
            </a:r>
            <a:r>
              <a:rPr lang="nl-BE" altLang="nl-BE" sz="2000" dirty="0">
                <a:latin typeface="+mj-lt"/>
              </a:rPr>
              <a:t> </a:t>
            </a:r>
            <a:r>
              <a:rPr lang="nl-BE" altLang="nl-BE" sz="2000" b="1" dirty="0">
                <a:latin typeface="+mj-lt"/>
              </a:rPr>
              <a:t>method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Q</a:t>
            </a:r>
            <a:r>
              <a:rPr lang="nl-BE" altLang="nl-BE" sz="1600" baseline="-25000" dirty="0">
                <a:latin typeface="+mj-lt"/>
              </a:rPr>
              <a:t>1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Quality</a:t>
            </a:r>
            <a:r>
              <a:rPr lang="nl-BE" altLang="nl-BE" sz="1600" dirty="0">
                <a:latin typeface="+mj-lt"/>
              </a:rPr>
              <a:t> </a:t>
            </a:r>
            <a:r>
              <a:rPr lang="nl-BE" altLang="nl-BE" sz="1600" b="1" dirty="0">
                <a:latin typeface="+mj-lt"/>
              </a:rPr>
              <a:t>aspects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Q</a:t>
            </a:r>
            <a:r>
              <a:rPr lang="nl-BE" altLang="nl-BE" sz="1600" baseline="-25000" dirty="0">
                <a:latin typeface="+mj-lt"/>
              </a:rPr>
              <a:t>2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Quantity</a:t>
            </a:r>
            <a:r>
              <a:rPr lang="nl-BE" altLang="nl-BE" sz="1600" dirty="0">
                <a:latin typeface="+mj-lt"/>
              </a:rPr>
              <a:t> </a:t>
            </a:r>
            <a:r>
              <a:rPr lang="nl-BE" altLang="nl-BE" sz="1600" b="1" dirty="0">
                <a:latin typeface="+mj-lt"/>
              </a:rPr>
              <a:t>aspects</a:t>
            </a:r>
            <a:endParaRPr lang="nl-BE" altLang="nl-BE" sz="1600" b="1" dirty="0"/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C</a:t>
            </a:r>
            <a:r>
              <a:rPr lang="nl-BE" altLang="nl-BE" sz="1600" baseline="-25000" dirty="0">
                <a:latin typeface="+mj-lt"/>
              </a:rPr>
              <a:t>3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Cost-benefit analysis</a:t>
            </a:r>
            <a:r>
              <a:rPr lang="nl-BE" altLang="nl-BE" sz="1600" dirty="0">
                <a:latin typeface="+mj-lt"/>
              </a:rPr>
              <a:t> (not only in financial but also in non-financial context)</a:t>
            </a:r>
            <a:endParaRPr lang="nl-BE" altLang="nl-BE" sz="1600" b="1" dirty="0"/>
          </a:p>
          <a:p>
            <a:pPr>
              <a:defRPr/>
            </a:pPr>
            <a:endParaRPr lang="nl-BE" altLang="nl-BE" sz="2000" dirty="0"/>
          </a:p>
          <a:p>
            <a:pPr>
              <a:defRPr/>
            </a:pPr>
            <a:r>
              <a:rPr lang="nl-BE" altLang="nl-BE" sz="2000" dirty="0"/>
              <a:t>UEMS-CESMA Appraisal visit: How to judge each Q/C? ➼ </a:t>
            </a:r>
            <a:r>
              <a:rPr lang="nl-BE" altLang="nl-BE" sz="2000" b="1" dirty="0"/>
              <a:t>6 W</a:t>
            </a:r>
            <a:r>
              <a:rPr lang="nl-BE" altLang="nl-BE" sz="2000" dirty="0"/>
              <a:t> </a:t>
            </a:r>
            <a:r>
              <a:rPr lang="nl-BE" altLang="nl-BE" sz="2000" b="1" dirty="0"/>
              <a:t>method</a:t>
            </a:r>
          </a:p>
          <a:p>
            <a:pPr lvl="1">
              <a:defRPr/>
            </a:pPr>
            <a:r>
              <a:rPr lang="nl-BE" altLang="nl-BE" sz="1600" dirty="0"/>
              <a:t>W</a:t>
            </a:r>
            <a:r>
              <a:rPr lang="nl-BE" altLang="nl-BE" sz="1600" baseline="-25000" dirty="0"/>
              <a:t>1</a:t>
            </a:r>
            <a:r>
              <a:rPr lang="nl-BE" altLang="nl-BE" sz="1600" dirty="0"/>
              <a:t> = </a:t>
            </a:r>
            <a:r>
              <a:rPr lang="nl-BE" altLang="nl-BE" sz="1600" b="1" dirty="0"/>
              <a:t>Who?</a:t>
            </a:r>
          </a:p>
          <a:p>
            <a:pPr lvl="1">
              <a:defRPr/>
            </a:pPr>
            <a:r>
              <a:rPr lang="nl-BE" altLang="nl-BE" sz="1600" dirty="0"/>
              <a:t>W</a:t>
            </a:r>
            <a:r>
              <a:rPr lang="nl-BE" altLang="nl-BE" sz="1600" baseline="-25000" dirty="0"/>
              <a:t>2</a:t>
            </a:r>
            <a:r>
              <a:rPr lang="nl-BE" altLang="nl-BE" sz="1600" dirty="0"/>
              <a:t> = </a:t>
            </a:r>
            <a:r>
              <a:rPr lang="nl-BE" altLang="nl-BE" sz="1600" b="1" dirty="0"/>
              <a:t>What?</a:t>
            </a:r>
            <a:r>
              <a:rPr lang="nl-BE" altLang="nl-BE" sz="1600" dirty="0"/>
              <a:t> </a:t>
            </a:r>
          </a:p>
          <a:p>
            <a:pPr lvl="1">
              <a:defRPr/>
            </a:pPr>
            <a:r>
              <a:rPr lang="nl-BE" altLang="nl-BE" sz="1600" dirty="0"/>
              <a:t>W</a:t>
            </a:r>
            <a:r>
              <a:rPr lang="nl-BE" altLang="nl-BE" sz="1600" baseline="-25000" dirty="0"/>
              <a:t>3</a:t>
            </a:r>
            <a:r>
              <a:rPr lang="nl-BE" altLang="nl-BE" sz="1600" dirty="0"/>
              <a:t> = </a:t>
            </a:r>
            <a:r>
              <a:rPr lang="nl-BE" altLang="nl-BE" sz="1600" b="1" dirty="0"/>
              <a:t>Where?</a:t>
            </a:r>
            <a:endParaRPr lang="nl-BE" altLang="nl-BE" sz="1600" dirty="0"/>
          </a:p>
          <a:p>
            <a:pPr lvl="1">
              <a:defRPr/>
            </a:pPr>
            <a:r>
              <a:rPr lang="nl-BE" altLang="nl-BE" sz="1600" dirty="0"/>
              <a:t>W4 = </a:t>
            </a:r>
            <a:r>
              <a:rPr lang="nl-BE" altLang="nl-BE" sz="1600" b="1" dirty="0"/>
              <a:t>Which (how)?</a:t>
            </a:r>
          </a:p>
          <a:p>
            <a:pPr lvl="1">
              <a:defRPr/>
            </a:pPr>
            <a:r>
              <a:rPr lang="nl-BE" altLang="nl-BE" sz="1600" dirty="0"/>
              <a:t>W5 = </a:t>
            </a:r>
            <a:r>
              <a:rPr lang="nl-BE" altLang="nl-BE" sz="1600" b="1" dirty="0"/>
              <a:t>When?</a:t>
            </a:r>
          </a:p>
          <a:p>
            <a:pPr lvl="1">
              <a:defRPr/>
            </a:pPr>
            <a:r>
              <a:rPr lang="nl-BE" altLang="nl-BE" sz="1600" dirty="0"/>
              <a:t>W6 = </a:t>
            </a:r>
            <a:r>
              <a:rPr lang="nl-BE" altLang="nl-BE" sz="1600" b="1" dirty="0"/>
              <a:t>Why?</a:t>
            </a:r>
          </a:p>
          <a:p>
            <a:pPr lvl="1">
              <a:defRPr/>
            </a:pPr>
            <a:endParaRPr lang="nl-BE" altLang="nl-BE" sz="1600" dirty="0">
              <a:latin typeface="+mj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IV. UEMS-CESMA Appraisal visit</a:t>
            </a:r>
          </a:p>
        </p:txBody>
      </p:sp>
    </p:spTree>
    <p:extLst>
      <p:ext uri="{BB962C8B-B14F-4D97-AF65-F5344CB8AC3E}">
        <p14:creationId xmlns:p14="http://schemas.microsoft.com/office/powerpoint/2010/main" val="1369545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Does the UEMS-CESMA Appraisal team aims to observe the perfect examination where nothing goes wrong? </a:t>
            </a:r>
            <a:r>
              <a:rPr lang="nl-BE" altLang="nl-BE" sz="2000" b="1" dirty="0">
                <a:latin typeface="+mj-lt"/>
              </a:rPr>
              <a:t>No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Does the UEMS-CESMA Appraisal team aism to observe an examination with a solid quality assurance and management system in place? </a:t>
            </a:r>
            <a:r>
              <a:rPr lang="nl-BE" altLang="nl-BE" sz="2000" b="1" dirty="0">
                <a:latin typeface="+mj-lt"/>
              </a:rPr>
              <a:t>Yes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How can the requiring UEMS body document such a quality assurance and management system? By showing the </a:t>
            </a:r>
            <a:r>
              <a:rPr lang="nl-BE" altLang="nl-BE" sz="2000" b="1" dirty="0">
                <a:latin typeface="+mj-lt"/>
              </a:rPr>
              <a:t>PDCA cycle (Deming circle)</a:t>
            </a:r>
            <a:r>
              <a:rPr lang="nl-BE" altLang="nl-BE" sz="2000" dirty="0">
                <a:latin typeface="+mj-lt"/>
              </a:rPr>
              <a:t> which is used</a:t>
            </a:r>
            <a:endParaRPr lang="nl-BE" altLang="nl-BE" sz="1600" dirty="0">
              <a:latin typeface="+mj-lt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IV. UEMS-CESMA Appraisal visit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2DD591-7835-D444-AD83-6B48D1162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50" y="4603750"/>
            <a:ext cx="3873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19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Efficient </a:t>
            </a:r>
            <a:r>
              <a:rPr lang="nl-BE" altLang="nl-BE" sz="2000" b="1" dirty="0">
                <a:latin typeface="+mj-lt"/>
              </a:rPr>
              <a:t>time usage </a:t>
            </a:r>
            <a:r>
              <a:rPr lang="nl-BE" altLang="nl-BE" sz="2000" dirty="0">
                <a:latin typeface="+mj-lt"/>
              </a:rPr>
              <a:t>for members of the Appraisal team: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Divide the </a:t>
            </a:r>
            <a:r>
              <a:rPr lang="nl-BE" altLang="nl-BE" sz="1600" b="1" dirty="0">
                <a:latin typeface="+mj-lt"/>
              </a:rPr>
              <a:t>tasks equally</a:t>
            </a:r>
            <a:r>
              <a:rPr lang="nl-BE" altLang="nl-BE" sz="1600" dirty="0">
                <a:latin typeface="+mj-lt"/>
              </a:rPr>
              <a:t> among the members of the Appraisal team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Build in </a:t>
            </a:r>
            <a:r>
              <a:rPr lang="nl-BE" altLang="nl-BE" sz="1600" b="1" dirty="0">
                <a:latin typeface="+mj-lt"/>
              </a:rPr>
              <a:t>intermediate moments of discussion </a:t>
            </a:r>
            <a:r>
              <a:rPr lang="nl-BE" altLang="nl-BE" sz="1600" dirty="0">
                <a:latin typeface="+mj-lt"/>
              </a:rPr>
              <a:t>between the members of the Appraisal team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Redefine the </a:t>
            </a:r>
            <a:r>
              <a:rPr lang="nl-BE" altLang="nl-BE" sz="1600" b="1" dirty="0">
                <a:latin typeface="+mj-lt"/>
              </a:rPr>
              <a:t>Audit plan </a:t>
            </a:r>
            <a:r>
              <a:rPr lang="nl-BE" altLang="nl-BE" sz="1600" dirty="0">
                <a:latin typeface="+mj-lt"/>
              </a:rPr>
              <a:t>on-site based on direct observations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Share </a:t>
            </a:r>
            <a:r>
              <a:rPr lang="nl-BE" altLang="nl-BE" sz="1600" b="1" dirty="0">
                <a:latin typeface="+mj-lt"/>
              </a:rPr>
              <a:t>key elements </a:t>
            </a:r>
            <a:r>
              <a:rPr lang="nl-BE" altLang="nl-BE" sz="1600" dirty="0">
                <a:latin typeface="+mj-lt"/>
              </a:rPr>
              <a:t>in the observations (positive and negative)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Do </a:t>
            </a:r>
            <a:r>
              <a:rPr lang="nl-BE" altLang="nl-BE" sz="1600" b="1" u="sng" dirty="0">
                <a:latin typeface="+mj-lt"/>
              </a:rPr>
              <a:t>NOT</a:t>
            </a:r>
            <a:r>
              <a:rPr lang="nl-BE" altLang="nl-BE" sz="1600" dirty="0">
                <a:latin typeface="+mj-lt"/>
              </a:rPr>
              <a:t> start writing the Appraisal report on-site!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IV. UEMS-CESMA Appraisal visit</a:t>
            </a:r>
          </a:p>
        </p:txBody>
      </p:sp>
    </p:spTree>
    <p:extLst>
      <p:ext uri="{BB962C8B-B14F-4D97-AF65-F5344CB8AC3E}">
        <p14:creationId xmlns:p14="http://schemas.microsoft.com/office/powerpoint/2010/main" val="103964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Structure of the </a:t>
            </a:r>
            <a:r>
              <a:rPr lang="nl-BE" altLang="nl-BE" sz="2000" b="1" dirty="0">
                <a:latin typeface="+mj-lt"/>
              </a:rPr>
              <a:t>preliminary report</a:t>
            </a:r>
            <a:r>
              <a:rPr lang="nl-BE" altLang="nl-BE" sz="2000" dirty="0">
                <a:latin typeface="+mj-lt"/>
              </a:rPr>
              <a:t> on-site</a:t>
            </a:r>
          </a:p>
          <a:p>
            <a:pPr lvl="1">
              <a:defRPr/>
            </a:pPr>
            <a:r>
              <a:rPr lang="nl-BE" altLang="nl-BE" sz="1600" dirty="0"/>
              <a:t>Stress once again the </a:t>
            </a:r>
            <a:r>
              <a:rPr lang="nl-BE" altLang="nl-BE" sz="1600" b="1" dirty="0"/>
              <a:t>confidentiality</a:t>
            </a:r>
            <a:r>
              <a:rPr lang="nl-BE" altLang="nl-BE" sz="1600" dirty="0"/>
              <a:t> which was respected by the UEMS-CESMA Appraisal team</a:t>
            </a:r>
          </a:p>
          <a:p>
            <a:pPr lvl="1">
              <a:defRPr/>
            </a:pPr>
            <a:r>
              <a:rPr lang="nl-BE" altLang="nl-BE" sz="1600" dirty="0"/>
              <a:t>Describe the </a:t>
            </a:r>
            <a:r>
              <a:rPr lang="nl-BE" altLang="nl-BE" sz="1600" b="1" dirty="0"/>
              <a:t>top 5 of positive observations</a:t>
            </a:r>
            <a:r>
              <a:rPr lang="nl-BE" altLang="nl-BE" sz="1600" dirty="0"/>
              <a:t> that were made by the UEMS-CESMA Appraisal team</a:t>
            </a:r>
          </a:p>
          <a:p>
            <a:pPr lvl="1">
              <a:defRPr/>
            </a:pPr>
            <a:r>
              <a:rPr lang="nl-BE" altLang="nl-BE" sz="1600" dirty="0"/>
              <a:t>Explain the </a:t>
            </a:r>
            <a:r>
              <a:rPr lang="nl-BE" altLang="nl-BE" sz="1600" b="1" dirty="0"/>
              <a:t>(modified) audit plan</a:t>
            </a:r>
            <a:r>
              <a:rPr lang="nl-BE" altLang="nl-BE" sz="1600" dirty="0"/>
              <a:t> which has been actually used based on direct observations</a:t>
            </a:r>
          </a:p>
          <a:p>
            <a:pPr lvl="1">
              <a:defRPr/>
            </a:pPr>
            <a:r>
              <a:rPr lang="nl-BE" altLang="nl-BE" sz="1600" dirty="0"/>
              <a:t>Announce already </a:t>
            </a:r>
            <a:r>
              <a:rPr lang="nl-BE" altLang="nl-BE" sz="1600" b="1" dirty="0"/>
              <a:t>the major suggestions</a:t>
            </a:r>
            <a:r>
              <a:rPr lang="nl-BE" altLang="nl-BE" sz="1600" dirty="0"/>
              <a:t> that will be formulated in the Appraisal report</a:t>
            </a:r>
          </a:p>
          <a:p>
            <a:pPr lvl="1">
              <a:defRPr/>
            </a:pPr>
            <a:r>
              <a:rPr lang="nl-BE" altLang="nl-BE" sz="1600" dirty="0"/>
              <a:t>Final check whether the members of the Appraisal team have </a:t>
            </a:r>
            <a:r>
              <a:rPr lang="nl-BE" altLang="nl-BE" sz="1600" b="1" dirty="0"/>
              <a:t>fully understood</a:t>
            </a:r>
            <a:r>
              <a:rPr lang="nl-BE" altLang="nl-BE" sz="1600" dirty="0"/>
              <a:t> all aspects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Required presence of: 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at least one member of the UEMS-CESMA Appraisal team, chair of examination committee, </a:t>
            </a:r>
            <a:br>
              <a:rPr lang="nl-BE" altLang="nl-BE" sz="1600" dirty="0">
                <a:latin typeface="+mj-lt"/>
              </a:rPr>
            </a:br>
            <a:r>
              <a:rPr lang="nl-BE" altLang="nl-BE" sz="1600" dirty="0">
                <a:latin typeface="+mj-lt"/>
              </a:rPr>
              <a:t>at least one representative of the requiring UEMS body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When and where to be organised?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Immediately after the conclusion of the examination (e.g. evening)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On-site (i.e. at the examination venue)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V. Preliminary report</a:t>
            </a:r>
          </a:p>
        </p:txBody>
      </p:sp>
    </p:spTree>
    <p:extLst>
      <p:ext uri="{BB962C8B-B14F-4D97-AF65-F5344CB8AC3E}">
        <p14:creationId xmlns:p14="http://schemas.microsoft.com/office/powerpoint/2010/main" val="3724227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C6AC52-F8BD-6845-8622-283D9B9767CC}"/>
              </a:ext>
            </a:extLst>
          </p:cNvPr>
          <p:cNvSpPr txBox="1">
            <a:spLocks/>
          </p:cNvSpPr>
          <p:nvPr/>
        </p:nvSpPr>
        <p:spPr>
          <a:xfrm>
            <a:off x="457200" y="2133600"/>
            <a:ext cx="8229600" cy="4032250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</p:spPr>
        <p:txBody>
          <a:bodyPr/>
          <a:lstStyle/>
          <a:p>
            <a:pPr algn="ctr" eaLnBrk="1" hangingPunct="1">
              <a:spcBef>
                <a:spcPct val="20000"/>
              </a:spcBef>
              <a:tabLst>
                <a:tab pos="3943350" algn="ctr"/>
                <a:tab pos="7981950" algn="r"/>
              </a:tabLst>
              <a:defRPr/>
            </a:pPr>
            <a:r>
              <a:rPr lang="nl-BE" sz="1600">
                <a:solidFill>
                  <a:schemeClr val="bg1"/>
                </a:solidFill>
                <a:latin typeface="+mn-lt"/>
              </a:rPr>
              <a:t>Faleminderit shumë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(Albanian)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Shterakravetsun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(Armenian)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Eskerrik asko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(Basque)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Mnogo blagodarya </a:t>
            </a:r>
            <a:r>
              <a:rPr lang="nl-BE" sz="1000">
                <a:latin typeface="+mn-lt"/>
              </a:rPr>
              <a:t>(Bulgarian)</a:t>
            </a:r>
            <a:r>
              <a:rPr lang="nl-BE" sz="1600">
                <a:latin typeface="+mn-lt"/>
              </a:rPr>
              <a:t>     Dzãkujã </a:t>
            </a:r>
            <a:r>
              <a:rPr lang="nl-BE" sz="1000">
                <a:latin typeface="+mn-lt"/>
              </a:rPr>
              <a:t>(Cassubian)</a:t>
            </a:r>
            <a:r>
              <a:rPr lang="nl-BE" sz="1600">
                <a:latin typeface="+mn-lt"/>
              </a:rPr>
              <a:t>     Moltes gràcies </a:t>
            </a:r>
            <a:r>
              <a:rPr lang="nl-BE" sz="1000">
                <a:latin typeface="+mn-lt"/>
              </a:rPr>
              <a:t>(Catalan)</a:t>
            </a:r>
            <a:r>
              <a:rPr lang="nl-BE" sz="1600">
                <a:latin typeface="+mn-lt"/>
              </a:rPr>
              <a:t>     Merastawhy </a:t>
            </a:r>
            <a:r>
              <a:rPr lang="nl-BE" sz="1000">
                <a:latin typeface="+mn-lt"/>
              </a:rPr>
              <a:t>(Cornish)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À ringraziavvi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(Corsican)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Hvala lijepa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(Croatian)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Dĕkuji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(Czech)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Mange tak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(Danish)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Dank u wel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(Dutch)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Thank you </a:t>
            </a:r>
            <a:r>
              <a:rPr lang="nl-BE" sz="1000">
                <a:latin typeface="+mn-lt"/>
              </a:rPr>
              <a:t>(English)</a:t>
            </a:r>
            <a:r>
              <a:rPr lang="nl-BE" sz="1600">
                <a:latin typeface="+mn-lt"/>
              </a:rPr>
              <a:t>     Ic sæcge eow Þancas </a:t>
            </a:r>
            <a:r>
              <a:rPr lang="nl-BE" sz="1000">
                <a:latin typeface="+mn-lt"/>
              </a:rPr>
              <a:t>(English, old)</a:t>
            </a:r>
            <a:r>
              <a:rPr lang="nl-BE" sz="1600">
                <a:latin typeface="+mn-lt"/>
              </a:rPr>
              <a:t>     Dankon al vi </a:t>
            </a:r>
            <a:r>
              <a:rPr lang="nl-BE" sz="1000">
                <a:latin typeface="+mn-lt"/>
              </a:rPr>
              <a:t>(Esperanto)</a:t>
            </a:r>
            <a:r>
              <a:rPr lang="nl-BE" sz="1600">
                <a:latin typeface="+mn-lt"/>
              </a:rPr>
              <a:t>     Aitäh </a:t>
            </a:r>
            <a:r>
              <a:rPr lang="nl-BE" sz="1000">
                <a:latin typeface="+mn-lt"/>
              </a:rPr>
              <a:t>(Estonian)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Paljon kiitoksia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(Finnish)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Merci beaucoup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(French)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Tanke wol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(Frisian)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Graciis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(Friulian)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Grazas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(Galician)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r>
              <a:rPr lang="nl-BE" sz="1600">
                <a:latin typeface="+mn-lt"/>
              </a:rPr>
              <a:t>Mèrczi </a:t>
            </a:r>
            <a:r>
              <a:rPr lang="nl-BE" sz="1000">
                <a:latin typeface="+mn-lt"/>
              </a:rPr>
              <a:t>(Gallo)</a:t>
            </a:r>
            <a:r>
              <a:rPr lang="nl-BE" sz="1600">
                <a:latin typeface="+mn-lt"/>
              </a:rPr>
              <a:t>     Merci </a:t>
            </a:r>
            <a:r>
              <a:rPr lang="nl-BE" sz="1000">
                <a:latin typeface="+mn-lt"/>
              </a:rPr>
              <a:t>(Gascon)</a:t>
            </a:r>
            <a:r>
              <a:rPr lang="nl-BE" sz="1600">
                <a:latin typeface="+mn-lt"/>
              </a:rPr>
              <a:t>     Besten dank </a:t>
            </a:r>
            <a:r>
              <a:rPr lang="nl-BE" sz="1000">
                <a:latin typeface="+mn-lt"/>
              </a:rPr>
              <a:t>(German)</a:t>
            </a:r>
            <a:r>
              <a:rPr lang="nl-BE" sz="1600">
                <a:latin typeface="+mn-lt"/>
              </a:rPr>
              <a:t>     Merci villmahl </a:t>
            </a:r>
            <a:r>
              <a:rPr lang="nl-BE" sz="1000">
                <a:latin typeface="+mn-lt"/>
              </a:rPr>
              <a:t>(German: Zurich Switzerland)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Ε</a:t>
            </a:r>
            <a:r>
              <a:rPr lang="el-GR" sz="1600">
                <a:solidFill>
                  <a:schemeClr val="bg1"/>
                </a:solidFill>
                <a:latin typeface="+mn-lt"/>
              </a:rPr>
              <a:t>υχαριστώ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(Greek)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Toda raba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(Hebrew)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Nagyon köszönöm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(Hungarian)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Takk fyrir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(Icelandic)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Gratias </a:t>
            </a:r>
            <a:r>
              <a:rPr lang="nl-BE" sz="1000">
                <a:latin typeface="+mn-lt"/>
              </a:rPr>
              <a:t>(Interlingua)</a:t>
            </a:r>
            <a:r>
              <a:rPr lang="nl-BE" sz="1600">
                <a:latin typeface="+mn-lt"/>
              </a:rPr>
              <a:t>     Qujanaq </a:t>
            </a:r>
            <a:r>
              <a:rPr lang="nl-BE" sz="1000">
                <a:latin typeface="+mn-lt"/>
              </a:rPr>
              <a:t>(Inuttut)</a:t>
            </a:r>
            <a:r>
              <a:rPr lang="nl-BE" sz="1600">
                <a:latin typeface="+mn-lt"/>
              </a:rPr>
              <a:t>     Go raibh mile maith agaibh </a:t>
            </a:r>
            <a:r>
              <a:rPr lang="nl-BE" sz="1000">
                <a:latin typeface="+mn-lt"/>
              </a:rPr>
              <a:t>(Irish Gaelic)</a:t>
            </a:r>
            <a:r>
              <a:rPr lang="nl-BE" sz="1600">
                <a:latin typeface="+mn-lt"/>
              </a:rPr>
              <a:t>     Gratias tibi ago </a:t>
            </a:r>
            <a:r>
              <a:rPr lang="nl-BE" sz="1000">
                <a:latin typeface="+mn-lt"/>
              </a:rPr>
              <a:t>(Latin)</a:t>
            </a:r>
            <a:r>
              <a:rPr lang="nl-BE" sz="1600">
                <a:latin typeface="+mn-lt"/>
              </a:rPr>
              <a:t>     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Liels paldies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(Latvian)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Mouchou gratzia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(Lingua Franca)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Labai achiu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(Lithuanian)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Merci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(Luxembourgish)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r>
              <a:rPr lang="nl-BE" sz="1600">
                <a:latin typeface="+mn-lt"/>
              </a:rPr>
              <a:t>Grazzi hafna </a:t>
            </a:r>
            <a:r>
              <a:rPr lang="nl-BE" sz="1000">
                <a:latin typeface="+mn-lt"/>
              </a:rPr>
              <a:t>(Maltese)</a:t>
            </a:r>
            <a:r>
              <a:rPr lang="nl-BE" sz="1600">
                <a:latin typeface="+mn-lt"/>
              </a:rPr>
              <a:t>     Gura mie mooar ayd </a:t>
            </a:r>
            <a:r>
              <a:rPr lang="nl-BE" sz="1000">
                <a:latin typeface="+mn-lt"/>
              </a:rPr>
              <a:t>(Manx)</a:t>
            </a:r>
            <a:r>
              <a:rPr lang="nl-BE" sz="1600">
                <a:latin typeface="+mn-lt"/>
              </a:rPr>
              <a:t>     Merçì </a:t>
            </a:r>
            <a:r>
              <a:rPr lang="nl-BE" sz="1000">
                <a:latin typeface="+mn-lt"/>
              </a:rPr>
              <a:t>(Monegasque)</a:t>
            </a:r>
            <a:r>
              <a:rPr lang="nl-BE" sz="1600">
                <a:latin typeface="+mn-lt"/>
              </a:rPr>
              <a:t>     Gràzzie </a:t>
            </a:r>
            <a:r>
              <a:rPr lang="nl-BE" sz="1000">
                <a:latin typeface="+mn-lt"/>
              </a:rPr>
              <a:t>(Napulitano)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Dziękuję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(Polish)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Obrigado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(Portuguese)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Mercé plan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(Provencal)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Nais tuke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(Romani: gypsy)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Oven saste </a:t>
            </a:r>
            <a:r>
              <a:rPr lang="nl-BE" sz="1000">
                <a:latin typeface="+mn-lt"/>
              </a:rPr>
              <a:t>(Romani)</a:t>
            </a:r>
            <a:r>
              <a:rPr lang="nl-BE" sz="1600">
                <a:latin typeface="+mn-lt"/>
              </a:rPr>
              <a:t>     Mulţumesc </a:t>
            </a:r>
            <a:r>
              <a:rPr lang="nl-BE" sz="1000">
                <a:latin typeface="+mn-lt"/>
              </a:rPr>
              <a:t>(Romanian)</a:t>
            </a:r>
            <a:r>
              <a:rPr lang="nl-BE" sz="1600">
                <a:latin typeface="+mn-lt"/>
              </a:rPr>
              <a:t>     Grazia fitgun </a:t>
            </a:r>
            <a:r>
              <a:rPr lang="nl-BE" sz="1000">
                <a:latin typeface="+mn-lt"/>
              </a:rPr>
              <a:t>(Romantsch)</a:t>
            </a:r>
            <a:r>
              <a:rPr lang="nl-BE" sz="1600">
                <a:latin typeface="+mn-lt"/>
              </a:rPr>
              <a:t>     </a:t>
            </a:r>
            <a:r>
              <a:rPr lang="az-Cyrl-AZ" sz="1600">
                <a:latin typeface="+mn-lt"/>
              </a:rPr>
              <a:t>Спасибо</a:t>
            </a:r>
            <a:r>
              <a:rPr lang="nl-BE" sz="1600">
                <a:latin typeface="+mn-lt"/>
              </a:rPr>
              <a:t> </a:t>
            </a:r>
            <a:r>
              <a:rPr lang="nl-BE" sz="1000">
                <a:latin typeface="+mn-lt"/>
              </a:rPr>
              <a:t>(Russian)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Giitus eanat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(Saami Lappish)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Moran taing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(Scottish Gaelic)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Grazzii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(Sicilian)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Dakujem vám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(Slovak)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Hvala lepa </a:t>
            </a:r>
            <a:r>
              <a:rPr lang="nl-BE" sz="1000">
                <a:latin typeface="+mn-lt"/>
              </a:rPr>
              <a:t>(Slovenian)</a:t>
            </a:r>
            <a:r>
              <a:rPr lang="nl-BE" sz="1600">
                <a:latin typeface="+mn-lt"/>
              </a:rPr>
              <a:t>     Dz’akujo so </a:t>
            </a:r>
            <a:r>
              <a:rPr lang="nl-BE" sz="1000">
                <a:latin typeface="+mn-lt"/>
              </a:rPr>
              <a:t>(Sorbian)</a:t>
            </a:r>
            <a:r>
              <a:rPr lang="nl-BE" sz="1600">
                <a:latin typeface="+mn-lt"/>
              </a:rPr>
              <a:t>     Muchas gracias </a:t>
            </a:r>
            <a:r>
              <a:rPr lang="nl-BE" sz="1000">
                <a:latin typeface="+mn-lt"/>
              </a:rPr>
              <a:t>(Spanish)</a:t>
            </a:r>
            <a:r>
              <a:rPr lang="nl-BE" sz="1600">
                <a:latin typeface="+mn-lt"/>
              </a:rPr>
              <a:t>     Dankeschee </a:t>
            </a:r>
            <a:r>
              <a:rPr lang="nl-BE" sz="1000">
                <a:latin typeface="+mn-lt"/>
              </a:rPr>
              <a:t>(Swabian)</a:t>
            </a:r>
            <a:r>
              <a:rPr lang="nl-BE" sz="1600"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solidFill>
                  <a:schemeClr val="bg1"/>
                </a:solidFill>
                <a:latin typeface="+mn-lt"/>
              </a:rPr>
              <a:t>Tackar så mycket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(Swedish)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Çok tesekkür ederim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(Turkish)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Moltes gracies </a:t>
            </a:r>
            <a:r>
              <a:rPr lang="nl-BE" sz="1000">
                <a:solidFill>
                  <a:schemeClr val="bg1"/>
                </a:solidFill>
                <a:latin typeface="+mn-lt"/>
              </a:rPr>
              <a:t>(Valencian)</a:t>
            </a:r>
            <a:r>
              <a:rPr lang="nl-BE" sz="1600">
                <a:solidFill>
                  <a:schemeClr val="bg1"/>
                </a:solidFill>
                <a:latin typeface="+mn-lt"/>
              </a:rPr>
              <a:t>     </a:t>
            </a:r>
            <a:br>
              <a:rPr lang="nl-BE" sz="1600">
                <a:solidFill>
                  <a:schemeClr val="bg1"/>
                </a:solidFill>
                <a:latin typeface="+mn-lt"/>
              </a:rPr>
            </a:br>
            <a:r>
              <a:rPr lang="nl-BE" sz="1600">
                <a:latin typeface="+mn-lt"/>
              </a:rPr>
              <a:t>Merci </a:t>
            </a:r>
            <a:r>
              <a:rPr lang="nl-BE" sz="1000">
                <a:latin typeface="+mn-lt"/>
              </a:rPr>
              <a:t>(Walloon)</a:t>
            </a:r>
            <a:r>
              <a:rPr lang="nl-BE" sz="1600">
                <a:latin typeface="+mn-lt"/>
              </a:rPr>
              <a:t>     Diolch yn fawr iawn </a:t>
            </a:r>
            <a:r>
              <a:rPr lang="nl-BE" sz="1000">
                <a:latin typeface="+mn-lt"/>
              </a:rPr>
              <a:t>(Welsh)</a:t>
            </a:r>
            <a:r>
              <a:rPr lang="nl-BE" sz="1600">
                <a:latin typeface="+mn-lt"/>
              </a:rPr>
              <a:t>     A dank aych </a:t>
            </a:r>
            <a:r>
              <a:rPr lang="nl-BE" sz="1000">
                <a:latin typeface="+mn-lt"/>
              </a:rPr>
              <a:t>(Yiddish)</a:t>
            </a:r>
          </a:p>
        </p:txBody>
      </p:sp>
      <p:sp>
        <p:nvSpPr>
          <p:cNvPr id="11267" name="Titel 4">
            <a:extLst>
              <a:ext uri="{FF2B5EF4-FFF2-40B4-BE49-F238E27FC236}">
                <a16:creationId xmlns:a16="http://schemas.microsoft.com/office/drawing/2014/main" id="{4CB73894-1BCF-8A45-A66A-8E63D8FF6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BE">
                <a:solidFill>
                  <a:schemeClr val="accent6">
                    <a:lumMod val="75000"/>
                  </a:schemeClr>
                </a:solidFill>
              </a:rPr>
              <a:t>Thank you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Gathering of information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Planning of the audit visit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Opening interview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Audit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Final discussion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Audit report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Phases of an external quality audit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3E94029-4CCC-8C4D-9B86-9099C47E62B4}"/>
              </a:ext>
            </a:extLst>
          </p:cNvPr>
          <p:cNvSpPr txBox="1">
            <a:spLocks/>
          </p:cNvSpPr>
          <p:nvPr/>
        </p:nvSpPr>
        <p:spPr bwMode="auto">
          <a:xfrm>
            <a:off x="4356992" y="2492896"/>
            <a:ext cx="4787008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application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Planning of the Appraisal visit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Opening interview on-site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visit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Preliminary report by the Appraisers</a:t>
            </a:r>
          </a:p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report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37BAB74-E26F-A049-94C6-E8BD1D147988}"/>
              </a:ext>
            </a:extLst>
          </p:cNvPr>
          <p:cNvSpPr txBox="1"/>
          <p:nvPr/>
        </p:nvSpPr>
        <p:spPr>
          <a:xfrm>
            <a:off x="449542" y="5147900"/>
            <a:ext cx="8244916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b="1" dirty="0">
                <a:solidFill>
                  <a:schemeClr val="bg1"/>
                </a:solidFill>
              </a:rPr>
              <a:t>Phases of an external quality audit according to official training methods of auditors of the </a:t>
            </a:r>
            <a:r>
              <a:rPr lang="nl-BE" b="1" i="1" dirty="0">
                <a:solidFill>
                  <a:schemeClr val="bg1"/>
                </a:solidFill>
              </a:rPr>
              <a:t>International Organization for Standardization (ISO)</a:t>
            </a:r>
            <a:endParaRPr lang="nl-BE" b="1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B7A6CA1-FE8D-4547-9E33-DE72177B4E3B}"/>
              </a:ext>
            </a:extLst>
          </p:cNvPr>
          <p:cNvSpPr/>
          <p:nvPr/>
        </p:nvSpPr>
        <p:spPr>
          <a:xfrm>
            <a:off x="4105472" y="3573016"/>
            <a:ext cx="4787008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271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b="1" dirty="0"/>
              <a:t>Preparation</a:t>
            </a:r>
            <a:r>
              <a:rPr lang="nl-BE" altLang="nl-BE" sz="2000" dirty="0"/>
              <a:t> of the examination</a:t>
            </a:r>
          </a:p>
          <a:p>
            <a:pPr lvl="1">
              <a:defRPr/>
            </a:pPr>
            <a:r>
              <a:rPr lang="nl-BE" altLang="nl-BE" sz="1600" dirty="0"/>
              <a:t>Question writing</a:t>
            </a:r>
          </a:p>
          <a:p>
            <a:pPr lvl="1">
              <a:defRPr/>
            </a:pPr>
            <a:r>
              <a:rPr lang="nl-BE" altLang="nl-BE" sz="1600" dirty="0"/>
              <a:t>Question banking</a:t>
            </a:r>
          </a:p>
          <a:p>
            <a:pPr lvl="1">
              <a:defRPr/>
            </a:pPr>
            <a:r>
              <a:rPr lang="nl-BE" altLang="nl-BE" sz="1600" dirty="0"/>
              <a:t>Question selection and blueprint</a:t>
            </a:r>
          </a:p>
          <a:p>
            <a:pPr lvl="1">
              <a:defRPr/>
            </a:pPr>
            <a:endParaRPr lang="nl-BE" altLang="nl-BE" sz="1600" dirty="0"/>
          </a:p>
          <a:p>
            <a:pPr>
              <a:defRPr/>
            </a:pPr>
            <a:r>
              <a:rPr lang="nl-BE" altLang="nl-BE" sz="2000" b="1" dirty="0"/>
              <a:t>Delivery</a:t>
            </a:r>
            <a:r>
              <a:rPr lang="nl-BE" altLang="nl-BE" sz="2000" dirty="0"/>
              <a:t> of the examination</a:t>
            </a:r>
          </a:p>
          <a:p>
            <a:pPr lvl="1">
              <a:defRPr/>
            </a:pPr>
            <a:r>
              <a:rPr lang="nl-BE" altLang="nl-BE" sz="1600" dirty="0"/>
              <a:t>Instructions to candidates prior and during the examination</a:t>
            </a:r>
          </a:p>
          <a:p>
            <a:pPr lvl="1">
              <a:defRPr/>
            </a:pPr>
            <a:r>
              <a:rPr lang="nl-BE" altLang="nl-BE" sz="1600" dirty="0"/>
              <a:t>Actual delivery method</a:t>
            </a:r>
          </a:p>
          <a:p>
            <a:pPr lvl="1">
              <a:defRPr/>
            </a:pPr>
            <a:endParaRPr lang="nl-BE" altLang="nl-BE" sz="1600" dirty="0"/>
          </a:p>
          <a:p>
            <a:pPr>
              <a:defRPr/>
            </a:pPr>
            <a:r>
              <a:rPr lang="nl-BE" altLang="nl-BE" sz="2000" b="1" dirty="0"/>
              <a:t>Processing</a:t>
            </a:r>
            <a:r>
              <a:rPr lang="nl-BE" altLang="nl-BE" sz="2000" dirty="0"/>
              <a:t> of the examination</a:t>
            </a:r>
          </a:p>
          <a:p>
            <a:pPr lvl="1">
              <a:defRPr/>
            </a:pPr>
            <a:r>
              <a:rPr lang="nl-BE" altLang="nl-BE" sz="1600" dirty="0"/>
              <a:t>Score calculation methods and pass mark setting methods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Appraisal of examination process</a:t>
            </a:r>
          </a:p>
        </p:txBody>
      </p:sp>
    </p:spTree>
    <p:extLst>
      <p:ext uri="{BB962C8B-B14F-4D97-AF65-F5344CB8AC3E}">
        <p14:creationId xmlns:p14="http://schemas.microsoft.com/office/powerpoint/2010/main" val="55457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Appraisal of examination process</a:t>
            </a:r>
          </a:p>
        </p:txBody>
      </p:sp>
      <p:pic>
        <p:nvPicPr>
          <p:cNvPr id="5" name="Afbeelding 2">
            <a:extLst>
              <a:ext uri="{FF2B5EF4-FFF2-40B4-BE49-F238E27FC236}">
                <a16:creationId xmlns:a16="http://schemas.microsoft.com/office/drawing/2014/main" id="{A07C5C99-0B41-114B-ABA6-3C54202A7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49500"/>
            <a:ext cx="533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3">
            <a:extLst>
              <a:ext uri="{FF2B5EF4-FFF2-40B4-BE49-F238E27FC236}">
                <a16:creationId xmlns:a16="http://schemas.microsoft.com/office/drawing/2014/main" id="{C97B49E8-F49E-8045-9B2E-33FE6B49C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" y="5594350"/>
            <a:ext cx="7762875" cy="3683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Wingdings 2" pitchFamily="2" charset="2"/>
              <a:buChar char=""/>
              <a:defRPr sz="28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</a:rPr>
              <a:t>Task of UEMS-CESMA Observers: evaluation of the examination venue …</a:t>
            </a:r>
          </a:p>
        </p:txBody>
      </p:sp>
    </p:spTree>
    <p:extLst>
      <p:ext uri="{BB962C8B-B14F-4D97-AF65-F5344CB8AC3E}">
        <p14:creationId xmlns:p14="http://schemas.microsoft.com/office/powerpoint/2010/main" val="175798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Appraisal of examination process</a:t>
            </a:r>
          </a:p>
        </p:txBody>
      </p:sp>
      <p:pic>
        <p:nvPicPr>
          <p:cNvPr id="7" name="Afbeelding 1">
            <a:extLst>
              <a:ext uri="{FF2B5EF4-FFF2-40B4-BE49-F238E27FC236}">
                <a16:creationId xmlns:a16="http://schemas.microsoft.com/office/drawing/2014/main" id="{241BFBE8-3817-3440-B342-D01041F1C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0"/>
          <a:stretch>
            <a:fillRect/>
          </a:stretch>
        </p:blipFill>
        <p:spPr bwMode="auto">
          <a:xfrm>
            <a:off x="2208212" y="2060848"/>
            <a:ext cx="4727575" cy="466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2">
            <a:extLst>
              <a:ext uri="{FF2B5EF4-FFF2-40B4-BE49-F238E27FC236}">
                <a16:creationId xmlns:a16="http://schemas.microsoft.com/office/drawing/2014/main" id="{C2264B2E-9594-424C-9CE1-4D2EB9884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1" y="5651500"/>
            <a:ext cx="7762875" cy="3683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Wingdings 2" pitchFamily="2" charset="2"/>
              <a:buChar char=""/>
              <a:defRPr sz="28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</a:rPr>
              <a:t>Task of UEMS-CESMA Observers: evaluation of the security measurements …</a:t>
            </a:r>
          </a:p>
        </p:txBody>
      </p:sp>
    </p:spTree>
    <p:extLst>
      <p:ext uri="{BB962C8B-B14F-4D97-AF65-F5344CB8AC3E}">
        <p14:creationId xmlns:p14="http://schemas.microsoft.com/office/powerpoint/2010/main" val="397591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Appraisal of examination process</a:t>
            </a:r>
          </a:p>
        </p:txBody>
      </p:sp>
      <p:pic>
        <p:nvPicPr>
          <p:cNvPr id="7" name="Afbeelding 5">
            <a:extLst>
              <a:ext uri="{FF2B5EF4-FFF2-40B4-BE49-F238E27FC236}">
                <a16:creationId xmlns:a16="http://schemas.microsoft.com/office/drawing/2014/main" id="{4696A73F-5959-3141-9405-11AF9AF9E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00" y="2349500"/>
            <a:ext cx="7196400" cy="344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F80C259D-0744-0945-8E5E-DDD0DB9D5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3668" y="5475745"/>
            <a:ext cx="5976664" cy="646331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Wingdings 2" pitchFamily="2" charset="2"/>
              <a:buChar char=""/>
              <a:defRPr sz="28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BE" altLang="nl-BE" sz="1800" b="1" dirty="0">
                <a:solidFill>
                  <a:schemeClr val="bg1"/>
                </a:solidFill>
              </a:rPr>
              <a:t>Task of UEMS-CESMA Observers: determine</a:t>
            </a:r>
            <a:br>
              <a:rPr lang="nl-BE" altLang="nl-BE" sz="1800" b="1" dirty="0">
                <a:solidFill>
                  <a:schemeClr val="bg1"/>
                </a:solidFill>
              </a:rPr>
            </a:br>
            <a:r>
              <a:rPr lang="nl-BE" altLang="nl-BE" sz="1800" b="1" dirty="0">
                <a:solidFill>
                  <a:schemeClr val="bg1"/>
                </a:solidFill>
              </a:rPr>
              <a:t>whether the examination is objective for all candidates</a:t>
            </a:r>
          </a:p>
        </p:txBody>
      </p:sp>
    </p:spTree>
    <p:extLst>
      <p:ext uri="{BB962C8B-B14F-4D97-AF65-F5344CB8AC3E}">
        <p14:creationId xmlns:p14="http://schemas.microsoft.com/office/powerpoint/2010/main" val="182718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Appraisal of examination process</a:t>
            </a:r>
          </a:p>
        </p:txBody>
      </p:sp>
      <p:pic>
        <p:nvPicPr>
          <p:cNvPr id="7" name="Afbeelding 5">
            <a:extLst>
              <a:ext uri="{FF2B5EF4-FFF2-40B4-BE49-F238E27FC236}">
                <a16:creationId xmlns:a16="http://schemas.microsoft.com/office/drawing/2014/main" id="{EC309319-AB33-AC4A-A6D3-BA6921B2E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322" y="2132856"/>
            <a:ext cx="3041353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6">
            <a:extLst>
              <a:ext uri="{FF2B5EF4-FFF2-40B4-BE49-F238E27FC236}">
                <a16:creationId xmlns:a16="http://schemas.microsoft.com/office/drawing/2014/main" id="{015969A6-A9E4-AA4F-B452-90D3E83E3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0" y="5229200"/>
            <a:ext cx="7762875" cy="646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Wingdings 2" pitchFamily="2" charset="2"/>
              <a:buChar char=""/>
              <a:defRPr sz="28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</a:rPr>
              <a:t>Task of UEMS-CESMA Observers: rule out whether the examination format and examination questions are appropriately organised …</a:t>
            </a:r>
          </a:p>
        </p:txBody>
      </p:sp>
    </p:spTree>
    <p:extLst>
      <p:ext uri="{BB962C8B-B14F-4D97-AF65-F5344CB8AC3E}">
        <p14:creationId xmlns:p14="http://schemas.microsoft.com/office/powerpoint/2010/main" val="130517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Appraisal of examination process</a:t>
            </a:r>
          </a:p>
        </p:txBody>
      </p:sp>
      <p:pic>
        <p:nvPicPr>
          <p:cNvPr id="7" name="Afbeelding 3">
            <a:extLst>
              <a:ext uri="{FF2B5EF4-FFF2-40B4-BE49-F238E27FC236}">
                <a16:creationId xmlns:a16="http://schemas.microsoft.com/office/drawing/2014/main" id="{ADF9A44F-E631-AA4F-8845-2D276EA06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958" y="2132856"/>
            <a:ext cx="3212082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4">
            <a:extLst>
              <a:ext uri="{FF2B5EF4-FFF2-40B4-BE49-F238E27FC236}">
                <a16:creationId xmlns:a16="http://schemas.microsoft.com/office/drawing/2014/main" id="{38588898-885C-F347-8879-F0AA92ACC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082" y="5229200"/>
            <a:ext cx="6359833" cy="646331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Wingdings 2" pitchFamily="2" charset="2"/>
              <a:buChar char=""/>
              <a:defRPr sz="28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itchFamily="2" charset="2"/>
              <a:buChar char=""/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l-BE" altLang="nl-BE" sz="1800" b="1" dirty="0">
                <a:solidFill>
                  <a:schemeClr val="bg1"/>
                </a:solidFill>
              </a:rPr>
              <a:t>Task of UEMS-CESMA Observers: veryfing methods applied</a:t>
            </a:r>
            <a:br>
              <a:rPr lang="nl-BE" altLang="nl-BE" sz="1800" b="1" dirty="0">
                <a:solidFill>
                  <a:schemeClr val="bg1"/>
                </a:solidFill>
              </a:rPr>
            </a:br>
            <a:r>
              <a:rPr lang="nl-BE" altLang="nl-BE" sz="1800" b="1" dirty="0">
                <a:solidFill>
                  <a:schemeClr val="bg1"/>
                </a:solidFill>
              </a:rPr>
              <a:t>for score calculation and pass mark setting …</a:t>
            </a:r>
          </a:p>
        </p:txBody>
      </p:sp>
    </p:spTree>
    <p:extLst>
      <p:ext uri="{BB962C8B-B14F-4D97-AF65-F5344CB8AC3E}">
        <p14:creationId xmlns:p14="http://schemas.microsoft.com/office/powerpoint/2010/main" val="64610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Conduct of the </a:t>
            </a:r>
            <a:r>
              <a:rPr lang="nl-BE" altLang="nl-BE" sz="2000" b="1" dirty="0">
                <a:latin typeface="+mj-lt"/>
              </a:rPr>
              <a:t>UEMS-CESMA Appraisal visit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Follow the </a:t>
            </a:r>
            <a:r>
              <a:rPr lang="nl-BE" altLang="nl-BE" sz="1600" b="1" dirty="0">
                <a:latin typeface="+mj-lt"/>
              </a:rPr>
              <a:t>Audit plan</a:t>
            </a:r>
            <a:r>
              <a:rPr lang="nl-BE" altLang="nl-BE" sz="1600" dirty="0">
                <a:latin typeface="+mj-lt"/>
              </a:rPr>
              <a:t> which has been prepared and explained during the Opening interview on-site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Allow for </a:t>
            </a:r>
            <a:r>
              <a:rPr lang="nl-BE" altLang="nl-BE" sz="1600" b="1" dirty="0">
                <a:latin typeface="+mj-lt"/>
              </a:rPr>
              <a:t>extra audit items which are triggered by observations </a:t>
            </a:r>
            <a:r>
              <a:rPr lang="nl-BE" altLang="nl-BE" sz="1600" dirty="0">
                <a:latin typeface="+mj-lt"/>
              </a:rPr>
              <a:t>made during the appraisal visit</a:t>
            </a:r>
          </a:p>
          <a:p>
            <a:pPr lvl="1">
              <a:defRPr/>
            </a:pPr>
            <a:endParaRPr lang="nl-BE" altLang="nl-BE" sz="1600" dirty="0">
              <a:latin typeface="+mj-lt"/>
            </a:endParaRPr>
          </a:p>
          <a:p>
            <a:pPr>
              <a:defRPr/>
            </a:pPr>
            <a:r>
              <a:rPr lang="nl-BE" altLang="nl-BE" sz="2000" dirty="0">
                <a:latin typeface="+mj-lt"/>
              </a:rPr>
              <a:t>UEMS-CESMA Appraisal visit: What needs to be evaluated? ➼ </a:t>
            </a:r>
            <a:r>
              <a:rPr lang="nl-BE" altLang="nl-BE" sz="2000" b="1" dirty="0">
                <a:latin typeface="+mj-lt"/>
              </a:rPr>
              <a:t>5 M</a:t>
            </a:r>
            <a:r>
              <a:rPr lang="nl-BE" altLang="nl-BE" sz="2000" dirty="0">
                <a:latin typeface="+mj-lt"/>
              </a:rPr>
              <a:t> </a:t>
            </a:r>
            <a:r>
              <a:rPr lang="nl-BE" altLang="nl-BE" sz="2000" b="1" dirty="0">
                <a:latin typeface="+mj-lt"/>
              </a:rPr>
              <a:t>method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1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Manpower</a:t>
            </a:r>
            <a:r>
              <a:rPr lang="nl-BE" altLang="nl-BE" sz="1600" dirty="0">
                <a:latin typeface="+mj-lt"/>
              </a:rPr>
              <a:t> involved in the organisation of the European postgraduate medical assessment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2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Machinery</a:t>
            </a:r>
            <a:r>
              <a:rPr lang="nl-BE" altLang="nl-BE" sz="1600" dirty="0">
                <a:latin typeface="+mj-lt"/>
              </a:rPr>
              <a:t> used for </a:t>
            </a:r>
            <a:r>
              <a:rPr lang="nl-BE" altLang="nl-BE" sz="1600" dirty="0"/>
              <a:t>the organisation of the European postgraduate medical assessment 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3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Materials</a:t>
            </a:r>
            <a:r>
              <a:rPr lang="nl-BE" altLang="nl-BE" sz="1600" dirty="0">
                <a:latin typeface="+mj-lt"/>
              </a:rPr>
              <a:t> used in </a:t>
            </a:r>
            <a:r>
              <a:rPr lang="nl-BE" altLang="nl-BE" sz="1600" dirty="0"/>
              <a:t>the organisation of the European postgraduate medical assessment</a:t>
            </a:r>
            <a:endParaRPr lang="nl-BE" altLang="nl-BE" sz="1600" dirty="0">
              <a:latin typeface="+mj-lt"/>
            </a:endParaRP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4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Methods</a:t>
            </a:r>
            <a:r>
              <a:rPr lang="nl-BE" altLang="nl-BE" sz="1600" dirty="0">
                <a:latin typeface="+mj-lt"/>
              </a:rPr>
              <a:t> used for </a:t>
            </a:r>
            <a:r>
              <a:rPr lang="nl-BE" altLang="nl-BE" sz="1600" dirty="0"/>
              <a:t>the organisation of the European postgraduate medical assessment</a:t>
            </a:r>
            <a:endParaRPr lang="nl-BE" altLang="nl-BE" sz="1600" dirty="0">
              <a:latin typeface="+mj-lt"/>
            </a:endParaRP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M</a:t>
            </a:r>
            <a:r>
              <a:rPr lang="nl-BE" altLang="nl-BE" sz="1600" baseline="-25000" dirty="0">
                <a:latin typeface="+mj-lt"/>
              </a:rPr>
              <a:t>5</a:t>
            </a:r>
            <a:r>
              <a:rPr lang="nl-BE" altLang="nl-BE" sz="1600" dirty="0">
                <a:latin typeface="+mj-lt"/>
              </a:rPr>
              <a:t> = </a:t>
            </a:r>
            <a:r>
              <a:rPr lang="nl-BE" altLang="nl-BE" sz="1600" b="1" dirty="0">
                <a:latin typeface="+mj-lt"/>
              </a:rPr>
              <a:t>Means</a:t>
            </a:r>
            <a:r>
              <a:rPr lang="nl-BE" altLang="nl-BE" sz="1600" dirty="0">
                <a:latin typeface="+mj-lt"/>
              </a:rPr>
              <a:t> for delivery of the European postgraduate medical assessment (examination venue)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IV. UEMS-CESMA Appraisal visit</a:t>
            </a:r>
          </a:p>
        </p:txBody>
      </p:sp>
    </p:spTree>
    <p:extLst>
      <p:ext uri="{BB962C8B-B14F-4D97-AF65-F5344CB8AC3E}">
        <p14:creationId xmlns:p14="http://schemas.microsoft.com/office/powerpoint/2010/main" val="2845821034"/>
      </p:ext>
    </p:extLst>
  </p:cSld>
  <p:clrMapOvr>
    <a:masterClrMapping/>
  </p:clrMapOvr>
</p:sld>
</file>

<file path=ppt/theme/theme1.xml><?xml version="1.0" encoding="utf-8"?>
<a:theme xmlns:a="http://schemas.openxmlformats.org/drawingml/2006/main" name="EBO slide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EBO slide template</Template>
  <TotalTime>1679</TotalTime>
  <Words>1125</Words>
  <Application>Microsoft Macintosh PowerPoint</Application>
  <PresentationFormat>Diavoorstelling (4:3)</PresentationFormat>
  <Paragraphs>94</Paragraphs>
  <Slides>14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Candara</vt:lpstr>
      <vt:lpstr>EBO slide template</vt:lpstr>
      <vt:lpstr>PowerPoint-presentatie</vt:lpstr>
      <vt:lpstr>Phases of an external quality audit</vt:lpstr>
      <vt:lpstr>Appraisal of examination process</vt:lpstr>
      <vt:lpstr>Appraisal of examination process</vt:lpstr>
      <vt:lpstr>Appraisal of examination process</vt:lpstr>
      <vt:lpstr>Appraisal of examination process</vt:lpstr>
      <vt:lpstr>Appraisal of examination process</vt:lpstr>
      <vt:lpstr>Appraisal of examination process</vt:lpstr>
      <vt:lpstr>IV. UEMS-CESMA Appraisal visit</vt:lpstr>
      <vt:lpstr>IV. UEMS-CESMA Appraisal visit</vt:lpstr>
      <vt:lpstr>IV. UEMS-CESMA Appraisal visit</vt:lpstr>
      <vt:lpstr>IV. UEMS-CESMA Appraisal visit</vt:lpstr>
      <vt:lpstr>V. Preliminary report</vt:lpstr>
      <vt:lpstr>Thank you …</vt:lpstr>
    </vt:vector>
  </TitlesOfParts>
  <Company>Universitair Ziekenhuis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Mathysen, Danny</dc:creator>
  <cp:lastModifiedBy>Danny Mathysen</cp:lastModifiedBy>
  <cp:revision>178</cp:revision>
  <dcterms:created xsi:type="dcterms:W3CDTF">2010-12-07T13:08:06Z</dcterms:created>
  <dcterms:modified xsi:type="dcterms:W3CDTF">2019-12-05T16:41:26Z</dcterms:modified>
</cp:coreProperties>
</file>