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17" r:id="rId4"/>
    <p:sldId id="301" r:id="rId5"/>
    <p:sldId id="302" r:id="rId6"/>
    <p:sldId id="303" r:id="rId7"/>
    <p:sldId id="310" r:id="rId8"/>
    <p:sldId id="304" r:id="rId9"/>
    <p:sldId id="305" r:id="rId10"/>
    <p:sldId id="306" r:id="rId11"/>
    <p:sldId id="307" r:id="rId12"/>
    <p:sldId id="311" r:id="rId13"/>
    <p:sldId id="309" r:id="rId14"/>
    <p:sldId id="308" r:id="rId15"/>
    <p:sldId id="312" r:id="rId16"/>
    <p:sldId id="313" r:id="rId17"/>
    <p:sldId id="314" r:id="rId18"/>
    <p:sldId id="315" r:id="rId19"/>
    <p:sldId id="318" r:id="rId20"/>
    <p:sldId id="31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C743-29E3-4C26-A690-07B4CF56E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0D69C-EA91-47D4-859A-B645C0B41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4F527-C877-4D5C-850C-244CAB39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A9522-574A-4329-85D8-A7A666BB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C2F19-3E42-4407-B2DD-31FC27EB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6273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0CD8-A93B-4D45-A24C-02DE5875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1F79F-ECE0-44D7-AE70-ABED1253B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102E-AA33-443D-B222-19B155EE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8A68-4AE4-48FB-A2F6-7FD402F4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C4131-B717-4C26-9F67-86196546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491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F0890-DF6F-4313-A15F-13776A95F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ACC92-D80D-4F56-8A06-85A725EC4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A605A-90AB-462A-A957-E62604D8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E96BA-0EE5-4257-83B1-18B5EE8F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A64B-509D-4AD1-BBBD-FF0F856E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9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9B52-7470-41EF-9200-AEB60A91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C161F-BCDA-455B-BB17-65A43A509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9295-AFB7-4238-A51F-01F428BF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7F587-0389-4C55-A617-AF520613A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30209-CC85-43EC-BE1C-07CB795B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123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441E-2B16-4CC5-A001-F8CA3A14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709B7-7FF7-4626-BFA7-354466F2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5B7FD-E7F5-487C-B751-4B35B4C9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7BF01-7B84-47BD-9859-B4B2FD3E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794C8-CA63-4A92-B4EE-18BC1578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741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115F-07B8-48ED-9B42-0E54CF39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6963-45F8-401A-839F-062F51E66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A9642-6E2B-454A-9853-1B833E66B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E72F5-69DF-4A60-88A8-9052B399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5AE7-EDA0-4736-A709-ACE62E92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B6075-5D88-4127-B245-A8390968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044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F53-1B87-4331-8C82-BC8269C7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EF382-F661-4E2B-A4E6-E8E7E7546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3D2-71F6-400E-B5FF-3F3BDA0EE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6FB797-D213-42F6-B7FF-645641211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C5B2A4-935D-48F4-84D1-AEAC3289C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8C761-B806-41F8-8EEA-7D66B3F5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AFFDFD-2A76-49DD-BFE4-391506B4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2153-929E-427A-A328-D1A07FFA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428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57EB-A725-4925-AB61-B97BC5A5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E173A-2E7E-40E0-8514-B76B66F2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72D1C-E859-4DA5-8437-977D459F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C8E15-5FD4-403E-9766-9DD2ADB2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814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C22D-C818-434A-A9B5-2262686AA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1351B-3B9C-4988-A924-BF1BE88F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8F870-EA4E-49B3-9A35-930754A9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734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4DF37-C92A-4CEC-A307-3538455B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BD70-E9C3-40FE-97E3-38300D1EE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3B275-56E4-4500-969E-9D6DCE509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B3134-3683-4FFF-90DF-55E2AE42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E0533-509A-481B-9CB4-348FD51F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6A270-50F6-49F0-841B-52873EBC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501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47FA-207A-4A77-A3DF-9C4F8F3A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9862F-B04A-4AA6-9A6D-382430594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831A9-F6E9-44EF-BD8B-F1E4419D0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C1124-6A19-468B-AAAC-00572AC0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8D4A4-3C4C-4C70-9E6A-8B5AA5A1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5D5AB-DAA1-4CD4-8161-501DF9A0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794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CCC9E-994A-4DA3-AA5D-DF50CF48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3184E-231C-4BC1-A1B8-23D16B607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8A562-BC91-41F6-8B1C-287924FA5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B13F-0AA5-418B-A27A-96CD8118190D}" type="datetimeFigureOut">
              <a:rPr lang="en-IE" smtClean="0"/>
              <a:t>19/10/2019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88031-5BCA-4373-AABB-C2D07D426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A59C7-0D22-4A99-BA59-EF8748ED9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A312-17A3-442C-9EF4-987957788FA9}" type="slidenum">
              <a:rPr lang="en-IE" smtClean="0"/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914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5A34-C901-4F5F-8D53-60A2DEC769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Update</a:t>
            </a:r>
            <a:br>
              <a:rPr lang="en-IE" dirty="0">
                <a:solidFill>
                  <a:schemeClr val="bg1"/>
                </a:solidFill>
              </a:rPr>
            </a:br>
            <a:r>
              <a:rPr lang="en-IE" dirty="0">
                <a:solidFill>
                  <a:schemeClr val="bg1"/>
                </a:solidFill>
              </a:rPr>
              <a:t>UEMS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A2B62-64F7-4146-B40F-7FCFD19DB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rgbClr val="FFFF00"/>
                </a:solidFill>
              </a:rPr>
              <a:t>London, October 2019</a:t>
            </a:r>
          </a:p>
          <a:p>
            <a:r>
              <a:rPr lang="en-IE" dirty="0">
                <a:solidFill>
                  <a:srgbClr val="FFFF00"/>
                </a:solidFill>
              </a:rPr>
              <a:t>Dr Mark Westwood , President CESMA</a:t>
            </a:r>
          </a:p>
          <a:p>
            <a:r>
              <a:rPr lang="en-IE" dirty="0">
                <a:solidFill>
                  <a:srgbClr val="FFFF00"/>
                </a:solidFill>
              </a:rPr>
              <a:t>Dr Maeve Durkan, Vice-Chair CESMA</a:t>
            </a:r>
          </a:p>
        </p:txBody>
      </p:sp>
    </p:spTree>
    <p:extLst>
      <p:ext uri="{BB962C8B-B14F-4D97-AF65-F5344CB8AC3E}">
        <p14:creationId xmlns:p14="http://schemas.microsoft.com/office/powerpoint/2010/main" val="150145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5271247"/>
          </a:xfrm>
        </p:spPr>
        <p:txBody>
          <a:bodyPr>
            <a:normAutofit fontScale="92500" lnSpcReduction="10000"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Workshop NEW Examinations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Hitherto : Summative report of recommendations *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But European Examination now a high power stakes exam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New examinations EMERGENT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Hitherto  NO APPRAISAL OF new EXAMS</a:t>
            </a:r>
          </a:p>
          <a:p>
            <a:r>
              <a:rPr lang="en-IE" dirty="0">
                <a:solidFill>
                  <a:srgbClr val="FFFF00"/>
                </a:solidFill>
              </a:rPr>
              <a:t>But new exams need feedback</a:t>
            </a:r>
          </a:p>
          <a:p>
            <a:r>
              <a:rPr lang="en-IE" dirty="0">
                <a:solidFill>
                  <a:schemeClr val="bg1"/>
                </a:solidFill>
              </a:rPr>
              <a:t>Vote proposed for December workshop for Formative Appraisal</a:t>
            </a:r>
          </a:p>
        </p:txBody>
      </p:sp>
    </p:spTree>
    <p:extLst>
      <p:ext uri="{BB962C8B-B14F-4D97-AF65-F5344CB8AC3E}">
        <p14:creationId xmlns:p14="http://schemas.microsoft.com/office/powerpoint/2010/main" val="36210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Workshop  What is FORMATIVE appraisal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Guidance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Feedback report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Summative appraisal after 3 years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Then formal UEMS CESMA  validation diploma</a:t>
            </a:r>
          </a:p>
        </p:txBody>
      </p:sp>
    </p:spTree>
    <p:extLst>
      <p:ext uri="{BB962C8B-B14F-4D97-AF65-F5344CB8AC3E}">
        <p14:creationId xmlns:p14="http://schemas.microsoft.com/office/powerpoint/2010/main" val="2836487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Appraisals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rgbClr val="FFFF00"/>
                </a:solidFill>
              </a:rPr>
              <a:t>Have taken on a vital role as role has emerged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More formal approach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With this has come the need for the report and personal engagement</a:t>
            </a:r>
          </a:p>
        </p:txBody>
      </p:sp>
    </p:spTree>
    <p:extLst>
      <p:ext uri="{BB962C8B-B14F-4D97-AF65-F5344CB8AC3E}">
        <p14:creationId xmlns:p14="http://schemas.microsoft.com/office/powerpoint/2010/main" val="189823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Day 1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rgbClr val="FFFF00"/>
                </a:solidFill>
              </a:rPr>
              <a:t>Expanded role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Run twice/ year compared to once / year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Increasing attendance ( Doubled)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May 2018 One day only 27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Dec 2018 Two days : Day 1- 35 &amp; Day 2- 49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May 2019 Two days : Day 1 – 26 &amp; Day 2 - 40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Positive feedback and demand for more </a:t>
            </a:r>
          </a:p>
        </p:txBody>
      </p:sp>
    </p:spTree>
    <p:extLst>
      <p:ext uri="{BB962C8B-B14F-4D97-AF65-F5344CB8AC3E}">
        <p14:creationId xmlns:p14="http://schemas.microsoft.com/office/powerpoint/2010/main" val="86587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Up coming UEMS CESMA meeting Tel Aviv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7199"/>
          </a:xfrm>
        </p:spPr>
        <p:txBody>
          <a:bodyPr>
            <a:normAutofit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Day 1  Workshop  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Exam Appraisal 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Within this is the learning for those setting up exams and those with established exams as to what is to be expected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Q writing ( Single best answer)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Judging the pass mark methods</a:t>
            </a:r>
          </a:p>
        </p:txBody>
      </p:sp>
    </p:spTree>
    <p:extLst>
      <p:ext uri="{BB962C8B-B14F-4D97-AF65-F5344CB8AC3E}">
        <p14:creationId xmlns:p14="http://schemas.microsoft.com/office/powerpoint/2010/main" val="4094686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Day 2 Meeting agendas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FFFF00"/>
                </a:solidFill>
              </a:rPr>
              <a:t>Update from exam groups  New and old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Experiences from differing exam groups and specialty sections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What has worked and what has not worked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Electronic platform exam delivery vs alternative delivery 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Computer base vs Paper vs Oral exam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Examination eligibility *</a:t>
            </a:r>
          </a:p>
        </p:txBody>
      </p:sp>
    </p:spTree>
    <p:extLst>
      <p:ext uri="{BB962C8B-B14F-4D97-AF65-F5344CB8AC3E}">
        <p14:creationId xmlns:p14="http://schemas.microsoft.com/office/powerpoint/2010/main" val="196718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Day 2 : Exam eligibility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FFFF00"/>
                </a:solidFill>
              </a:rPr>
              <a:t>Assurances of credentialing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Cost efficient and safety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Recent UK case *</a:t>
            </a:r>
          </a:p>
        </p:txBody>
      </p:sp>
    </p:spTree>
    <p:extLst>
      <p:ext uri="{BB962C8B-B14F-4D97-AF65-F5344CB8AC3E}">
        <p14:creationId xmlns:p14="http://schemas.microsoft.com/office/powerpoint/2010/main" val="1613452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Day 2 : Exam Committee structure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FFFF00"/>
                </a:solidFill>
              </a:rPr>
              <a:t>Some have varying sub committees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Some have a single committee</a:t>
            </a:r>
          </a:p>
        </p:txBody>
      </p:sp>
    </p:spTree>
    <p:extLst>
      <p:ext uri="{BB962C8B-B14F-4D97-AF65-F5344CB8AC3E}">
        <p14:creationId xmlns:p14="http://schemas.microsoft.com/office/powerpoint/2010/main" val="1125812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665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Day 2 : Exam Committee structure  : Thus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1" y="1225485"/>
            <a:ext cx="11981468" cy="5446248"/>
          </a:xfrm>
        </p:spPr>
        <p:txBody>
          <a:bodyPr>
            <a:normAutofit fontScale="85000" lnSpcReduction="10000"/>
          </a:bodyPr>
          <a:lstStyle/>
          <a:p>
            <a:r>
              <a:rPr lang="en-IE" dirty="0">
                <a:solidFill>
                  <a:srgbClr val="FFFF00"/>
                </a:solidFill>
              </a:rPr>
              <a:t>In collaboration with Section &amp;  Board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Elected Chair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Rotation of Chair every 4 years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Term starts from time of appointment ( not start of exam)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Election 1 year ahead of end of term for chairman elect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Partnership of UEMS section and not  independent of section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Invitation for appraisal must be a JOINT decision between Chair &amp; UEMS Section President</a:t>
            </a:r>
          </a:p>
        </p:txBody>
      </p:sp>
    </p:spTree>
    <p:extLst>
      <p:ext uri="{BB962C8B-B14F-4D97-AF65-F5344CB8AC3E}">
        <p14:creationId xmlns:p14="http://schemas.microsoft.com/office/powerpoint/2010/main" val="1735005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829"/>
            <a:ext cx="10515600" cy="801279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Tel Aviv, 2019 December  , 2019*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" y="859536"/>
            <a:ext cx="11978640" cy="5998464"/>
          </a:xfrm>
        </p:spPr>
        <p:txBody>
          <a:bodyPr>
            <a:normAutofit fontScale="70000" lnSpcReduction="20000"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Day 1  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Workshop on Appraisals ; MCQ Q writer workshop ; Judging pass mark cut offs</a:t>
            </a:r>
          </a:p>
          <a:p>
            <a:endParaRPr lang="en-IE" dirty="0"/>
          </a:p>
          <a:p>
            <a:r>
              <a:rPr lang="en-IE" u="sng" dirty="0">
                <a:solidFill>
                  <a:schemeClr val="bg1"/>
                </a:solidFill>
              </a:rPr>
              <a:t>Day </a:t>
            </a:r>
            <a:r>
              <a:rPr lang="en-IE" u="sng">
                <a:solidFill>
                  <a:schemeClr val="bg1"/>
                </a:solidFill>
              </a:rPr>
              <a:t>2 </a:t>
            </a:r>
            <a:r>
              <a:rPr lang="en-IE">
                <a:solidFill>
                  <a:schemeClr val="bg1"/>
                </a:solidFill>
              </a:rPr>
              <a:t>:</a:t>
            </a:r>
            <a:r>
              <a:rPr lang="en-IE">
                <a:solidFill>
                  <a:srgbClr val="FFFF00"/>
                </a:solidFill>
              </a:rPr>
              <a:t> </a:t>
            </a:r>
            <a:r>
              <a:rPr lang="en-IE" dirty="0">
                <a:solidFill>
                  <a:srgbClr val="FFFF00"/>
                </a:solidFill>
              </a:rPr>
              <a:t>Vote on amendment to appraisal process . Appraisal expectations for Exam boards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Committee governance  &amp; structure ; Exam alliances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What does a UEMS exam demand and mean. New Exam ‘ experiences’ (- &amp; + )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Composing an ETR &amp; alignment to training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Validation of candidate entrants *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Working plan ( open discussion ) for assessing training programs. Where to start ?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3482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2 day meeting* / Nice , 2019 May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FFFF00"/>
                </a:solidFill>
              </a:rPr>
              <a:t>Day 1  Workshop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Writing MCQ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Setting an Oral based examination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Determine pass marks  Angoff , Hoftsee, cohen etc.</a:t>
            </a:r>
          </a:p>
        </p:txBody>
      </p:sp>
    </p:spTree>
    <p:extLst>
      <p:ext uri="{BB962C8B-B14F-4D97-AF65-F5344CB8AC3E}">
        <p14:creationId xmlns:p14="http://schemas.microsoft.com/office/powerpoint/2010/main" val="357534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365125"/>
            <a:ext cx="11951208" cy="2268347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Recent Invitation to Turkey – Prof </a:t>
            </a:r>
            <a:r>
              <a:rPr lang="en-IE" dirty="0" err="1">
                <a:solidFill>
                  <a:schemeClr val="bg1"/>
                </a:solidFill>
              </a:rPr>
              <a:t>Umut</a:t>
            </a:r>
            <a:r>
              <a:rPr lang="en-IE" dirty="0">
                <a:solidFill>
                  <a:schemeClr val="bg1"/>
                </a:solidFill>
              </a:rPr>
              <a:t> Akyol</a:t>
            </a:r>
            <a:br>
              <a:rPr lang="en-IE" dirty="0">
                <a:solidFill>
                  <a:schemeClr val="bg1"/>
                </a:solidFill>
              </a:rPr>
            </a:br>
            <a:r>
              <a:rPr lang="en-IE" dirty="0">
                <a:solidFill>
                  <a:schemeClr val="bg1"/>
                </a:solidFill>
              </a:rPr>
              <a:t>On behalf of the Turkish Society of Public Health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>
              <a:solidFill>
                <a:srgbClr val="FFFF00"/>
              </a:solidFill>
            </a:endParaRP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The Role of CESMA in UEMS and the role of UEMS </a:t>
            </a:r>
          </a:p>
        </p:txBody>
      </p:sp>
    </p:spTree>
    <p:extLst>
      <p:ext uri="{BB962C8B-B14F-4D97-AF65-F5344CB8AC3E}">
        <p14:creationId xmlns:p14="http://schemas.microsoft.com/office/powerpoint/2010/main" val="168086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122"/>
            <a:ext cx="10515600" cy="96819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2 day meeting* / Nice , 2019 May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886"/>
            <a:ext cx="10515600" cy="5399673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rgbClr val="FFFF00"/>
                </a:solidFill>
              </a:rPr>
              <a:t>Day 2  Workshop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Exam eligibility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What des exam mean for your specialty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Knowledge only vs competence ; Diploma vs Fellowship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Committee governance and structure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Feedback from examination groups with new exams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Presentations fro those in advance planning on setting new exams </a:t>
            </a:r>
          </a:p>
        </p:txBody>
      </p:sp>
    </p:spTree>
    <p:extLst>
      <p:ext uri="{BB962C8B-B14F-4D97-AF65-F5344CB8AC3E}">
        <p14:creationId xmlns:p14="http://schemas.microsoft.com/office/powerpoint/2010/main" val="27977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Day 1  Workshop 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Rotating framework  dictated by UEMS responses &amp; requests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Currently exam driven / focused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Expanding to Appraisal workshop ( Formative &amp; Summative exams)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ETR guidance </a:t>
            </a:r>
          </a:p>
        </p:txBody>
      </p:sp>
    </p:spTree>
    <p:extLst>
      <p:ext uri="{BB962C8B-B14F-4D97-AF65-F5344CB8AC3E}">
        <p14:creationId xmlns:p14="http://schemas.microsoft.com/office/powerpoint/2010/main" val="62534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 lnSpcReduction="10000"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Day 1  Workshop : Planning an exam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What type ?</a:t>
            </a:r>
          </a:p>
          <a:p>
            <a:pPr lvl="1"/>
            <a:r>
              <a:rPr lang="en-IE" dirty="0">
                <a:solidFill>
                  <a:srgbClr val="FFFF00"/>
                </a:solidFill>
              </a:rPr>
              <a:t>MCQ, Essay, Oral, Practical, Open book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What are you examining ?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What is the determination ?Matching the exam format to specialty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Selecting relevant formats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4031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Workshop : Planning an exam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Q writing group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Standard setting for the exam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Determination of pass rates and methods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Special thanks to Rob Wright &amp; Chris Plummer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115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5A34-C901-4F5F-8D53-60A2DEC76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810566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IE" dirty="0">
                <a:solidFill>
                  <a:schemeClr val="bg1"/>
                </a:solidFill>
              </a:rPr>
              <a:t>Question writing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A2B62-64F7-4146-B40F-7FCFD19DB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865" y="3851241"/>
            <a:ext cx="5088954" cy="1686778"/>
          </a:xfrm>
        </p:spPr>
        <p:txBody>
          <a:bodyPr anchor="t">
            <a:noAutofit/>
          </a:bodyPr>
          <a:lstStyle/>
          <a:p>
            <a:pPr algn="l"/>
            <a:r>
              <a:rPr lang="en-IE" dirty="0">
                <a:solidFill>
                  <a:srgbClr val="FFFF00"/>
                </a:solidFill>
              </a:rPr>
              <a:t>Adapted From CESMA Barcelona , December 2018</a:t>
            </a:r>
          </a:p>
          <a:p>
            <a:pPr algn="l"/>
            <a:r>
              <a:rPr lang="en-IE" dirty="0">
                <a:solidFill>
                  <a:srgbClr val="FFFF00"/>
                </a:solidFill>
              </a:rPr>
              <a:t>c/o </a:t>
            </a:r>
            <a:r>
              <a:rPr lang="en-US" dirty="0">
                <a:solidFill>
                  <a:srgbClr val="FFFF00"/>
                </a:solidFill>
              </a:rPr>
              <a:t>Mark Westwood (President) and </a:t>
            </a:r>
            <a:r>
              <a:rPr lang="en-IE" dirty="0">
                <a:solidFill>
                  <a:srgbClr val="FFFF00"/>
                </a:solidFill>
              </a:rPr>
              <a:t>Maeve Durkan (Vice-President) CESMA</a:t>
            </a:r>
          </a:p>
          <a:p>
            <a:pPr algn="l"/>
            <a:endParaRPr lang="en-IE" dirty="0"/>
          </a:p>
          <a:p>
            <a:pPr algn="l"/>
            <a:r>
              <a:rPr lang="en-IE" dirty="0"/>
              <a:t>Nick Beeching  UEMS-ID/EBID</a:t>
            </a:r>
          </a:p>
          <a:p>
            <a:pPr algn="l"/>
            <a:r>
              <a:rPr lang="en-IE" dirty="0"/>
              <a:t>20 Sep 2019 Berlin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8607A1-AE45-4310-9207-3982F07BD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94" r="14071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5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4267"/>
          </a:xfrm>
        </p:spPr>
        <p:txBody>
          <a:bodyPr>
            <a:normAutofit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Appraising an exam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Independent assessment of all parts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2 examiners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Report and feedback 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Hitherto : Summative report of recommendations *</a:t>
            </a:r>
          </a:p>
        </p:txBody>
      </p:sp>
    </p:spTree>
    <p:extLst>
      <p:ext uri="{BB962C8B-B14F-4D97-AF65-F5344CB8AC3E}">
        <p14:creationId xmlns:p14="http://schemas.microsoft.com/office/powerpoint/2010/main" val="267195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CESMA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086"/>
          </a:xfrm>
        </p:spPr>
        <p:txBody>
          <a:bodyPr>
            <a:normAutofit/>
          </a:bodyPr>
          <a:lstStyle/>
          <a:p>
            <a:r>
              <a:rPr lang="en-IE" u="sng" dirty="0">
                <a:solidFill>
                  <a:schemeClr val="bg1"/>
                </a:solidFill>
              </a:rPr>
              <a:t>Workshop Appraising an exam</a:t>
            </a:r>
          </a:p>
          <a:p>
            <a:endParaRPr lang="en-IE" dirty="0"/>
          </a:p>
          <a:p>
            <a:r>
              <a:rPr lang="en-IE" dirty="0">
                <a:solidFill>
                  <a:srgbClr val="FFFF00"/>
                </a:solidFill>
              </a:rPr>
              <a:t>Hitherto : Summative report of recommendations *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But European Examination now a high power stakes exam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Therefore appraisal is with recommendations for implementation</a:t>
            </a:r>
          </a:p>
          <a:p>
            <a:endParaRPr lang="en-IE" dirty="0">
              <a:solidFill>
                <a:srgbClr val="FFFF00"/>
              </a:solidFill>
            </a:endParaRPr>
          </a:p>
          <a:p>
            <a:r>
              <a:rPr lang="en-IE" dirty="0">
                <a:solidFill>
                  <a:srgbClr val="FFFF00"/>
                </a:solidFill>
              </a:rPr>
              <a:t>If criteria not met : Cannot receive CESMA endorsement</a:t>
            </a:r>
          </a:p>
        </p:txBody>
      </p:sp>
    </p:spTree>
    <p:extLst>
      <p:ext uri="{BB962C8B-B14F-4D97-AF65-F5344CB8AC3E}">
        <p14:creationId xmlns:p14="http://schemas.microsoft.com/office/powerpoint/2010/main" val="255412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741</Words>
  <Application>Microsoft Office PowerPoint</Application>
  <PresentationFormat>Grand écran</PresentationFormat>
  <Paragraphs>186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CESMA Update UEMS Council Meeting</vt:lpstr>
      <vt:lpstr>2 day meeting* / Nice , 2019 May</vt:lpstr>
      <vt:lpstr>2 day meeting* / Nice , 2019 May</vt:lpstr>
      <vt:lpstr>CESMA Program</vt:lpstr>
      <vt:lpstr>CESMA Program</vt:lpstr>
      <vt:lpstr>CESMA Program</vt:lpstr>
      <vt:lpstr>Question writing Workshop</vt:lpstr>
      <vt:lpstr>CESMA Program :</vt:lpstr>
      <vt:lpstr>CESMA Program</vt:lpstr>
      <vt:lpstr>CESMA Program</vt:lpstr>
      <vt:lpstr>CESMA Program</vt:lpstr>
      <vt:lpstr>Appraisals </vt:lpstr>
      <vt:lpstr>Day 1 Workshop</vt:lpstr>
      <vt:lpstr>Up coming UEMS CESMA meeting Tel Aviv</vt:lpstr>
      <vt:lpstr>Day 2 Meeting agendas </vt:lpstr>
      <vt:lpstr>Day 2 : Exam eligibility </vt:lpstr>
      <vt:lpstr>Day 2 : Exam Committee structure  </vt:lpstr>
      <vt:lpstr>Day 2 : Exam Committee structure  : Thus far</vt:lpstr>
      <vt:lpstr>Tel Aviv, 2019 December  , 2019*</vt:lpstr>
      <vt:lpstr>Recent Invitation to Turkey – Prof Umut Akyol On behalf of the Turkish Society of Public Health Medicine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writing Workshop</dc:title>
  <dc:creator>Maeve Durkan</dc:creator>
  <cp:lastModifiedBy>UEMS</cp:lastModifiedBy>
  <cp:revision>54</cp:revision>
  <dcterms:created xsi:type="dcterms:W3CDTF">2018-12-07T00:00:02Z</dcterms:created>
  <dcterms:modified xsi:type="dcterms:W3CDTF">2019-10-19T12:51:31Z</dcterms:modified>
</cp:coreProperties>
</file>