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74" r:id="rId3"/>
    <p:sldId id="272" r:id="rId4"/>
    <p:sldId id="277" r:id="rId5"/>
    <p:sldId id="271" r:id="rId6"/>
    <p:sldId id="276" r:id="rId7"/>
    <p:sldId id="283" r:id="rId8"/>
    <p:sldId id="284" r:id="rId9"/>
    <p:sldId id="286" r:id="rId10"/>
    <p:sldId id="287" r:id="rId11"/>
    <p:sldId id="288" r:id="rId12"/>
    <p:sldId id="298" r:id="rId13"/>
    <p:sldId id="289" r:id="rId14"/>
    <p:sldId id="290" r:id="rId15"/>
    <p:sldId id="291" r:id="rId16"/>
    <p:sldId id="292" r:id="rId17"/>
    <p:sldId id="293" r:id="rId18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6208"/>
  </p:normalViewPr>
  <p:slideViewPr>
    <p:cSldViewPr snapToGrid="0" snapToObjects="1">
      <p:cViewPr varScale="1">
        <p:scale>
          <a:sx n="118" d="100"/>
          <a:sy n="118" d="100"/>
        </p:scale>
        <p:origin x="24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8D00D-B510-F849-8E17-FED09F7C8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0A29A-DD97-5B4C-9905-8B37831A9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F0F08-835E-9644-9F07-7641E117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771D-5C89-0947-9FDD-F7C7F935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D82FD-FCD9-ED4B-9575-8A2594EF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2692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B2222-AEE8-4344-BF93-3D5A33CE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2A179-111A-E24E-9DC8-9687DC55D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3A2CF-672C-AF43-8960-35E92E4A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DA7DE-BA29-7F4B-BD44-50C8CB39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35165-50CD-0943-86F7-FAF5A21D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08618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B9895-AB72-5046-9807-EB7D04884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0D3587-775D-6444-AD90-EF5EEE2CD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64162-4E09-FE49-BC6D-4E29393B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6B965-4C1B-5146-96C5-2F7BB668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3AC1E-9F5F-CC41-B72B-9A8CBA8D7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55354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51C52-7C4F-F046-B87C-EFBFC3A80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86937-82FD-A749-AC6D-AFD3F0B18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34460-B1D1-2D4D-895A-4E9155D5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848D4-0F40-0D48-BE49-FD47A8B2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2D29D-F0BD-CF4B-941B-A1C61213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73024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8C62-F279-A54B-BFDC-7E49DCE93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C01A6-AD6F-1D4E-9C62-4FAD0B0A7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30A33-C861-6F4C-BFAE-7A2AAE75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4C1EA-EB9F-8040-96EC-78F5EEA0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9A7DC-1594-0D43-A7FA-88C9A5189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57339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9C6F-2E8C-8041-A3E5-CC41941A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C9AB7-57F9-BE47-AA77-4E6A1BEDAB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A50E3-FA5C-9A4D-B2DF-232D6AE38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59FC7-E56B-104F-AD0F-69477B44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5FD20-ECE3-1543-A316-07FF9450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EE6EFD-BEE1-314B-8B19-A8B1CFAF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99775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EE62-C47A-194F-8E9F-5220F964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07558-0B45-414E-AD9E-4A87820CC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09B3B-64B9-334C-A875-E1469B6ED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A9F9D-AD4C-F24D-B5AF-A1C61CBD2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0F970F-86EB-284E-872A-44B60E364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A1CE8D-3916-F34E-A704-F0458ADE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7C4C2-5C5B-0644-93AD-6CC65AED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7FE56C-B8CD-814D-9993-EC074F33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77145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033D-D32B-B945-B601-797686EDD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232A07-EC52-6041-9966-2880D4DB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71FCE3-EAEC-6847-B95D-81CD3989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D3036-2B5F-554C-988F-C63DA695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73134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7270D-9828-1449-A0AD-51BAF6CF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106395-C127-A547-B39E-8F7A3037A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6D169-848B-7742-A2D1-4C25A689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85426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DDF6B-29C5-5B4B-92EF-5CAFC87D2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E9F8F-E0F4-9442-B75F-BC3EE5940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E4904-6477-164C-B8D7-D324F8C91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C9433-DCC7-7F49-9037-9555C9D7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0C793-9EB2-B749-AFB4-A930DAE6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B3E9C-BF53-0345-B8BA-E769D3DDE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6343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D74EC-EE33-444F-BC66-EACA3788A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28A12D-AF7A-C04F-8980-23EA68E37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4463F-CC78-AF44-8669-98FE7F75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D3674-0E44-7846-AC58-143585AA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E49AC-89A6-C64A-9B53-2DBB946A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4199E-5A00-F546-866A-37E78EB63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116173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11A9C-0A43-714D-8B21-4D4FABE7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452A5-62A2-F94A-8862-D5F7323F3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4CAD1-E636-6A49-8018-FE4CD8966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19066-22CB-644B-A57D-07F01AD86A2A}" type="datetimeFigureOut">
              <a:rPr lang="en-HR" smtClean="0"/>
              <a:t>22/10/2021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2BD4A-0987-C347-AFA6-BCBC4CE7D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651C9-BEEE-F448-A6C3-41A1BD212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81F0-593F-1B45-B91F-6DD7934B8067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55953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8CA3-ECD2-274A-9C40-548827944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12723"/>
          </a:xfrm>
        </p:spPr>
        <p:txBody>
          <a:bodyPr>
            <a:normAutofit/>
          </a:bodyPr>
          <a:lstStyle/>
          <a:p>
            <a:r>
              <a:rPr lang="en-HR" sz="4400" dirty="0">
                <a:latin typeface="Arial" panose="020B0604020202020204" pitchFamily="34" charset="0"/>
                <a:cs typeface="Arial" panose="020B0604020202020204" pitchFamily="34" charset="0"/>
              </a:rPr>
              <a:t>Preamble for European Training Requirements (ETR)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940E0-6145-BA41-AA5C-8C030FE4B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endParaRPr lang="en-HR" dirty="0"/>
          </a:p>
          <a:p>
            <a:r>
              <a:rPr lang="en-HR" sz="2800" dirty="0">
                <a:latin typeface="Arial" panose="020B0604020202020204" pitchFamily="34" charset="0"/>
                <a:cs typeface="Arial" panose="020B0604020202020204" pitchFamily="34" charset="0"/>
              </a:rPr>
              <a:t>Professor Nada Cikes</a:t>
            </a:r>
          </a:p>
          <a:p>
            <a:r>
              <a:rPr lang="en-HR" sz="2800" dirty="0">
                <a:latin typeface="Arial" panose="020B0604020202020204" pitchFamily="34" charset="0"/>
                <a:cs typeface="Arial" panose="020B0604020202020204" pitchFamily="34" charset="0"/>
              </a:rPr>
              <a:t>UEMS Council meeting</a:t>
            </a:r>
          </a:p>
          <a:p>
            <a:r>
              <a:rPr lang="en-HR" sz="2800" dirty="0">
                <a:latin typeface="Arial" panose="020B0604020202020204" pitchFamily="34" charset="0"/>
                <a:cs typeface="Arial" panose="020B0604020202020204" pitchFamily="34" charset="0"/>
              </a:rPr>
              <a:t>Cyprus 22-23 October 2021</a:t>
            </a:r>
          </a:p>
          <a:p>
            <a:endParaRPr lang="en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94BF71-B500-D24B-A32B-FACF01BF1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51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14D0-5D15-754F-9164-135FC024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958" y="365125"/>
            <a:ext cx="8584842" cy="1325563"/>
          </a:xfrm>
        </p:spPr>
        <p:txBody>
          <a:bodyPr>
            <a:normAutofit/>
          </a:bodyPr>
          <a:lstStyle/>
          <a:p>
            <a:r>
              <a:rPr lang="en-HR" sz="3200" dirty="0">
                <a:latin typeface="+mn-lt"/>
              </a:rPr>
              <a:t>Conclusions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D60586-EEE1-9440-BA89-6FC739CBC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44A72-0675-EA4D-AA2E-492D707D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HR" dirty="0"/>
              <a:t>UEMS is proud for all the hard work done in developing the ETRs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i</a:t>
            </a:r>
            <a:r>
              <a:rPr lang="en-HR" dirty="0"/>
              <a:t>mplement</a:t>
            </a:r>
            <a:r>
              <a:rPr lang="hr-HR" dirty="0" err="1"/>
              <a:t>ation</a:t>
            </a:r>
            <a:r>
              <a:rPr lang="en-HR" dirty="0"/>
              <a:t> as national curricula </a:t>
            </a:r>
          </a:p>
          <a:p>
            <a:r>
              <a:rPr lang="en-HR" dirty="0"/>
              <a:t>ETRs need constant improvement</a:t>
            </a:r>
          </a:p>
          <a:p>
            <a:r>
              <a:rPr lang="en-HR" dirty="0"/>
              <a:t>UEMS insists that medical profession remains the driver in defining its own specialist training and continuous professional development </a:t>
            </a:r>
          </a:p>
          <a:p>
            <a:r>
              <a:rPr lang="hr-HR" dirty="0"/>
              <a:t>UEMS </a:t>
            </a:r>
            <a:r>
              <a:rPr lang="en-HR" dirty="0"/>
              <a:t>look</a:t>
            </a:r>
            <a:r>
              <a:rPr lang="hr-HR" dirty="0"/>
              <a:t>s</a:t>
            </a:r>
            <a:r>
              <a:rPr lang="en-HR" dirty="0"/>
              <a:t> forward implementing basic common strategies and requirements</a:t>
            </a:r>
            <a:r>
              <a:rPr lang="hr-HR" dirty="0"/>
              <a:t> </a:t>
            </a:r>
          </a:p>
          <a:p>
            <a:r>
              <a:rPr lang="hr-HR" dirty="0"/>
              <a:t>UEMS </a:t>
            </a:r>
            <a:r>
              <a:rPr lang="hr-HR" dirty="0" err="1"/>
              <a:t>is</a:t>
            </a:r>
            <a:r>
              <a:rPr lang="en-HR" dirty="0"/>
              <a:t> conﬁdent ETR</a:t>
            </a:r>
            <a:r>
              <a:rPr lang="hr-HR" dirty="0"/>
              <a:t>s</a:t>
            </a:r>
            <a:r>
              <a:rPr lang="en-HR" dirty="0"/>
              <a:t> become evident in national strategies and programmes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</a:t>
            </a:r>
            <a:r>
              <a:rPr lang="en-HR" dirty="0"/>
              <a:t>plans for postgraduate medical education and training</a:t>
            </a:r>
          </a:p>
          <a:p>
            <a:pPr marL="0" indent="0">
              <a:buNone/>
            </a:pP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98502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68CA3-ECD2-274A-9C40-5488279447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12723"/>
          </a:xfrm>
        </p:spPr>
        <p:txBody>
          <a:bodyPr>
            <a:noAutofit/>
          </a:bodyPr>
          <a:lstStyle/>
          <a:p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r>
              <a:rPr lang="en-GB" sz="3600" dirty="0">
                <a:latin typeface="+mn-lt"/>
              </a:rPr>
              <a:t>Managing Overlapping Competency and Knowledge within</a:t>
            </a:r>
            <a:br>
              <a:rPr lang="en-GB" sz="3600" dirty="0">
                <a:latin typeface="+mn-lt"/>
              </a:rPr>
            </a:br>
            <a:r>
              <a:rPr lang="en-GB" sz="3600" dirty="0">
                <a:latin typeface="+mn-lt"/>
              </a:rPr>
              <a:t>UEMS European Training Requirements (ETRs)</a:t>
            </a:r>
            <a:br>
              <a:rPr lang="en-GB" sz="3600" dirty="0">
                <a:latin typeface="+mn-lt"/>
              </a:rPr>
            </a:br>
            <a:endParaRPr lang="en-HR" sz="3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940E0-6145-BA41-AA5C-8C030FE4B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endParaRPr lang="en-HR" dirty="0"/>
          </a:p>
          <a:p>
            <a:r>
              <a:rPr lang="en-HR" sz="2800" dirty="0">
                <a:latin typeface="Arial" panose="020B0604020202020204" pitchFamily="34" charset="0"/>
                <a:cs typeface="Arial" panose="020B0604020202020204" pitchFamily="34" charset="0"/>
              </a:rPr>
              <a:t>Professor Nada Cikes</a:t>
            </a:r>
          </a:p>
          <a:p>
            <a:r>
              <a:rPr lang="en-HR" sz="2800" dirty="0">
                <a:latin typeface="Arial" panose="020B0604020202020204" pitchFamily="34" charset="0"/>
                <a:cs typeface="Arial" panose="020B0604020202020204" pitchFamily="34" charset="0"/>
              </a:rPr>
              <a:t>UEMS Council meeting</a:t>
            </a:r>
          </a:p>
          <a:p>
            <a:r>
              <a:rPr lang="en-HR" sz="2800" dirty="0">
                <a:latin typeface="Arial" panose="020B0604020202020204" pitchFamily="34" charset="0"/>
                <a:cs typeface="Arial" panose="020B0604020202020204" pitchFamily="34" charset="0"/>
              </a:rPr>
              <a:t>Cyprus 22- 23 October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94BF71-B500-D24B-A32B-FACF01BF1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A45D5-A5BD-0C4B-8A6C-B7F0A7DFF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761" y="365125"/>
            <a:ext cx="9171038" cy="1325563"/>
          </a:xfrm>
        </p:spPr>
        <p:txBody>
          <a:bodyPr>
            <a:normAutofit/>
          </a:bodyPr>
          <a:lstStyle/>
          <a:p>
            <a:r>
              <a:rPr lang="en-HR" sz="3200" dirty="0">
                <a:latin typeface="Calibri" panose="020F0502020204030204" pitchFamily="34" charset="0"/>
                <a:cs typeface="Calibri" panose="020F0502020204030204" pitchFamily="34" charset="0"/>
              </a:rPr>
              <a:t>Overlapping in medical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1632-6A6A-9947-8B61-D70262F67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Very important educational topic</a:t>
            </a:r>
          </a:p>
          <a:p>
            <a:r>
              <a:rPr lang="en-GB" dirty="0"/>
              <a:t>In postgraduate medical training there are persistent efforts to understand the impact and outcomes of competency-based medical education (CBME)</a:t>
            </a:r>
          </a:p>
          <a:p>
            <a:r>
              <a:rPr lang="en-GB" dirty="0"/>
              <a:t>Need to conceptualise and categorise multiple outcomes</a:t>
            </a:r>
          </a:p>
          <a:p>
            <a:r>
              <a:rPr lang="en-GB" dirty="0"/>
              <a:t>CBME outcomes overlap across </a:t>
            </a:r>
            <a:r>
              <a:rPr lang="en-GB" u="sng" dirty="0"/>
              <a:t>focus</a:t>
            </a:r>
            <a:r>
              <a:rPr lang="en-GB" dirty="0"/>
              <a:t> (educational, clinical), </a:t>
            </a:r>
            <a:r>
              <a:rPr lang="en-GB" u="sng" dirty="0"/>
              <a:t>level</a:t>
            </a:r>
            <a:r>
              <a:rPr lang="en-GB" dirty="0"/>
              <a:t> and </a:t>
            </a:r>
            <a:r>
              <a:rPr lang="en-GB" u="sng" dirty="0"/>
              <a:t>timeline</a:t>
            </a:r>
            <a:r>
              <a:rPr lang="en-GB" dirty="0"/>
              <a:t> (training, transition to practice, practice)</a:t>
            </a:r>
          </a:p>
          <a:p>
            <a:r>
              <a:rPr lang="en-GB" dirty="0"/>
              <a:t>It is essential to understand the multiple and overlapping outcomes in postgraduate education</a:t>
            </a:r>
          </a:p>
          <a:p>
            <a:pPr marL="0" indent="0">
              <a:buNone/>
            </a:pPr>
            <a:r>
              <a:rPr lang="en-GB" dirty="0"/>
              <a:t>					 </a:t>
            </a:r>
            <a:r>
              <a:rPr lang="en-GB" sz="2200" dirty="0"/>
              <a:t>AK Hall (2021): Medical Teacher, 43:7, 788-793</a:t>
            </a:r>
            <a:r>
              <a:rPr lang="en-HR" sz="2200" dirty="0"/>
              <a:t> </a:t>
            </a:r>
            <a:r>
              <a:rPr lang="en-GB" sz="2200" dirty="0"/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964D0F-6C3B-7540-8486-096DFFB0C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30" y="152400"/>
            <a:ext cx="1415142" cy="153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3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E505-5163-CC48-9D90-A7285A07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ES" sz="3600" b="1" dirty="0"/>
            </a:br>
            <a:r>
              <a:rPr lang="es-ES" sz="3600" b="1" dirty="0"/>
              <a:t>	</a:t>
            </a:r>
            <a:r>
              <a:rPr lang="es-ES" sz="3600" b="1" dirty="0" err="1"/>
              <a:t>Principles</a:t>
            </a:r>
            <a:r>
              <a:rPr lang="es-ES" sz="3600" b="1" dirty="0"/>
              <a:t> of </a:t>
            </a:r>
            <a:r>
              <a:rPr lang="es-ES" sz="3600" b="1" dirty="0" err="1"/>
              <a:t>Interactions</a:t>
            </a:r>
            <a:r>
              <a:rPr lang="es-ES" sz="3600" b="1" dirty="0"/>
              <a:t> </a:t>
            </a:r>
            <a:r>
              <a:rPr lang="es-ES" sz="3600" b="1" dirty="0" err="1"/>
              <a:t>between</a:t>
            </a:r>
            <a:r>
              <a:rPr lang="es-ES" sz="3600" b="1" dirty="0"/>
              <a:t> </a:t>
            </a:r>
            <a:r>
              <a:rPr lang="es-ES" sz="3600" b="1" dirty="0" err="1"/>
              <a:t>Sections</a:t>
            </a:r>
            <a:r>
              <a:rPr lang="es-ES" sz="3600" b="1" dirty="0"/>
              <a:t> </a:t>
            </a:r>
            <a:r>
              <a:rPr lang="es-ES" sz="3600" b="1" dirty="0" err="1"/>
              <a:t>regarding</a:t>
            </a:r>
            <a:r>
              <a:rPr lang="es-ES" sz="3600" b="1" dirty="0"/>
              <a:t> </a:t>
            </a:r>
            <a:r>
              <a:rPr lang="es-ES" sz="3600" b="1" dirty="0" err="1"/>
              <a:t>ETRs</a:t>
            </a:r>
            <a:r>
              <a:rPr lang="es-ES" sz="3600" b="1" dirty="0"/>
              <a:t> 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DAE3-636A-5541-BCCD-C555CF020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2296885"/>
            <a:ext cx="11339945" cy="3880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Position </a:t>
            </a:r>
            <a:r>
              <a:rPr lang="es-ES" dirty="0" err="1"/>
              <a:t>regarding</a:t>
            </a:r>
            <a:r>
              <a:rPr lang="es-ES" dirty="0"/>
              <a:t> </a:t>
            </a:r>
            <a:r>
              <a:rPr lang="es-ES" dirty="0" err="1"/>
              <a:t>overlapping</a:t>
            </a:r>
            <a:r>
              <a:rPr lang="es-ES" dirty="0"/>
              <a:t> </a:t>
            </a:r>
            <a:r>
              <a:rPr lang="es-ES" dirty="0" err="1"/>
              <a:t>areas</a:t>
            </a:r>
            <a:r>
              <a:rPr lang="es-ES" dirty="0"/>
              <a:t> of </a:t>
            </a:r>
            <a:r>
              <a:rPr lang="es-ES" dirty="0" err="1"/>
              <a:t>knowledge</a:t>
            </a:r>
            <a:r>
              <a:rPr lang="es-ES" dirty="0"/>
              <a:t>, </a:t>
            </a:r>
            <a:r>
              <a:rPr lang="es-ES" dirty="0" err="1"/>
              <a:t>assessment</a:t>
            </a:r>
            <a:r>
              <a:rPr lang="es-ES" dirty="0"/>
              <a:t> and </a:t>
            </a:r>
            <a:r>
              <a:rPr lang="es-ES" dirty="0" err="1"/>
              <a:t>competencies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be: </a:t>
            </a:r>
            <a:endParaRPr lang="en-HR" dirty="0"/>
          </a:p>
          <a:p>
            <a:r>
              <a:rPr lang="es-ES" dirty="0" err="1"/>
              <a:t>Knowledge</a:t>
            </a:r>
            <a:r>
              <a:rPr lang="es-ES" dirty="0"/>
              <a:t>: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details</a:t>
            </a:r>
            <a:r>
              <a:rPr lang="es-ES" dirty="0"/>
              <a:t> of </a:t>
            </a:r>
            <a:r>
              <a:rPr lang="es-ES" dirty="0" err="1"/>
              <a:t>identified</a:t>
            </a:r>
            <a:r>
              <a:rPr lang="es-ES" dirty="0"/>
              <a:t> </a:t>
            </a:r>
            <a:r>
              <a:rPr lang="es-ES" dirty="0" err="1"/>
              <a:t>overlapping</a:t>
            </a:r>
            <a:r>
              <a:rPr lang="es-ES" dirty="0"/>
              <a:t> </a:t>
            </a:r>
            <a:r>
              <a:rPr lang="es-ES" dirty="0" err="1"/>
              <a:t>knowledge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</a:t>
            </a:r>
            <a:r>
              <a:rPr lang="es-ES" dirty="0" err="1"/>
              <a:t>correctly</a:t>
            </a:r>
            <a:r>
              <a:rPr lang="es-ES" dirty="0"/>
              <a:t> </a:t>
            </a:r>
            <a:r>
              <a:rPr lang="es-ES" dirty="0" err="1"/>
              <a:t>defined</a:t>
            </a:r>
            <a:endParaRPr lang="en-HR" dirty="0"/>
          </a:p>
          <a:p>
            <a:r>
              <a:rPr lang="es-ES" dirty="0" err="1"/>
              <a:t>Competencies</a:t>
            </a:r>
            <a:r>
              <a:rPr lang="es-ES" dirty="0"/>
              <a:t>: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Sections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together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overlapping</a:t>
            </a:r>
            <a:r>
              <a:rPr lang="es-ES" dirty="0"/>
              <a:t> </a:t>
            </a:r>
            <a:r>
              <a:rPr lang="es-ES" dirty="0" err="1"/>
              <a:t>competencies</a:t>
            </a:r>
            <a:r>
              <a:rPr lang="es-ES" dirty="0"/>
              <a:t> are </a:t>
            </a:r>
            <a:r>
              <a:rPr lang="es-ES" dirty="0" err="1"/>
              <a:t>defined</a:t>
            </a:r>
            <a:r>
              <a:rPr lang="es-ES" dirty="0"/>
              <a:t> and </a:t>
            </a:r>
            <a:r>
              <a:rPr lang="es-ES" dirty="0" err="1"/>
              <a:t>assessed</a:t>
            </a:r>
            <a:r>
              <a:rPr lang="es-ES" dirty="0"/>
              <a:t> in similar </a:t>
            </a:r>
            <a:r>
              <a:rPr lang="es-ES" dirty="0" err="1"/>
              <a:t>terms</a:t>
            </a:r>
            <a:r>
              <a:rPr lang="es-ES" dirty="0"/>
              <a:t> in </a:t>
            </a:r>
            <a:r>
              <a:rPr lang="es-ES" dirty="0" err="1"/>
              <a:t>both</a:t>
            </a:r>
            <a:r>
              <a:rPr lang="es-ES" dirty="0"/>
              <a:t> </a:t>
            </a:r>
            <a:r>
              <a:rPr lang="es-ES" dirty="0" err="1"/>
              <a:t>ETRs</a:t>
            </a:r>
            <a:endParaRPr lang="en-HR" dirty="0"/>
          </a:p>
          <a:p>
            <a:r>
              <a:rPr lang="es-ES" dirty="0" err="1"/>
              <a:t>Assessment</a:t>
            </a:r>
            <a:r>
              <a:rPr lang="es-ES" dirty="0"/>
              <a:t> : </a:t>
            </a:r>
            <a:r>
              <a:rPr lang="es-ES" dirty="0" err="1"/>
              <a:t>involved</a:t>
            </a:r>
            <a:r>
              <a:rPr lang="es-ES" dirty="0"/>
              <a:t> </a:t>
            </a:r>
            <a:r>
              <a:rPr lang="es-ES" dirty="0" err="1"/>
              <a:t>Sections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be </a:t>
            </a:r>
            <a:r>
              <a:rPr lang="es-ES" dirty="0" err="1"/>
              <a:t>encouraged</a:t>
            </a:r>
            <a:r>
              <a:rPr lang="es-ES" dirty="0"/>
              <a:t> to share </a:t>
            </a:r>
            <a:r>
              <a:rPr lang="es-ES" dirty="0" err="1"/>
              <a:t>assessment</a:t>
            </a:r>
            <a:r>
              <a:rPr lang="es-ES" dirty="0"/>
              <a:t> </a:t>
            </a:r>
            <a:r>
              <a:rPr lang="es-ES" dirty="0" err="1"/>
              <a:t>processes</a:t>
            </a:r>
            <a:endParaRPr lang="en-HR" dirty="0"/>
          </a:p>
          <a:p>
            <a:endParaRPr lang="en-HR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4AD412-3586-CB46-9412-7DC85AA6C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6921-7477-4B4C-8132-31D7C270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47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HR" sz="3600" b="1" dirty="0"/>
              <a:t>Practical Approach to Addressing Overlapping </a:t>
            </a:r>
            <a:br>
              <a:rPr lang="en-HR" sz="3600" b="1" dirty="0"/>
            </a:br>
            <a:r>
              <a:rPr lang="en-HR" sz="3600" b="1" dirty="0"/>
              <a:t>Knowledge and Competencies 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FC4D-DEDB-FF4F-A676-4BE821F3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10896601" cy="4991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/>
              <a:t> </a:t>
            </a:r>
            <a:endParaRPr lang="en-HR" dirty="0"/>
          </a:p>
          <a:p>
            <a:pPr marL="0" indent="0">
              <a:buNone/>
            </a:pPr>
            <a:r>
              <a:rPr lang="en-HR" b="1" dirty="0"/>
              <a:t>Knowledge </a:t>
            </a:r>
            <a:endParaRPr lang="en-HR" dirty="0"/>
          </a:p>
          <a:p>
            <a:r>
              <a:rPr lang="en-HR" dirty="0"/>
              <a:t>Section identif</a:t>
            </a:r>
            <a:r>
              <a:rPr lang="hr-HR" dirty="0" err="1"/>
              <a:t>ying</a:t>
            </a:r>
            <a:r>
              <a:rPr lang="en-HR" dirty="0"/>
              <a:t> an area of knowledge </a:t>
            </a:r>
            <a:r>
              <a:rPr lang="hr-HR" dirty="0" err="1"/>
              <a:t>sitting</a:t>
            </a:r>
            <a:r>
              <a:rPr lang="hr-HR" dirty="0"/>
              <a:t> </a:t>
            </a:r>
            <a:r>
              <a:rPr lang="en-HR" dirty="0"/>
              <a:t>in another Section’s syllabus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en-HR" dirty="0"/>
              <a:t>ensur</a:t>
            </a:r>
            <a:r>
              <a:rPr lang="hr-HR" dirty="0"/>
              <a:t>e</a:t>
            </a:r>
            <a:r>
              <a:rPr lang="en-HR" dirty="0"/>
              <a:t> this area of knowledge in another ETR is up-to-date and accurate</a:t>
            </a:r>
            <a:r>
              <a:rPr lang="hr-HR" dirty="0"/>
              <a:t>, </a:t>
            </a:r>
            <a:r>
              <a:rPr lang="en-HR" dirty="0"/>
              <a:t>level of knowledge </a:t>
            </a:r>
            <a:r>
              <a:rPr lang="hr-HR" dirty="0" err="1"/>
              <a:t>enhanced</a:t>
            </a:r>
            <a:r>
              <a:rPr lang="hr-HR" dirty="0"/>
              <a:t> </a:t>
            </a:r>
            <a:endParaRPr lang="en-HR" dirty="0"/>
          </a:p>
          <a:p>
            <a:r>
              <a:rPr lang="en-HR" b="1" dirty="0"/>
              <a:t>Action: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en-HR" dirty="0"/>
              <a:t>recognising the overlap should consider the best way of describing the knowledge/understanding concisely, accurately and collaboratively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en-HR" dirty="0"/>
              <a:t> exchange suggestions  </a:t>
            </a:r>
          </a:p>
          <a:p>
            <a:r>
              <a:rPr lang="en-HR" b="1" dirty="0"/>
              <a:t>Action: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highlights</a:t>
            </a:r>
            <a:r>
              <a:rPr lang="en-HR" dirty="0"/>
              <a:t> overlap to a Section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en-HR" dirty="0"/>
              <a:t>does not respond constructive</a:t>
            </a:r>
            <a:r>
              <a:rPr lang="hr-HR" dirty="0" err="1"/>
              <a:t>ly</a:t>
            </a:r>
            <a:r>
              <a:rPr lang="hr-HR" dirty="0"/>
              <a:t> t</a:t>
            </a:r>
            <a:r>
              <a:rPr lang="en-HR" dirty="0"/>
              <a:t>he ETR review committee </a:t>
            </a:r>
            <a:r>
              <a:rPr lang="hr-HR" dirty="0"/>
              <a:t> (ETR RC) </a:t>
            </a:r>
            <a:r>
              <a:rPr lang="en-HR" dirty="0"/>
              <a:t>should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noted</a:t>
            </a:r>
            <a:r>
              <a:rPr lang="hr-HR" dirty="0"/>
              <a:t> </a:t>
            </a:r>
            <a:endParaRPr lang="en-HR" dirty="0"/>
          </a:p>
          <a:p>
            <a:pPr marL="0" indent="0">
              <a:buNone/>
            </a:pPr>
            <a:r>
              <a:rPr lang="en-HR" b="1" dirty="0"/>
              <a:t> </a:t>
            </a:r>
            <a:endParaRPr lang="en-HR" dirty="0"/>
          </a:p>
          <a:p>
            <a:pPr marL="0" indent="0">
              <a:buNone/>
            </a:pPr>
            <a:endParaRPr lang="en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9C5108-5832-1040-959D-5E79F4C1C072}"/>
              </a:ext>
            </a:extLst>
          </p:cNvPr>
          <p:cNvSpPr txBox="1">
            <a:spLocks/>
          </p:cNvSpPr>
          <p:nvPr/>
        </p:nvSpPr>
        <p:spPr>
          <a:xfrm>
            <a:off x="2168236" y="2292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6D3CF0-1A93-D741-B6E3-2CF9CF136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7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6921-7477-4B4C-8132-31D7C270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647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HR" sz="3600" b="1" dirty="0"/>
              <a:t>Practical Approach to Addressing Overlapping </a:t>
            </a:r>
            <a:br>
              <a:rPr lang="en-HR" sz="3600" b="1" dirty="0"/>
            </a:br>
            <a:r>
              <a:rPr lang="en-HR" sz="3600" b="1" dirty="0"/>
              <a:t>Knowledge and Competencies 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FC4D-DEDB-FF4F-A676-4BE821F3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943"/>
            <a:ext cx="10896601" cy="49913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R" b="1" dirty="0"/>
              <a:t>Competency </a:t>
            </a:r>
            <a:endParaRPr lang="en-HR" dirty="0"/>
          </a:p>
          <a:p>
            <a:r>
              <a:rPr lang="hr-HR" dirty="0"/>
              <a:t>O</a:t>
            </a:r>
            <a:r>
              <a:rPr lang="en-HR" dirty="0"/>
              <a:t>verlapping competency within an ETR is often a core competency of one Section and additional competency for another </a:t>
            </a:r>
          </a:p>
          <a:p>
            <a:r>
              <a:rPr lang="en-HR" dirty="0"/>
              <a:t>The essential elements of the competency will be the same</a:t>
            </a:r>
            <a:r>
              <a:rPr lang="hr-HR" dirty="0"/>
              <a:t>; </a:t>
            </a:r>
            <a:r>
              <a:rPr lang="hr-HR" dirty="0" err="1"/>
              <a:t>the</a:t>
            </a:r>
            <a:r>
              <a:rPr lang="en-HR" dirty="0"/>
              <a:t> additional competency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en-HR" dirty="0"/>
              <a:t> clear</a:t>
            </a:r>
            <a:r>
              <a:rPr lang="hr-HR" dirty="0" err="1"/>
              <a:t>ly</a:t>
            </a:r>
            <a:r>
              <a:rPr lang="hr-HR" dirty="0"/>
              <a:t> </a:t>
            </a:r>
            <a:r>
              <a:rPr lang="hr-HR" dirty="0" err="1"/>
              <a:t>defined</a:t>
            </a:r>
            <a:endParaRPr lang="en-HR" dirty="0"/>
          </a:p>
          <a:p>
            <a:r>
              <a:rPr lang="en-HR" b="1" dirty="0"/>
              <a:t>Action: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en-HR" dirty="0"/>
              <a:t>recognising the overlap should consider the best way of defining the competency </a:t>
            </a:r>
            <a:r>
              <a:rPr lang="hr-HR" dirty="0"/>
              <a:t>- </a:t>
            </a:r>
            <a:r>
              <a:rPr lang="en-HR" dirty="0"/>
              <a:t>how </a:t>
            </a:r>
            <a:r>
              <a:rPr lang="hr-HR" dirty="0"/>
              <a:t>to </a:t>
            </a:r>
            <a:r>
              <a:rPr lang="en-HR" dirty="0"/>
              <a:t>develop</a:t>
            </a:r>
            <a:r>
              <a:rPr lang="hr-HR" dirty="0"/>
              <a:t>, </a:t>
            </a:r>
            <a:r>
              <a:rPr lang="en-HR" dirty="0"/>
              <a:t>assess and document (concisely, accurately and collaboratively)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en-HR" dirty="0"/>
              <a:t> exchange suggestions </a:t>
            </a:r>
          </a:p>
          <a:p>
            <a:r>
              <a:rPr lang="en-HR" b="1" dirty="0"/>
              <a:t>Action: </a:t>
            </a:r>
            <a:r>
              <a:rPr lang="hr-HR" dirty="0" err="1"/>
              <a:t>If</a:t>
            </a:r>
            <a:r>
              <a:rPr lang="hr-HR" dirty="0"/>
              <a:t> </a:t>
            </a:r>
            <a:r>
              <a:rPr lang="hr-HR" dirty="0" err="1"/>
              <a:t>Section</a:t>
            </a:r>
            <a:r>
              <a:rPr lang="en-HR" dirty="0"/>
              <a:t> highlight</a:t>
            </a:r>
            <a:r>
              <a:rPr lang="hr-HR" dirty="0"/>
              <a:t>s </a:t>
            </a:r>
            <a:r>
              <a:rPr lang="hr-HR" dirty="0" err="1"/>
              <a:t>overlap</a:t>
            </a:r>
            <a:r>
              <a:rPr lang="en-HR" dirty="0"/>
              <a:t> to a Section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en-HR" dirty="0"/>
              <a:t>does not respond  constructive</a:t>
            </a:r>
            <a:r>
              <a:rPr lang="hr-HR" dirty="0" err="1"/>
              <a:t>ly</a:t>
            </a:r>
            <a:r>
              <a:rPr lang="hr-HR" dirty="0"/>
              <a:t> </a:t>
            </a:r>
            <a:r>
              <a:rPr lang="en-HR" dirty="0"/>
              <a:t>the ETR </a:t>
            </a:r>
            <a:r>
              <a:rPr lang="hr-HR" dirty="0"/>
              <a:t>RC </a:t>
            </a:r>
            <a:r>
              <a:rPr lang="en-HR" dirty="0"/>
              <a:t>should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noted</a:t>
            </a:r>
            <a:endParaRPr lang="en-HR" dirty="0"/>
          </a:p>
          <a:p>
            <a:pPr marL="0" indent="0">
              <a:buNone/>
            </a:pPr>
            <a:endParaRPr lang="en-HR" dirty="0"/>
          </a:p>
          <a:p>
            <a:pPr marL="0" indent="0">
              <a:buNone/>
            </a:pPr>
            <a:endParaRPr lang="en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9C5108-5832-1040-959D-5E79F4C1C072}"/>
              </a:ext>
            </a:extLst>
          </p:cNvPr>
          <p:cNvSpPr txBox="1">
            <a:spLocks/>
          </p:cNvSpPr>
          <p:nvPr/>
        </p:nvSpPr>
        <p:spPr>
          <a:xfrm>
            <a:off x="2168236" y="2292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6D3CF0-1A93-D741-B6E3-2CF9CF136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28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559E-90C5-2541-9DB5-F21E5758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686" y="240434"/>
            <a:ext cx="9514113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GB" sz="3600" b="1" dirty="0"/>
            </a:br>
            <a:r>
              <a:rPr lang="en-HR" sz="3600" b="1" dirty="0"/>
              <a:t>Defining a Timeline and Engaging the Help of the ETR Review Committee </a:t>
            </a:r>
            <a:r>
              <a:rPr lang="hr-HR" sz="3600" b="1" dirty="0"/>
              <a:t>(ETR RC)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5269E-77D6-8D48-BE5C-075F31227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r>
              <a:rPr lang="hr-HR" dirty="0"/>
              <a:t>A</a:t>
            </a:r>
            <a:r>
              <a:rPr lang="en-HR" dirty="0"/>
              <a:t>s soon as an overlap is identified ETR authors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en-HR" dirty="0"/>
              <a:t>other Section, with the support of ETR </a:t>
            </a:r>
            <a:r>
              <a:rPr lang="hr-HR" dirty="0"/>
              <a:t>RC, </a:t>
            </a:r>
            <a:r>
              <a:rPr lang="hr-HR" dirty="0" err="1"/>
              <a:t>agree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en-HR" dirty="0"/>
              <a:t> a clear plan a</a:t>
            </a:r>
            <a:r>
              <a:rPr lang="hr-HR" dirty="0" err="1"/>
              <a:t>nd</a:t>
            </a:r>
            <a:r>
              <a:rPr lang="en-HR" dirty="0"/>
              <a:t> realistic timeline </a:t>
            </a:r>
          </a:p>
          <a:p>
            <a:r>
              <a:rPr lang="en-US" dirty="0"/>
              <a:t>Proposed is to further strengthen the role of the ETR Review Committee to avoid a flurry of ”last minute” activity </a:t>
            </a:r>
            <a:endParaRPr lang="en-HR" dirty="0"/>
          </a:p>
          <a:p>
            <a:r>
              <a:rPr lang="hr-HR" dirty="0"/>
              <a:t>N</a:t>
            </a:r>
            <a:r>
              <a:rPr lang="en-HR" dirty="0"/>
              <a:t>ot resolved </a:t>
            </a:r>
            <a:r>
              <a:rPr lang="hr-HR" dirty="0" err="1"/>
              <a:t>issues</a:t>
            </a:r>
            <a:r>
              <a:rPr lang="hr-HR" dirty="0"/>
              <a:t> </a:t>
            </a:r>
            <a:r>
              <a:rPr lang="en-HR" dirty="0"/>
              <a:t>should be identified and </a:t>
            </a:r>
            <a:r>
              <a:rPr lang="hr-HR" dirty="0"/>
              <a:t>ETR RC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en-HR" dirty="0"/>
              <a:t>inform national representatives well ahead of final discussion and voting by the UEMS Council</a:t>
            </a:r>
          </a:p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F2399-41CA-3A4C-ABAB-A657D8DBB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79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559E-90C5-2541-9DB5-F21E5758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686" y="240434"/>
            <a:ext cx="9514113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GB" sz="3600" b="1" dirty="0"/>
            </a:br>
            <a:r>
              <a:rPr lang="en-HR" sz="3600" b="1" dirty="0"/>
              <a:t>Raising Inappropriate ‘Patient Safety Concerns’ about areas of overlap 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5269E-77D6-8D48-BE5C-075F31227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r>
              <a:rPr lang="en-HR" dirty="0"/>
              <a:t>Sections are cautioned about raising ‘patient safety concerns’ inappropriately</a:t>
            </a:r>
          </a:p>
          <a:p>
            <a:r>
              <a:rPr lang="en-HR" dirty="0"/>
              <a:t>Where an element of knowledge is expected within an ETR, there can be no patient safety issues with overlapping knowledge </a:t>
            </a:r>
          </a:p>
          <a:p>
            <a:r>
              <a:rPr lang="en-HR" dirty="0"/>
              <a:t>Where a competency is already practiced safely within a specialty’s normal activity following well defined training, there is no concern for patient safe</a:t>
            </a:r>
          </a:p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F2399-41CA-3A4C-ABAB-A657D8DBB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55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E505-5163-CC48-9D90-A7285A07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HR" sz="3600" b="1" dirty="0"/>
            </a:br>
            <a:r>
              <a:rPr lang="en-HR" sz="3600" b="1" dirty="0"/>
              <a:t>UEMS and Postgraduate Medical Specialists Training programmes</a:t>
            </a:r>
            <a:r>
              <a:rPr lang="en-HR" sz="3600" dirty="0"/>
              <a:t> 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DAE3-636A-5541-BCCD-C555CF020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1" y="2285999"/>
            <a:ext cx="11441544" cy="3890963"/>
          </a:xfrm>
        </p:spPr>
        <p:txBody>
          <a:bodyPr>
            <a:normAutofit/>
          </a:bodyPr>
          <a:lstStyle/>
          <a:p>
            <a:r>
              <a:rPr lang="en-HR" dirty="0"/>
              <a:t>1994 Charter on Postgraduate Training </a:t>
            </a:r>
            <a:r>
              <a:rPr lang="hr-HR" dirty="0"/>
              <a:t>- </a:t>
            </a:r>
            <a:r>
              <a:rPr lang="en-HR" dirty="0"/>
              <a:t>basis for harmonisation of Postgraduate Specialist Medical Training</a:t>
            </a:r>
          </a:p>
          <a:p>
            <a:pPr marL="0" indent="0">
              <a:buNone/>
            </a:pPr>
            <a:r>
              <a:rPr lang="en-HR" dirty="0"/>
              <a:t>	- Chapter 6 specific to each specialty </a:t>
            </a:r>
          </a:p>
          <a:p>
            <a:r>
              <a:rPr lang="hr-HR" dirty="0"/>
              <a:t>2011 </a:t>
            </a:r>
            <a:r>
              <a:rPr lang="en-HR" dirty="0"/>
              <a:t>EU Directive on the recognition of Professional Qualifications </a:t>
            </a:r>
          </a:p>
          <a:p>
            <a:r>
              <a:rPr lang="en-HR" dirty="0"/>
              <a:t>N</a:t>
            </a:r>
            <a:r>
              <a:rPr lang="hr-HR" dirty="0" err="1"/>
              <a:t>ew</a:t>
            </a:r>
            <a:r>
              <a:rPr lang="hr-HR" dirty="0"/>
              <a:t> </a:t>
            </a:r>
            <a:r>
              <a:rPr lang="en-HR" dirty="0"/>
              <a:t>document European Training Requirement (ETR)</a:t>
            </a:r>
            <a:r>
              <a:rPr lang="hr-HR" dirty="0"/>
              <a:t>: 2012. </a:t>
            </a:r>
            <a:r>
              <a:rPr lang="en-HR" dirty="0"/>
              <a:t>Template Structure for ETR </a:t>
            </a:r>
          </a:p>
          <a:p>
            <a:endParaRPr lang="en-HR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4AD412-3586-CB46-9412-7DC85AA6C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02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6921-7477-4B4C-8132-31D7C270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886" y="646473"/>
            <a:ext cx="98189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/>
              <a:t>Q</a:t>
            </a:r>
            <a:r>
              <a:rPr lang="en-HR" sz="3600" b="1" dirty="0"/>
              <a:t>uality of medical care and quality of training of medical professionals 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FC4D-DEDB-FF4F-A676-4BE821F32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943"/>
            <a:ext cx="11201401" cy="49913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HR" dirty="0"/>
          </a:p>
          <a:p>
            <a:r>
              <a:rPr lang="en-HR" dirty="0"/>
              <a:t>Quality of medical care and expertise are directly linked to the quality of training, achieved competencies and their continuous update and development</a:t>
            </a:r>
          </a:p>
          <a:p>
            <a:r>
              <a:rPr lang="en-HR" dirty="0"/>
              <a:t>ETRs reflect many years of experience of the UEMS Sections, MJCs and Boards </a:t>
            </a:r>
          </a:p>
          <a:p>
            <a:r>
              <a:rPr lang="en-HR" dirty="0"/>
              <a:t>ETRs raise standards of training </a:t>
            </a:r>
            <a:r>
              <a:rPr lang="hr-HR" dirty="0"/>
              <a:t>for</a:t>
            </a:r>
            <a:r>
              <a:rPr lang="en-HR" dirty="0"/>
              <a:t> high quality standards of safe specialist care</a:t>
            </a:r>
          </a:p>
          <a:p>
            <a:r>
              <a:rPr lang="en-HR" dirty="0"/>
              <a:t>Collaboration with the European scientific societies</a:t>
            </a:r>
          </a:p>
          <a:p>
            <a:r>
              <a:rPr lang="en-HR" dirty="0"/>
              <a:t>Compliance with international treaties</a:t>
            </a:r>
            <a:r>
              <a:rPr lang="hr-HR" dirty="0"/>
              <a:t>,</a:t>
            </a:r>
            <a:r>
              <a:rPr lang="en-HR" dirty="0"/>
              <a:t> UN declarations on Human Rights </a:t>
            </a:r>
            <a:r>
              <a:rPr lang="hr-HR" dirty="0" err="1"/>
              <a:t>and</a:t>
            </a:r>
            <a:r>
              <a:rPr lang="en-HR" dirty="0"/>
              <a:t> WMA International Code of Medical Ethics</a:t>
            </a:r>
          </a:p>
          <a:p>
            <a:endParaRPr lang="en-H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9C5108-5832-1040-959D-5E79F4C1C072}"/>
              </a:ext>
            </a:extLst>
          </p:cNvPr>
          <p:cNvSpPr txBox="1">
            <a:spLocks/>
          </p:cNvSpPr>
          <p:nvPr/>
        </p:nvSpPr>
        <p:spPr>
          <a:xfrm>
            <a:off x="2168236" y="23038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6D3CF0-1A93-D741-B6E3-2CF9CF136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4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658CD-A417-EE49-97C4-B7010E01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365125"/>
            <a:ext cx="9715499" cy="1295399"/>
          </a:xfrm>
        </p:spPr>
        <p:txBody>
          <a:bodyPr>
            <a:normAutofit fontScale="90000"/>
          </a:bodyPr>
          <a:lstStyle/>
          <a:p>
            <a:pPr algn="ctr"/>
            <a:r>
              <a:rPr lang="en-HR" sz="3200" dirty="0"/>
              <a:t>	</a:t>
            </a:r>
            <a:r>
              <a:rPr lang="en-HR" sz="3200" b="1" dirty="0"/>
              <a:t>UEMS and European legislation facilitating the mobility of medical professionals</a:t>
            </a:r>
            <a:br>
              <a:rPr lang="en-HR" sz="3200" dirty="0"/>
            </a:br>
            <a:endParaRPr lang="en-H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79D1-8288-8646-B53B-0303136F6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7" y="1660524"/>
            <a:ext cx="10559143" cy="4516439"/>
          </a:xfrm>
        </p:spPr>
        <p:txBody>
          <a:bodyPr>
            <a:normAutofit fontScale="92500" lnSpcReduction="10000"/>
          </a:bodyPr>
          <a:lstStyle/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HR" dirty="0"/>
              <a:t>UEMS Council and its Specialist Sections provided advice and expert opinion to the European Commission </a:t>
            </a:r>
          </a:p>
          <a:p>
            <a:r>
              <a:rPr lang="en-HR" dirty="0"/>
              <a:t>Doctors Directives in 1975</a:t>
            </a:r>
            <a:r>
              <a:rPr lang="hr-HR" dirty="0"/>
              <a:t> - </a:t>
            </a:r>
            <a:r>
              <a:rPr lang="en-HR" dirty="0"/>
              <a:t>mutual recognition of medical diplomas and the free movement of doctors throughout the EU </a:t>
            </a:r>
          </a:p>
          <a:p>
            <a:r>
              <a:rPr lang="en-HR" dirty="0"/>
              <a:t>The Directive on the recognition of Professional Qualifications</a:t>
            </a:r>
            <a:r>
              <a:rPr lang="hr-HR" dirty="0"/>
              <a:t> 2005/36 EC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revised</a:t>
            </a:r>
            <a:r>
              <a:rPr lang="en-HR" dirty="0"/>
              <a:t> 2013/55/E</a:t>
            </a:r>
            <a:r>
              <a:rPr lang="hr-HR" dirty="0"/>
              <a:t>U</a:t>
            </a:r>
            <a:r>
              <a:rPr lang="en-HR" dirty="0"/>
              <a:t> </a:t>
            </a:r>
            <a:r>
              <a:rPr lang="hr-HR" dirty="0"/>
              <a:t>- </a:t>
            </a:r>
            <a:r>
              <a:rPr lang="en-HR" dirty="0"/>
              <a:t>Common Training Framework (CTF) to ensure mobility within the EU</a:t>
            </a:r>
          </a:p>
          <a:p>
            <a:r>
              <a:rPr lang="en-HR" dirty="0"/>
              <a:t>Directive 2011/24/E</a:t>
            </a:r>
            <a:r>
              <a:rPr lang="hr-HR" dirty="0"/>
              <a:t>U</a:t>
            </a:r>
            <a:r>
              <a:rPr lang="en-HR" dirty="0"/>
              <a:t> on the application of patients’ rights in cross-border healthcare -  strong incentive for harmonisation of medical training and achieved competencies to assure good and comparable quality of care to European citizens </a:t>
            </a:r>
          </a:p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HR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732292-BF93-FE48-939E-1AB6DD5BB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4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559E-90C5-2541-9DB5-F21E5758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492" y="685800"/>
            <a:ext cx="10130307" cy="88019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HR" sz="3600" b="1" dirty="0"/>
              <a:t> </a:t>
            </a:r>
            <a:br>
              <a:rPr lang="en-HR" sz="3600" b="1" dirty="0"/>
            </a:br>
            <a:r>
              <a:rPr lang="en-HR" sz="3600" b="1" dirty="0"/>
              <a:t>   ETR</a:t>
            </a:r>
            <a:r>
              <a:rPr lang="hr-HR" sz="3600" b="1" dirty="0"/>
              <a:t>: </a:t>
            </a:r>
            <a:r>
              <a:rPr lang="en-HR" sz="3600" b="1" dirty="0"/>
              <a:t>basic training requirements a</a:t>
            </a:r>
            <a:r>
              <a:rPr lang="hr-HR" sz="3600" b="1" dirty="0" err="1"/>
              <a:t>nd</a:t>
            </a:r>
            <a:r>
              <a:rPr lang="hr-HR" sz="3600" b="1" dirty="0"/>
              <a:t> </a:t>
            </a:r>
            <a:r>
              <a:rPr lang="en-HR" sz="3600" b="1" dirty="0"/>
              <a:t>optional elements</a:t>
            </a:r>
            <a:br>
              <a:rPr lang="en-HR" sz="3600" dirty="0"/>
            </a:br>
            <a:endParaRPr lang="en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5269E-77D6-8D48-BE5C-075F31227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r>
              <a:rPr lang="hr-HR" dirty="0" err="1"/>
              <a:t>Three-part</a:t>
            </a:r>
            <a:r>
              <a:rPr lang="hr-HR" dirty="0"/>
              <a:t> </a:t>
            </a:r>
            <a:r>
              <a:rPr lang="hr-HR" dirty="0" err="1"/>
              <a:t>document</a:t>
            </a:r>
            <a:r>
              <a:rPr lang="hr-HR" dirty="0"/>
              <a:t>: </a:t>
            </a:r>
            <a:r>
              <a:rPr lang="hr-HR" dirty="0" err="1"/>
              <a:t>Requirements</a:t>
            </a:r>
            <a:r>
              <a:rPr lang="hr-HR" dirty="0"/>
              <a:t> for </a:t>
            </a:r>
            <a:r>
              <a:rPr lang="hr-HR" dirty="0" err="1"/>
              <a:t>Trainee</a:t>
            </a:r>
            <a:r>
              <a:rPr lang="hr-HR" dirty="0"/>
              <a:t>, </a:t>
            </a:r>
            <a:r>
              <a:rPr lang="hr-HR" dirty="0" err="1"/>
              <a:t>Trainer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Training </a:t>
            </a:r>
            <a:r>
              <a:rPr lang="hr-HR" dirty="0" err="1"/>
              <a:t>institution</a:t>
            </a:r>
            <a:endParaRPr lang="hr-HR" dirty="0"/>
          </a:p>
          <a:p>
            <a:r>
              <a:rPr lang="hr-HR" dirty="0"/>
              <a:t>ETR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en-HR" dirty="0"/>
              <a:t>coherent pragmatic document for medical specialists </a:t>
            </a:r>
            <a:r>
              <a:rPr lang="hr-HR" dirty="0" err="1"/>
              <a:t>and</a:t>
            </a:r>
            <a:r>
              <a:rPr lang="en-HR" dirty="0"/>
              <a:t> decision-makers at the national and European level </a:t>
            </a:r>
          </a:p>
          <a:p>
            <a:r>
              <a:rPr lang="en-HR" dirty="0"/>
              <a:t>To foster harmonisation of the ETR  -  the CanMEDS competency framework is recommended </a:t>
            </a:r>
          </a:p>
          <a:p>
            <a:endParaRPr lang="en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BF2399-41CA-3A4C-ABAB-A657D8DBB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8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7D850-0F25-1449-AEC6-706E72C7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114" y="365125"/>
            <a:ext cx="9840686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3200" b="1" dirty="0"/>
            </a:br>
            <a:r>
              <a:rPr lang="hr-HR" sz="3600" b="1" dirty="0"/>
              <a:t>D</a:t>
            </a:r>
            <a:r>
              <a:rPr lang="en-HR" sz="3600" b="1" dirty="0"/>
              <a:t>istinction between Knowledge and Competency in ETR</a:t>
            </a:r>
            <a:r>
              <a:rPr lang="hr-HR" sz="3600" b="1" dirty="0"/>
              <a:t>s </a:t>
            </a:r>
            <a:br>
              <a:rPr lang="en-HR" sz="3200" dirty="0"/>
            </a:br>
            <a:endParaRPr lang="en-H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7913D-DD9E-BC4C-B659-6353E6EC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3101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hr-HR" dirty="0" err="1"/>
              <a:t>ETRs</a:t>
            </a:r>
            <a:r>
              <a:rPr lang="hr-HR" b="1" dirty="0"/>
              <a:t> </a:t>
            </a:r>
            <a:r>
              <a:rPr lang="hr-HR" dirty="0"/>
              <a:t>are c</a:t>
            </a:r>
            <a:r>
              <a:rPr lang="en-HR" dirty="0"/>
              <a:t>ompetency-based, not oriented to the period of clinical rotations,</a:t>
            </a:r>
            <a:r>
              <a:rPr lang="hr-HR" dirty="0"/>
              <a:t> but to</a:t>
            </a:r>
            <a:r>
              <a:rPr lang="en-HR" dirty="0"/>
              <a:t> trainee and trainee’s progress</a:t>
            </a:r>
          </a:p>
          <a:p>
            <a:r>
              <a:rPr lang="hr-HR" dirty="0"/>
              <a:t>D</a:t>
            </a:r>
            <a:r>
              <a:rPr lang="en-HR" dirty="0"/>
              <a:t>istinction between competencies and knowledge define</a:t>
            </a:r>
            <a:r>
              <a:rPr lang="hr-HR" dirty="0"/>
              <a:t>s </a:t>
            </a:r>
            <a:r>
              <a:rPr lang="en-HR" dirty="0"/>
              <a:t>deliver</a:t>
            </a:r>
            <a:r>
              <a:rPr lang="hr-HR" dirty="0" err="1"/>
              <a:t>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 </a:t>
            </a:r>
            <a:r>
              <a:rPr lang="en-HR" dirty="0"/>
              <a:t>assesse</a:t>
            </a:r>
            <a:r>
              <a:rPr lang="hr-HR" dirty="0" err="1"/>
              <a:t>ment</a:t>
            </a:r>
            <a:r>
              <a:rPr lang="hr-HR" dirty="0"/>
              <a:t> </a:t>
            </a:r>
            <a:endParaRPr lang="en-HR" dirty="0"/>
          </a:p>
          <a:p>
            <a:r>
              <a:rPr lang="hr-HR" dirty="0"/>
              <a:t>A</a:t>
            </a:r>
            <a:r>
              <a:rPr lang="en-HR" dirty="0"/>
              <a:t>ppropriate use of methods of assessment of knowledge and skills with  emphasis on the workplace-based assessment</a:t>
            </a:r>
          </a:p>
          <a:p>
            <a:r>
              <a:rPr lang="hr-HR" dirty="0"/>
              <a:t>T</a:t>
            </a:r>
            <a:r>
              <a:rPr lang="en-HR" dirty="0"/>
              <a:t>o use the Entrustable Professional Activities (EPAs)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recommended</a:t>
            </a:r>
            <a:r>
              <a:rPr lang="hr-HR" dirty="0"/>
              <a:t> </a:t>
            </a:r>
            <a:r>
              <a:rPr lang="en-HR" dirty="0"/>
              <a:t>in all ETRs</a:t>
            </a:r>
          </a:p>
          <a:p>
            <a:r>
              <a:rPr lang="en-HR" dirty="0"/>
              <a:t>U</a:t>
            </a:r>
            <a:r>
              <a:rPr lang="hr-HR" dirty="0"/>
              <a:t>EMS </a:t>
            </a:r>
            <a:r>
              <a:rPr lang="en-HR" dirty="0"/>
              <a:t>European examinations </a:t>
            </a:r>
            <a:r>
              <a:rPr lang="hr-HR" dirty="0"/>
              <a:t>are </a:t>
            </a:r>
            <a:r>
              <a:rPr lang="en-HR" dirty="0"/>
              <a:t>supported and appraised by the UEMS CESMA </a:t>
            </a:r>
          </a:p>
          <a:p>
            <a:endParaRPr lang="en-H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E4C822-9E4A-2144-AB7F-192DCD97C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44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14D0-5D15-754F-9164-135FC024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178" y="365125"/>
            <a:ext cx="9697622" cy="1325563"/>
          </a:xfrm>
        </p:spPr>
        <p:txBody>
          <a:bodyPr>
            <a:normAutofit/>
          </a:bodyPr>
          <a:lstStyle/>
          <a:p>
            <a:r>
              <a:rPr lang="en-HR" sz="3200" b="1" dirty="0"/>
              <a:t>Overlapping of learning outcomes and competencies</a:t>
            </a:r>
            <a:endParaRPr lang="en-HR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D60586-EEE1-9440-BA89-6FC739CBC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44A72-0675-EA4D-AA2E-492D707D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HR" dirty="0"/>
          </a:p>
          <a:p>
            <a:r>
              <a:rPr lang="en-HR" dirty="0"/>
              <a:t>UEMS ETRs define a syllabus or knowledge base and describe learning outcomes defined for given competencies </a:t>
            </a:r>
          </a:p>
          <a:p>
            <a:r>
              <a:rPr lang="en-HR" dirty="0"/>
              <a:t>Some curricula encompass a whole specialty, other focus on areas within or across specialties and define training requirements for specific areas of expertise</a:t>
            </a:r>
          </a:p>
          <a:p>
            <a:r>
              <a:rPr lang="hr-HR" dirty="0"/>
              <a:t>P</a:t>
            </a:r>
            <a:r>
              <a:rPr lang="en-HR" dirty="0"/>
              <a:t>otential overlapping creates the opportunity for ETRs to draft overlapping or common goals for learning outcomes </a:t>
            </a:r>
          </a:p>
          <a:p>
            <a:r>
              <a:rPr lang="hr-HR" dirty="0"/>
              <a:t>A</a:t>
            </a:r>
            <a:r>
              <a:rPr lang="en-HR" dirty="0"/>
              <a:t>cross different specialties the final goal may differ</a:t>
            </a:r>
          </a:p>
          <a:p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414840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14D0-5D15-754F-9164-135FC024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365125"/>
            <a:ext cx="8610600" cy="1325563"/>
          </a:xfrm>
        </p:spPr>
        <p:txBody>
          <a:bodyPr>
            <a:normAutofit/>
          </a:bodyPr>
          <a:lstStyle/>
          <a:p>
            <a:r>
              <a:rPr lang="en-HR" sz="3200" b="1" dirty="0"/>
              <a:t>ETRs and national curricula</a:t>
            </a:r>
            <a:endParaRPr lang="en-HR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D60586-EEE1-9440-BA89-6FC739CBC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44A72-0675-EA4D-AA2E-492D707D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HR" dirty="0"/>
          </a:p>
          <a:p>
            <a:r>
              <a:rPr lang="en-HR" dirty="0"/>
              <a:t>UEMS encourages the National Medical Competent Authorities (NMCAs) to adopt requirements </a:t>
            </a:r>
            <a:r>
              <a:rPr lang="hr-HR" dirty="0"/>
              <a:t>to</a:t>
            </a:r>
            <a:r>
              <a:rPr lang="en-HR" dirty="0"/>
              <a:t> implement </a:t>
            </a:r>
            <a:r>
              <a:rPr lang="hr-HR" dirty="0" err="1"/>
              <a:t>high</a:t>
            </a:r>
            <a:r>
              <a:rPr lang="en-HR" dirty="0"/>
              <a:t> standards in postgraduate training in their countries </a:t>
            </a:r>
          </a:p>
          <a:p>
            <a:r>
              <a:rPr lang="en-HR" i="1" dirty="0"/>
              <a:t>The UEMS ETRs are developed by professionals for professionals and this adds unique value to them</a:t>
            </a:r>
            <a:endParaRPr lang="en-HR" dirty="0"/>
          </a:p>
          <a:p>
            <a:pPr marL="0" indent="0">
              <a:buNone/>
            </a:pP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6922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14D0-5D15-754F-9164-135FC024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862" y="365125"/>
            <a:ext cx="9318938" cy="1325563"/>
          </a:xfrm>
        </p:spPr>
        <p:txBody>
          <a:bodyPr>
            <a:noAutofit/>
          </a:bodyPr>
          <a:lstStyle/>
          <a:p>
            <a:pPr algn="ctr"/>
            <a:r>
              <a:rPr lang="en-HR" sz="3200" b="1" dirty="0"/>
              <a:t>Importance of collaboration with other representative European medical bodies </a:t>
            </a:r>
            <a:br>
              <a:rPr lang="en-HR" sz="3200" dirty="0"/>
            </a:br>
            <a:endParaRPr lang="en-HR" sz="32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D60586-EEE1-9440-BA89-6FC739CBC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1" y="0"/>
            <a:ext cx="1206499" cy="12954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44A72-0675-EA4D-AA2E-492D707D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HR" dirty="0"/>
              <a:t>UEMS wishes to work with all Colleagues, NMAs, professional and scientific organisations </a:t>
            </a:r>
            <a:r>
              <a:rPr lang="hr-HR" dirty="0" err="1"/>
              <a:t>in</a:t>
            </a:r>
            <a:r>
              <a:rPr lang="en-HR" dirty="0"/>
              <a:t> Europe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en-HR" dirty="0"/>
              <a:t>collaborat</a:t>
            </a:r>
            <a:r>
              <a:rPr lang="hr-HR" dirty="0" err="1"/>
              <a:t>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:</a:t>
            </a:r>
            <a:endParaRPr lang="en-HR" dirty="0"/>
          </a:p>
          <a:p>
            <a:r>
              <a:rPr lang="en-HR" dirty="0"/>
              <a:t>European Junior Doctors (</a:t>
            </a:r>
            <a:r>
              <a:rPr lang="hr-HR" dirty="0"/>
              <a:t>EJD </a:t>
            </a:r>
            <a:r>
              <a:rPr lang="en-HR" dirty="0"/>
              <a:t>representing doctors in training), </a:t>
            </a:r>
          </a:p>
          <a:p>
            <a:r>
              <a:rPr lang="en-HR" dirty="0"/>
              <a:t>European Union of General Practitioners (UEMO – Union </a:t>
            </a:r>
            <a:r>
              <a:rPr lang="hr-HR" dirty="0"/>
              <a:t>E</a:t>
            </a:r>
            <a:r>
              <a:rPr lang="en-HR" dirty="0"/>
              <a:t>uropéenne des </a:t>
            </a:r>
            <a:r>
              <a:rPr lang="hr-HR" dirty="0"/>
              <a:t>M</a:t>
            </a:r>
            <a:r>
              <a:rPr lang="en-HR" dirty="0"/>
              <a:t>édecins </a:t>
            </a:r>
            <a:r>
              <a:rPr lang="hr-HR" dirty="0" err="1"/>
              <a:t>Omnipraticiens</a:t>
            </a:r>
            <a:r>
              <a:rPr lang="en-HR" dirty="0"/>
              <a:t>)</a:t>
            </a:r>
          </a:p>
          <a:p>
            <a:r>
              <a:rPr lang="hr-HR" dirty="0" err="1"/>
              <a:t>Standing</a:t>
            </a:r>
            <a:r>
              <a:rPr lang="hr-HR" dirty="0"/>
              <a:t> </a:t>
            </a:r>
            <a:r>
              <a:rPr lang="hr-HR" dirty="0" err="1"/>
              <a:t>Committee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European </a:t>
            </a:r>
            <a:r>
              <a:rPr lang="hr-HR" dirty="0" err="1"/>
              <a:t>Doctors</a:t>
            </a:r>
            <a:r>
              <a:rPr lang="hr-HR" dirty="0"/>
              <a:t> (CPME - </a:t>
            </a:r>
            <a:r>
              <a:rPr lang="en-HR" dirty="0"/>
              <a:t>Comité Permanent des Médecins </a:t>
            </a:r>
            <a:r>
              <a:rPr lang="hr-HR" dirty="0"/>
              <a:t>E</a:t>
            </a:r>
            <a:r>
              <a:rPr lang="en-HR" dirty="0"/>
              <a:t>uropéens)</a:t>
            </a:r>
          </a:p>
          <a:p>
            <a:r>
              <a:rPr lang="en-HR" dirty="0"/>
              <a:t>Federation of European Salaried Doctors (FEMS)</a:t>
            </a:r>
          </a:p>
          <a:p>
            <a:r>
              <a:rPr lang="en-HR" dirty="0"/>
              <a:t>European Association of Senior Hospital Doctors (AEMH</a:t>
            </a:r>
            <a:r>
              <a:rPr lang="hr-HR" dirty="0"/>
              <a:t> - A</a:t>
            </a:r>
            <a:r>
              <a:rPr lang="en-HR" dirty="0"/>
              <a:t>ssociation Européenne des Médecins des Hôpitaux) </a:t>
            </a:r>
          </a:p>
          <a:p>
            <a:pPr marL="0" indent="0">
              <a:buNone/>
            </a:pP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412352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5054</TotalTime>
  <Words>1256</Words>
  <Application>Microsoft Macintosh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Preamble for European Training Requirements (ETR)</vt:lpstr>
      <vt:lpstr> UEMS and Postgraduate Medical Specialists Training programmes  </vt:lpstr>
      <vt:lpstr>Quality of medical care and quality of training of medical professionals  </vt:lpstr>
      <vt:lpstr> UEMS and European legislation facilitating the mobility of medical professionals </vt:lpstr>
      <vt:lpstr>     ETR: basic training requirements and optional elements </vt:lpstr>
      <vt:lpstr> Distinction between Knowledge and Competency in ETRs  </vt:lpstr>
      <vt:lpstr>Overlapping of learning outcomes and competencies</vt:lpstr>
      <vt:lpstr>ETRs and national curricula</vt:lpstr>
      <vt:lpstr>Importance of collaboration with other representative European medical bodies  </vt:lpstr>
      <vt:lpstr>Conclusions</vt:lpstr>
      <vt:lpstr>     Managing Overlapping Competency and Knowledge within UEMS European Training Requirements (ETRs) </vt:lpstr>
      <vt:lpstr>Overlapping in medical education</vt:lpstr>
      <vt:lpstr>  Principles of Interactions between Sections regarding ETRs  </vt:lpstr>
      <vt:lpstr>Practical Approach to Addressing Overlapping  Knowledge and Competencies  </vt:lpstr>
      <vt:lpstr>Practical Approach to Addressing Overlapping  Knowledge and Competencies  </vt:lpstr>
      <vt:lpstr> Defining a Timeline and Engaging the Help of the ETR Review Committee (ETR RC) </vt:lpstr>
      <vt:lpstr> Raising Inappropriate ‘Patient Safety Concerns’ about areas of overlap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Terms of Reference for ETR Review comm</dc:title>
  <dc:creator>Nada Čikeš</dc:creator>
  <cp:lastModifiedBy>Nada Čikeš</cp:lastModifiedBy>
  <cp:revision>72</cp:revision>
  <dcterms:created xsi:type="dcterms:W3CDTF">2021-04-22T20:14:28Z</dcterms:created>
  <dcterms:modified xsi:type="dcterms:W3CDTF">2021-10-23T05:57:46Z</dcterms:modified>
</cp:coreProperties>
</file>