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7" r:id="rId2"/>
    <p:sldId id="475" r:id="rId3"/>
    <p:sldId id="511" r:id="rId4"/>
    <p:sldId id="479" r:id="rId5"/>
    <p:sldId id="454" r:id="rId6"/>
    <p:sldId id="443" r:id="rId7"/>
    <p:sldId id="444" r:id="rId8"/>
    <p:sldId id="481" r:id="rId9"/>
    <p:sldId id="512" r:id="rId10"/>
    <p:sldId id="509" r:id="rId11"/>
    <p:sldId id="501" r:id="rId12"/>
    <p:sldId id="356" r:id="rId13"/>
    <p:sldId id="470" r:id="rId14"/>
    <p:sldId id="451" r:id="rId15"/>
    <p:sldId id="50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428"/>
    <a:srgbClr val="2951C1"/>
    <a:srgbClr val="051BBB"/>
    <a:srgbClr val="2006BA"/>
    <a:srgbClr val="465359"/>
    <a:srgbClr val="F9A13F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7" autoAdjust="0"/>
    <p:restoredTop sz="86036" autoAdjust="0"/>
  </p:normalViewPr>
  <p:slideViewPr>
    <p:cSldViewPr snapToGrid="0">
      <p:cViewPr varScale="1">
        <p:scale>
          <a:sx n="77" d="100"/>
          <a:sy n="77" d="100"/>
        </p:scale>
        <p:origin x="456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5CDB9A-AD88-4D20-8952-C81BFC6F39B1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53F3455-F046-425F-A49A-A5DB5EA6F26B}">
      <dgm:prSet/>
      <dgm:spPr/>
      <dgm:t>
        <a:bodyPr/>
        <a:lstStyle/>
        <a:p>
          <a:r>
            <a:rPr lang="en-US" dirty="0" smtClean="0"/>
            <a:t>Educational  </a:t>
          </a:r>
          <a:r>
            <a:rPr lang="en-US" dirty="0"/>
            <a:t>theory </a:t>
          </a:r>
        </a:p>
      </dgm:t>
    </dgm:pt>
    <dgm:pt modelId="{A4CD6068-9D98-4DB3-9DFA-70866D038839}" type="parTrans" cxnId="{67E7DC80-E4D8-44FF-B2E2-841353B36D80}">
      <dgm:prSet/>
      <dgm:spPr/>
      <dgm:t>
        <a:bodyPr/>
        <a:lstStyle/>
        <a:p>
          <a:endParaRPr lang="en-US"/>
        </a:p>
      </dgm:t>
    </dgm:pt>
    <dgm:pt modelId="{CA70E03C-9ECC-461D-8003-72EB13969DB2}" type="sibTrans" cxnId="{67E7DC80-E4D8-44FF-B2E2-841353B36D80}">
      <dgm:prSet/>
      <dgm:spPr/>
      <dgm:t>
        <a:bodyPr/>
        <a:lstStyle/>
        <a:p>
          <a:endParaRPr lang="en-US"/>
        </a:p>
      </dgm:t>
    </dgm:pt>
    <dgm:pt modelId="{8B3114AD-25E3-4D62-98CD-C3BCF5BA8570}">
      <dgm:prSet/>
      <dgm:spPr/>
      <dgm:t>
        <a:bodyPr/>
        <a:lstStyle/>
        <a:p>
          <a:r>
            <a:rPr lang="en-US" dirty="0" smtClean="0"/>
            <a:t>Curriculum</a:t>
          </a:r>
        </a:p>
        <a:p>
          <a:r>
            <a:rPr lang="en-US" dirty="0" smtClean="0"/>
            <a:t>development </a:t>
          </a:r>
          <a:endParaRPr lang="en-US" dirty="0"/>
        </a:p>
      </dgm:t>
    </dgm:pt>
    <dgm:pt modelId="{1D950B0F-9D4C-4D22-B52C-1A4D15FAFAEF}" type="parTrans" cxnId="{679D6E20-273D-4B6A-B8CD-BBE63A6405F0}">
      <dgm:prSet/>
      <dgm:spPr/>
      <dgm:t>
        <a:bodyPr/>
        <a:lstStyle/>
        <a:p>
          <a:endParaRPr lang="en-US"/>
        </a:p>
      </dgm:t>
    </dgm:pt>
    <dgm:pt modelId="{0731CD80-E6FD-4ED6-9227-7B0A05F95707}" type="sibTrans" cxnId="{679D6E20-273D-4B6A-B8CD-BBE63A6405F0}">
      <dgm:prSet/>
      <dgm:spPr/>
      <dgm:t>
        <a:bodyPr/>
        <a:lstStyle/>
        <a:p>
          <a:endParaRPr lang="en-US"/>
        </a:p>
      </dgm:t>
    </dgm:pt>
    <dgm:pt modelId="{36AF86E4-24B7-404E-A5AF-6960BA8B23D2}">
      <dgm:prSet/>
      <dgm:spPr/>
      <dgm:t>
        <a:bodyPr/>
        <a:lstStyle/>
        <a:p>
          <a:r>
            <a:rPr lang="en-US" dirty="0" smtClean="0"/>
            <a:t>Approaches to teaching</a:t>
          </a:r>
          <a:endParaRPr lang="en-US" dirty="0"/>
        </a:p>
      </dgm:t>
    </dgm:pt>
    <dgm:pt modelId="{070B01C9-14F0-426F-AFBA-6B8A469C334E}" type="parTrans" cxnId="{9FCC665F-0559-4AFA-9637-1015FEFB05AE}">
      <dgm:prSet/>
      <dgm:spPr/>
      <dgm:t>
        <a:bodyPr/>
        <a:lstStyle/>
        <a:p>
          <a:endParaRPr lang="en-US"/>
        </a:p>
      </dgm:t>
    </dgm:pt>
    <dgm:pt modelId="{51969234-F9B7-4FB5-977A-8E7B38223C44}" type="sibTrans" cxnId="{9FCC665F-0559-4AFA-9637-1015FEFB05AE}">
      <dgm:prSet/>
      <dgm:spPr/>
      <dgm:t>
        <a:bodyPr/>
        <a:lstStyle/>
        <a:p>
          <a:endParaRPr lang="en-US"/>
        </a:p>
      </dgm:t>
    </dgm:pt>
    <dgm:pt modelId="{E3991A49-82D4-4970-9C6B-E61119F42792}">
      <dgm:prSet/>
      <dgm:spPr/>
      <dgm:t>
        <a:bodyPr/>
        <a:lstStyle/>
        <a:p>
          <a:r>
            <a:rPr lang="en-US" dirty="0" smtClean="0"/>
            <a:t>Teaching in clinical practice  </a:t>
          </a:r>
          <a:endParaRPr lang="en-US" dirty="0"/>
        </a:p>
      </dgm:t>
    </dgm:pt>
    <dgm:pt modelId="{B8A7B95A-34BF-4B53-9F0D-3BF2D1CD9B69}" type="parTrans" cxnId="{3F75AAD7-1A24-4B5E-9AD5-2DDBAA03315F}">
      <dgm:prSet/>
      <dgm:spPr/>
      <dgm:t>
        <a:bodyPr/>
        <a:lstStyle/>
        <a:p>
          <a:endParaRPr lang="en-US"/>
        </a:p>
      </dgm:t>
    </dgm:pt>
    <dgm:pt modelId="{5D29E314-AE47-43E0-B4CB-B7E65B99EB71}" type="sibTrans" cxnId="{3F75AAD7-1A24-4B5E-9AD5-2DDBAA03315F}">
      <dgm:prSet/>
      <dgm:spPr/>
      <dgm:t>
        <a:bodyPr/>
        <a:lstStyle/>
        <a:p>
          <a:endParaRPr lang="en-US"/>
        </a:p>
      </dgm:t>
    </dgm:pt>
    <dgm:pt modelId="{50D056FC-FC33-47F2-B934-2CBA3D937BD6}">
      <dgm:prSet/>
      <dgm:spPr/>
      <dgm:t>
        <a:bodyPr/>
        <a:lstStyle/>
        <a:p>
          <a:r>
            <a:rPr lang="en-US" dirty="0"/>
            <a:t>Assessment </a:t>
          </a:r>
        </a:p>
      </dgm:t>
    </dgm:pt>
    <dgm:pt modelId="{CAF106B8-CE88-4A3B-8646-44089DFA5C10}" type="parTrans" cxnId="{CD95C84B-F961-4CE8-B2AF-CF28F184AE14}">
      <dgm:prSet/>
      <dgm:spPr/>
      <dgm:t>
        <a:bodyPr/>
        <a:lstStyle/>
        <a:p>
          <a:endParaRPr lang="en-US"/>
        </a:p>
      </dgm:t>
    </dgm:pt>
    <dgm:pt modelId="{00BF9769-30D0-4BA3-BAE4-A3097F594EEE}" type="sibTrans" cxnId="{CD95C84B-F961-4CE8-B2AF-CF28F184AE14}">
      <dgm:prSet/>
      <dgm:spPr/>
      <dgm:t>
        <a:bodyPr/>
        <a:lstStyle/>
        <a:p>
          <a:endParaRPr lang="en-US"/>
        </a:p>
      </dgm:t>
    </dgm:pt>
    <dgm:pt modelId="{94B429B1-2218-4603-AC82-F3E2D95BFF33}">
      <dgm:prSet/>
      <dgm:spPr/>
      <dgm:t>
        <a:bodyPr/>
        <a:lstStyle/>
        <a:p>
          <a:r>
            <a:rPr lang="en-US" dirty="0"/>
            <a:t>Feedback</a:t>
          </a:r>
        </a:p>
      </dgm:t>
    </dgm:pt>
    <dgm:pt modelId="{1C6318C6-1254-4915-AB91-535E2AE58E97}" type="parTrans" cxnId="{1D96FF78-4506-4D02-9DD1-8ADCD852F092}">
      <dgm:prSet/>
      <dgm:spPr/>
      <dgm:t>
        <a:bodyPr/>
        <a:lstStyle/>
        <a:p>
          <a:endParaRPr lang="en-US"/>
        </a:p>
      </dgm:t>
    </dgm:pt>
    <dgm:pt modelId="{49161442-2075-41F7-846A-91E345A3E856}" type="sibTrans" cxnId="{1D96FF78-4506-4D02-9DD1-8ADCD852F092}">
      <dgm:prSet/>
      <dgm:spPr/>
      <dgm:t>
        <a:bodyPr/>
        <a:lstStyle/>
        <a:p>
          <a:endParaRPr lang="en-US"/>
        </a:p>
      </dgm:t>
    </dgm:pt>
    <dgm:pt modelId="{A222DC1F-118E-4C15-806D-858BF4E1315C}" type="pres">
      <dgm:prSet presAssocID="{1A5CDB9A-AD88-4D20-8952-C81BFC6F39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2021DB-0AD4-4BAA-98A9-157E0EC03D60}" type="pres">
      <dgm:prSet presAssocID="{953F3455-F046-425F-A49A-A5DB5EA6F26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8F76E-0BD1-4499-BB59-66DDDB043C79}" type="pres">
      <dgm:prSet presAssocID="{CA70E03C-9ECC-461D-8003-72EB13969DB2}" presName="sibTrans" presStyleCnt="0"/>
      <dgm:spPr/>
    </dgm:pt>
    <dgm:pt modelId="{BD40730D-2B83-4D9C-BA86-D636ADCC37BE}" type="pres">
      <dgm:prSet presAssocID="{8B3114AD-25E3-4D62-98CD-C3BCF5BA857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F87C2-4885-40D0-95F1-2C3FAF47684A}" type="pres">
      <dgm:prSet presAssocID="{0731CD80-E6FD-4ED6-9227-7B0A05F95707}" presName="sibTrans" presStyleCnt="0"/>
      <dgm:spPr/>
    </dgm:pt>
    <dgm:pt modelId="{5EBCD38F-A41F-45A9-83B9-0D23DD3C00C5}" type="pres">
      <dgm:prSet presAssocID="{36AF86E4-24B7-404E-A5AF-6960BA8B23D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88D89-14D9-4C41-B0F2-BEA77EAC9431}" type="pres">
      <dgm:prSet presAssocID="{51969234-F9B7-4FB5-977A-8E7B38223C44}" presName="sibTrans" presStyleCnt="0"/>
      <dgm:spPr/>
    </dgm:pt>
    <dgm:pt modelId="{B1764E25-0A43-4122-ABD7-D0AE6681921E}" type="pres">
      <dgm:prSet presAssocID="{E3991A49-82D4-4970-9C6B-E61119F4279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7034F-CBDB-4F7F-B1EB-87AD2BD40C04}" type="pres">
      <dgm:prSet presAssocID="{5D29E314-AE47-43E0-B4CB-B7E65B99EB71}" presName="sibTrans" presStyleCnt="0"/>
      <dgm:spPr/>
    </dgm:pt>
    <dgm:pt modelId="{AFC23044-09E5-45E1-9166-CEAEF8995E6B}" type="pres">
      <dgm:prSet presAssocID="{50D056FC-FC33-47F2-B934-2CBA3D937BD6}" presName="node" presStyleLbl="node1" presStyleIdx="4" presStyleCnt="6" custLinFactX="10181" custLinFactNeighborX="100000" custLinFactNeighborY="-5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85CEB-73D2-485B-A882-1F93732133ED}" type="pres">
      <dgm:prSet presAssocID="{00BF9769-30D0-4BA3-BAE4-A3097F594EEE}" presName="sibTrans" presStyleCnt="0"/>
      <dgm:spPr/>
    </dgm:pt>
    <dgm:pt modelId="{85B0006E-AF17-4432-A74B-6523CC597D6D}" type="pres">
      <dgm:prSet presAssocID="{94B429B1-2218-4603-AC82-F3E2D95BFF33}" presName="node" presStyleLbl="node1" presStyleIdx="5" presStyleCnt="6" custLinFactX="-10549" custLinFactNeighborX="-100000" custLinFactNeighborY="-1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9D6E20-273D-4B6A-B8CD-BBE63A6405F0}" srcId="{1A5CDB9A-AD88-4D20-8952-C81BFC6F39B1}" destId="{8B3114AD-25E3-4D62-98CD-C3BCF5BA8570}" srcOrd="1" destOrd="0" parTransId="{1D950B0F-9D4C-4D22-B52C-1A4D15FAFAEF}" sibTransId="{0731CD80-E6FD-4ED6-9227-7B0A05F95707}"/>
    <dgm:cxn modelId="{67E7DC80-E4D8-44FF-B2E2-841353B36D80}" srcId="{1A5CDB9A-AD88-4D20-8952-C81BFC6F39B1}" destId="{953F3455-F046-425F-A49A-A5DB5EA6F26B}" srcOrd="0" destOrd="0" parTransId="{A4CD6068-9D98-4DB3-9DFA-70866D038839}" sibTransId="{CA70E03C-9ECC-461D-8003-72EB13969DB2}"/>
    <dgm:cxn modelId="{CD95C84B-F961-4CE8-B2AF-CF28F184AE14}" srcId="{1A5CDB9A-AD88-4D20-8952-C81BFC6F39B1}" destId="{50D056FC-FC33-47F2-B934-2CBA3D937BD6}" srcOrd="4" destOrd="0" parTransId="{CAF106B8-CE88-4A3B-8646-44089DFA5C10}" sibTransId="{00BF9769-30D0-4BA3-BAE4-A3097F594EEE}"/>
    <dgm:cxn modelId="{2C4AA965-4488-2449-8C89-46747F926076}" type="presOf" srcId="{E3991A49-82D4-4970-9C6B-E61119F42792}" destId="{B1764E25-0A43-4122-ABD7-D0AE6681921E}" srcOrd="0" destOrd="0" presId="urn:microsoft.com/office/officeart/2005/8/layout/default"/>
    <dgm:cxn modelId="{9BA8199B-9127-1F42-89E4-8EE0A55880A1}" type="presOf" srcId="{1A5CDB9A-AD88-4D20-8952-C81BFC6F39B1}" destId="{A222DC1F-118E-4C15-806D-858BF4E1315C}" srcOrd="0" destOrd="0" presId="urn:microsoft.com/office/officeart/2005/8/layout/default"/>
    <dgm:cxn modelId="{3F75AAD7-1A24-4B5E-9AD5-2DDBAA03315F}" srcId="{1A5CDB9A-AD88-4D20-8952-C81BFC6F39B1}" destId="{E3991A49-82D4-4970-9C6B-E61119F42792}" srcOrd="3" destOrd="0" parTransId="{B8A7B95A-34BF-4B53-9F0D-3BF2D1CD9B69}" sibTransId="{5D29E314-AE47-43E0-B4CB-B7E65B99EB71}"/>
    <dgm:cxn modelId="{C731C2FC-2764-FD43-8FC5-D0981B45CBE7}" type="presOf" srcId="{36AF86E4-24B7-404E-A5AF-6960BA8B23D2}" destId="{5EBCD38F-A41F-45A9-83B9-0D23DD3C00C5}" srcOrd="0" destOrd="0" presId="urn:microsoft.com/office/officeart/2005/8/layout/default"/>
    <dgm:cxn modelId="{1D96FF78-4506-4D02-9DD1-8ADCD852F092}" srcId="{1A5CDB9A-AD88-4D20-8952-C81BFC6F39B1}" destId="{94B429B1-2218-4603-AC82-F3E2D95BFF33}" srcOrd="5" destOrd="0" parTransId="{1C6318C6-1254-4915-AB91-535E2AE58E97}" sibTransId="{49161442-2075-41F7-846A-91E345A3E856}"/>
    <dgm:cxn modelId="{399028CA-D6B1-FD4D-A331-970D870AD9D8}" type="presOf" srcId="{94B429B1-2218-4603-AC82-F3E2D95BFF33}" destId="{85B0006E-AF17-4432-A74B-6523CC597D6D}" srcOrd="0" destOrd="0" presId="urn:microsoft.com/office/officeart/2005/8/layout/default"/>
    <dgm:cxn modelId="{8FEBF82B-67E8-F747-879B-9EB1FA280B16}" type="presOf" srcId="{953F3455-F046-425F-A49A-A5DB5EA6F26B}" destId="{BE2021DB-0AD4-4BAA-98A9-157E0EC03D60}" srcOrd="0" destOrd="0" presId="urn:microsoft.com/office/officeart/2005/8/layout/default"/>
    <dgm:cxn modelId="{E13A3AAA-E5E4-0F41-9552-1EBE7C5CC9F5}" type="presOf" srcId="{8B3114AD-25E3-4D62-98CD-C3BCF5BA8570}" destId="{BD40730D-2B83-4D9C-BA86-D636ADCC37BE}" srcOrd="0" destOrd="0" presId="urn:microsoft.com/office/officeart/2005/8/layout/default"/>
    <dgm:cxn modelId="{9457C743-AD3C-D74F-B8CF-DA0EE3ADCE91}" type="presOf" srcId="{50D056FC-FC33-47F2-B934-2CBA3D937BD6}" destId="{AFC23044-09E5-45E1-9166-CEAEF8995E6B}" srcOrd="0" destOrd="0" presId="urn:microsoft.com/office/officeart/2005/8/layout/default"/>
    <dgm:cxn modelId="{9FCC665F-0559-4AFA-9637-1015FEFB05AE}" srcId="{1A5CDB9A-AD88-4D20-8952-C81BFC6F39B1}" destId="{36AF86E4-24B7-404E-A5AF-6960BA8B23D2}" srcOrd="2" destOrd="0" parTransId="{070B01C9-14F0-426F-AFBA-6B8A469C334E}" sibTransId="{51969234-F9B7-4FB5-977A-8E7B38223C44}"/>
    <dgm:cxn modelId="{BA301198-0817-D240-8440-02CFFF4E6155}" type="presParOf" srcId="{A222DC1F-118E-4C15-806D-858BF4E1315C}" destId="{BE2021DB-0AD4-4BAA-98A9-157E0EC03D60}" srcOrd="0" destOrd="0" presId="urn:microsoft.com/office/officeart/2005/8/layout/default"/>
    <dgm:cxn modelId="{50BBF929-32B8-1F42-8A51-9260A2134930}" type="presParOf" srcId="{A222DC1F-118E-4C15-806D-858BF4E1315C}" destId="{2D58F76E-0BD1-4499-BB59-66DDDB043C79}" srcOrd="1" destOrd="0" presId="urn:microsoft.com/office/officeart/2005/8/layout/default"/>
    <dgm:cxn modelId="{EF293A74-6A5E-5943-980C-54F988E3AE3E}" type="presParOf" srcId="{A222DC1F-118E-4C15-806D-858BF4E1315C}" destId="{BD40730D-2B83-4D9C-BA86-D636ADCC37BE}" srcOrd="2" destOrd="0" presId="urn:microsoft.com/office/officeart/2005/8/layout/default"/>
    <dgm:cxn modelId="{085924C9-19A9-9A4B-9B4E-DFF7A28C3E77}" type="presParOf" srcId="{A222DC1F-118E-4C15-806D-858BF4E1315C}" destId="{4B5F87C2-4885-40D0-95F1-2C3FAF47684A}" srcOrd="3" destOrd="0" presId="urn:microsoft.com/office/officeart/2005/8/layout/default"/>
    <dgm:cxn modelId="{3542B605-83C0-D847-9487-521EDA9CE81F}" type="presParOf" srcId="{A222DC1F-118E-4C15-806D-858BF4E1315C}" destId="{5EBCD38F-A41F-45A9-83B9-0D23DD3C00C5}" srcOrd="4" destOrd="0" presId="urn:microsoft.com/office/officeart/2005/8/layout/default"/>
    <dgm:cxn modelId="{37C3062A-809E-154E-ACEF-8DB321F0AB1F}" type="presParOf" srcId="{A222DC1F-118E-4C15-806D-858BF4E1315C}" destId="{1B988D89-14D9-4C41-B0F2-BEA77EAC9431}" srcOrd="5" destOrd="0" presId="urn:microsoft.com/office/officeart/2005/8/layout/default"/>
    <dgm:cxn modelId="{33B4CD54-9CBA-BA47-9FEA-76B52681CEA5}" type="presParOf" srcId="{A222DC1F-118E-4C15-806D-858BF4E1315C}" destId="{B1764E25-0A43-4122-ABD7-D0AE6681921E}" srcOrd="6" destOrd="0" presId="urn:microsoft.com/office/officeart/2005/8/layout/default"/>
    <dgm:cxn modelId="{6C56C7CE-1EC9-FD40-83B7-77D133F364FB}" type="presParOf" srcId="{A222DC1F-118E-4C15-806D-858BF4E1315C}" destId="{95B7034F-CBDB-4F7F-B1EB-87AD2BD40C04}" srcOrd="7" destOrd="0" presId="urn:microsoft.com/office/officeart/2005/8/layout/default"/>
    <dgm:cxn modelId="{5AA35389-A0E2-4B4E-97BC-2341C0B7B6F9}" type="presParOf" srcId="{A222DC1F-118E-4C15-806D-858BF4E1315C}" destId="{AFC23044-09E5-45E1-9166-CEAEF8995E6B}" srcOrd="8" destOrd="0" presId="urn:microsoft.com/office/officeart/2005/8/layout/default"/>
    <dgm:cxn modelId="{D52F81EC-65D0-924A-A307-59ED0DD56720}" type="presParOf" srcId="{A222DC1F-118E-4C15-806D-858BF4E1315C}" destId="{8E785CEB-73D2-485B-A882-1F93732133ED}" srcOrd="9" destOrd="0" presId="urn:microsoft.com/office/officeart/2005/8/layout/default"/>
    <dgm:cxn modelId="{F2D13CD7-77E7-2C48-9009-30899482EE0D}" type="presParOf" srcId="{A222DC1F-118E-4C15-806D-858BF4E1315C}" destId="{85B0006E-AF17-4432-A74B-6523CC597D6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021DB-0AD4-4BAA-98A9-157E0EC03D60}">
      <dsp:nvSpPr>
        <dsp:cNvPr id="0" name=""/>
        <dsp:cNvSpPr/>
      </dsp:nvSpPr>
      <dsp:spPr>
        <a:xfrm>
          <a:off x="1036276" y="2271"/>
          <a:ext cx="2352294" cy="14113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Educational  </a:t>
          </a:r>
          <a:r>
            <a:rPr lang="en-US" sz="2900" kern="1200" dirty="0"/>
            <a:t>theory </a:t>
          </a:r>
        </a:p>
      </dsp:txBody>
      <dsp:txXfrm>
        <a:off x="1036276" y="2271"/>
        <a:ext cx="2352294" cy="1411376"/>
      </dsp:txXfrm>
    </dsp:sp>
    <dsp:sp modelId="{BD40730D-2B83-4D9C-BA86-D636ADCC37BE}">
      <dsp:nvSpPr>
        <dsp:cNvPr id="0" name=""/>
        <dsp:cNvSpPr/>
      </dsp:nvSpPr>
      <dsp:spPr>
        <a:xfrm>
          <a:off x="3623799" y="2271"/>
          <a:ext cx="2352294" cy="1411376"/>
        </a:xfrm>
        <a:prstGeom prst="rect">
          <a:avLst/>
        </a:prstGeom>
        <a:gradFill rotWithShape="0">
          <a:gsLst>
            <a:gs pos="0">
              <a:schemeClr val="accent2">
                <a:hueOff val="181439"/>
                <a:satOff val="-2758"/>
                <a:lumOff val="2431"/>
                <a:alphaOff val="0"/>
                <a:tint val="98000"/>
                <a:lumMod val="110000"/>
              </a:schemeClr>
            </a:gs>
            <a:gs pos="84000">
              <a:schemeClr val="accent2">
                <a:hueOff val="181439"/>
                <a:satOff val="-2758"/>
                <a:lumOff val="2431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Curriculum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development </a:t>
          </a:r>
          <a:endParaRPr lang="en-US" sz="2900" kern="1200" dirty="0"/>
        </a:p>
      </dsp:txBody>
      <dsp:txXfrm>
        <a:off x="3623799" y="2271"/>
        <a:ext cx="2352294" cy="1411376"/>
      </dsp:txXfrm>
    </dsp:sp>
    <dsp:sp modelId="{5EBCD38F-A41F-45A9-83B9-0D23DD3C00C5}">
      <dsp:nvSpPr>
        <dsp:cNvPr id="0" name=""/>
        <dsp:cNvSpPr/>
      </dsp:nvSpPr>
      <dsp:spPr>
        <a:xfrm>
          <a:off x="1036276" y="1648877"/>
          <a:ext cx="2352294" cy="1411376"/>
        </a:xfrm>
        <a:prstGeom prst="rect">
          <a:avLst/>
        </a:prstGeom>
        <a:gradFill rotWithShape="0">
          <a:gsLst>
            <a:gs pos="0">
              <a:schemeClr val="accent2">
                <a:hueOff val="362878"/>
                <a:satOff val="-5516"/>
                <a:lumOff val="4863"/>
                <a:alphaOff val="0"/>
                <a:tint val="98000"/>
                <a:lumMod val="110000"/>
              </a:schemeClr>
            </a:gs>
            <a:gs pos="84000">
              <a:schemeClr val="accent2">
                <a:hueOff val="362878"/>
                <a:satOff val="-5516"/>
                <a:lumOff val="4863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Approaches to teaching</a:t>
          </a:r>
          <a:endParaRPr lang="en-US" sz="2900" kern="1200" dirty="0"/>
        </a:p>
      </dsp:txBody>
      <dsp:txXfrm>
        <a:off x="1036276" y="1648877"/>
        <a:ext cx="2352294" cy="1411376"/>
      </dsp:txXfrm>
    </dsp:sp>
    <dsp:sp modelId="{B1764E25-0A43-4122-ABD7-D0AE6681921E}">
      <dsp:nvSpPr>
        <dsp:cNvPr id="0" name=""/>
        <dsp:cNvSpPr/>
      </dsp:nvSpPr>
      <dsp:spPr>
        <a:xfrm>
          <a:off x="3623799" y="1648877"/>
          <a:ext cx="2352294" cy="1411376"/>
        </a:xfrm>
        <a:prstGeom prst="rect">
          <a:avLst/>
        </a:prstGeom>
        <a:gradFill rotWithShape="0">
          <a:gsLst>
            <a:gs pos="0">
              <a:schemeClr val="accent2">
                <a:hueOff val="544317"/>
                <a:satOff val="-8273"/>
                <a:lumOff val="7294"/>
                <a:alphaOff val="0"/>
                <a:tint val="98000"/>
                <a:lumMod val="110000"/>
              </a:schemeClr>
            </a:gs>
            <a:gs pos="84000">
              <a:schemeClr val="accent2">
                <a:hueOff val="544317"/>
                <a:satOff val="-8273"/>
                <a:lumOff val="7294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Teaching in clinical practice  </a:t>
          </a:r>
          <a:endParaRPr lang="en-US" sz="2900" kern="1200" dirty="0"/>
        </a:p>
      </dsp:txBody>
      <dsp:txXfrm>
        <a:off x="3623799" y="1648877"/>
        <a:ext cx="2352294" cy="1411376"/>
      </dsp:txXfrm>
    </dsp:sp>
    <dsp:sp modelId="{AFC23044-09E5-45E1-9166-CEAEF8995E6B}">
      <dsp:nvSpPr>
        <dsp:cNvPr id="0" name=""/>
        <dsp:cNvSpPr/>
      </dsp:nvSpPr>
      <dsp:spPr>
        <a:xfrm>
          <a:off x="3628057" y="3221484"/>
          <a:ext cx="2352294" cy="1411376"/>
        </a:xfrm>
        <a:prstGeom prst="rect">
          <a:avLst/>
        </a:prstGeom>
        <a:gradFill rotWithShape="0">
          <a:gsLst>
            <a:gs pos="0">
              <a:schemeClr val="accent2">
                <a:hueOff val="725756"/>
                <a:satOff val="-11031"/>
                <a:lumOff val="9726"/>
                <a:alphaOff val="0"/>
                <a:tint val="98000"/>
                <a:lumMod val="110000"/>
              </a:schemeClr>
            </a:gs>
            <a:gs pos="84000">
              <a:schemeClr val="accent2">
                <a:hueOff val="725756"/>
                <a:satOff val="-11031"/>
                <a:lumOff val="9726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Assessment </a:t>
          </a:r>
        </a:p>
      </dsp:txBody>
      <dsp:txXfrm>
        <a:off x="3628057" y="3221484"/>
        <a:ext cx="2352294" cy="1411376"/>
      </dsp:txXfrm>
    </dsp:sp>
    <dsp:sp modelId="{85B0006E-AF17-4432-A74B-6523CC597D6D}">
      <dsp:nvSpPr>
        <dsp:cNvPr id="0" name=""/>
        <dsp:cNvSpPr/>
      </dsp:nvSpPr>
      <dsp:spPr>
        <a:xfrm>
          <a:off x="1023362" y="3270247"/>
          <a:ext cx="2352294" cy="1411376"/>
        </a:xfrm>
        <a:prstGeom prst="rect">
          <a:avLst/>
        </a:prstGeom>
        <a:gradFill rotWithShape="0">
          <a:gsLst>
            <a:gs pos="0">
              <a:schemeClr val="accent2">
                <a:hueOff val="907195"/>
                <a:satOff val="-13789"/>
                <a:lumOff val="12157"/>
                <a:alphaOff val="0"/>
                <a:tint val="98000"/>
                <a:lumMod val="110000"/>
              </a:schemeClr>
            </a:gs>
            <a:gs pos="84000">
              <a:schemeClr val="accent2">
                <a:hueOff val="907195"/>
                <a:satOff val="-13789"/>
                <a:lumOff val="12157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Feedback</a:t>
          </a:r>
        </a:p>
      </dsp:txBody>
      <dsp:txXfrm>
        <a:off x="1023362" y="3270247"/>
        <a:ext cx="2352294" cy="1411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96D7D2-8BBC-4D7B-9103-5929FF5E83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811D8E-C37A-42CA-AE0A-0CE044F7AC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7084C-4D17-43DF-9AD6-1BCF1BF489BC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18AAC-3B78-4AD7-A84F-EF0292455A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5AAFC0-84C7-407F-93B8-B967F3BBD8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F624C-2E41-43F2-A593-CC1A2A449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13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5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6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0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Iraq is observer member in European Union of Medical specializations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25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5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graduation from medical school there is a broad-based</a:t>
            </a:r>
            <a:r>
              <a:rPr lang="en-US" baseline="0" dirty="0"/>
              <a:t> two year internship.  </a:t>
            </a:r>
          </a:p>
          <a:p>
            <a:endParaRPr lang="en-US" baseline="0" dirty="0"/>
          </a:p>
          <a:p>
            <a:r>
              <a:rPr lang="en-US" baseline="0" dirty="0"/>
              <a:t>Those wishing to enter specialist training have to pass a National Entry Examination and before becoming a specialist have to pass a written and clinical examination at the end of their training.  Training lasts between 4 to 6 years depending on the specialty.</a:t>
            </a:r>
          </a:p>
          <a:p>
            <a:r>
              <a:rPr lang="en-US" baseline="0" dirty="0"/>
              <a:t>All trainees undertake an annual assessment to ensure their satisfactory progress.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D2AB0-A811-AC48-A661-009E16530D7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72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shows the countries that are</a:t>
            </a:r>
            <a:r>
              <a:rPr lang="en-US" baseline="0" dirty="0"/>
              <a:t> part of the Arab Board of Health Specializations. </a:t>
            </a:r>
          </a:p>
          <a:p>
            <a:r>
              <a:rPr lang="en-US" baseline="0" dirty="0"/>
              <a:t>In Iraq we have especially close ties with Egypt, Jordan, Oman and Lebanon.</a:t>
            </a:r>
          </a:p>
          <a:p>
            <a:r>
              <a:rPr lang="en-US" baseline="0" dirty="0"/>
              <a:t>Blue are new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D2AB0-A811-AC48-A661-009E16530D7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68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Achievements as observer member in UEMS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200" dirty="0"/>
              <a:t>Creation of MECIQ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Separation of training body from assessment body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Recognition of medical societies to nominate elected president to be member in UEMS- scientific societies section.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200" dirty="0"/>
              <a:t>We have a graduate of European Board.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200" dirty="0"/>
              <a:t>Creation of digital website with digital communication for faculty and for board trainees</a:t>
            </a:r>
            <a:r>
              <a:rPr lang="en-US" sz="16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70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MECIQ is partner of National Body for accreditation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20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role of The University of Sheffield in development of medical education and Assessment in Iraq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42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learned the differences and make a big change in Iraq and in Arab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4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0A88C87-724F-495E-88EF-C49FD833F4FF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en.wikipedia.org - Text under CC-BY-SA license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9580-51F1-421D-A3C6-9C0902B82673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en.wikipedia.org - Text under CC-BY-SA license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5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1F57A15-42B6-48F4-ADB8-3AACAB76FA1A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/>
              <a:t>en.wikipedia.org - Text under CC-BY-SA license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8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174A-3303-4C1F-86A2-C3DC946DE43C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en.wikipedia.org - Text under CC-BY-SA license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1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439" y="2488632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1DD47E2-D653-4E46-A751-5E4C1DE59B9A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en.wikipedia.org - Text under CC-BY-SA license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3EE5-C8FD-4116-89A9-258F49EF664B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en.wikipedia.org - Text under CC-BY-SA license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7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F4F8-DF2E-42EA-8AA5-6AA2876A7F6E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en.wikipedia.org - Text under CC-BY-SA license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7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8186-E985-43BD-8769-E7EDF54621F7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en.wikipedia.org - Text under CC-BY-SA license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4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8318-5353-4FBC-8FBC-AAF9CCC17828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en.wikipedia.org - Text under CC-BY-SA license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9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11A7576-EBD3-4ACB-9B22-D63AA6205950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en.wikipedia.org - Text under CC-BY-SA license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9D5D-0746-4751-89FA-CBF203EED69B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en.wikipedia.org - Text under CC-BY-SA license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4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78B63DB-EF08-44BD-92F9-3B0989D9ACCB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/>
              <a:t>en.wikipedia.org - Text under CC-BY-SA license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213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9A0E24-6C6A-4A35-AF23-5FFD7ED28EE5}"/>
              </a:ext>
            </a:extLst>
          </p:cNvPr>
          <p:cNvSpPr txBox="1"/>
          <p:nvPr/>
        </p:nvSpPr>
        <p:spPr>
          <a:xfrm>
            <a:off x="654494" y="4924540"/>
            <a:ext cx="10993549" cy="14866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Future of  Medical </a:t>
            </a:r>
            <a:r>
              <a:rPr lang="en-US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Education and Training </a:t>
            </a: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</a:t>
            </a:r>
            <a:endParaRPr lang="en-US" sz="4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Arab </a:t>
            </a: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Board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29284D-0A73-4FAA-9A95-0AEC123819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38" r="-1" b="45630"/>
          <a:stretch/>
        </p:blipFill>
        <p:spPr>
          <a:xfrm>
            <a:off x="10231048" y="6207371"/>
            <a:ext cx="1960951" cy="650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3A3A26B2-70E1-4C63-B2A3-DA3A9C4C1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5353" y="2945787"/>
            <a:ext cx="7471833" cy="1812031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Jawad Ibrahim Rasheed</a:t>
            </a:r>
          </a:p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FRCP (London) CABM ( Arab Board)</a:t>
            </a:r>
          </a:p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Professional supervisor in medical education</a:t>
            </a:r>
          </a:p>
        </p:txBody>
      </p:sp>
      <p:pic>
        <p:nvPicPr>
          <p:cNvPr id="6" name="Content Placeholder 3" descr="image-0-02-05-d2bc271f5184de05fe01d25ab66d1741751c740fed65597d7f6851b0b4d2639d-V.jpg">
            <a:extLst>
              <a:ext uri="{FF2B5EF4-FFF2-40B4-BE49-F238E27FC236}">
                <a16:creationId xmlns:a16="http://schemas.microsoft.com/office/drawing/2014/main" id="{2FC7A7F9-F219-1644-86CA-B98CE4CF5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66" r="-30966"/>
          <a:stretch>
            <a:fillRect/>
          </a:stretch>
        </p:blipFill>
        <p:spPr>
          <a:xfrm>
            <a:off x="4653588" y="791271"/>
            <a:ext cx="3113223" cy="204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46043" y="940660"/>
            <a:ext cx="7502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Medical </a:t>
            </a:r>
            <a:r>
              <a:rPr lang="en-US" sz="4000" dirty="0" smtClean="0">
                <a:solidFill>
                  <a:srgbClr val="0000FF"/>
                </a:solidFill>
              </a:rPr>
              <a:t>Education </a:t>
            </a:r>
            <a:r>
              <a:rPr lang="en-US" sz="4000" dirty="0">
                <a:solidFill>
                  <a:srgbClr val="0000FF"/>
                </a:solidFill>
              </a:rPr>
              <a:t>Council in Iraq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38549" y="2464953"/>
            <a:ext cx="10438509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Faculty development and national </a:t>
            </a:r>
            <a:r>
              <a:rPr lang="en-US" sz="4000" dirty="0" err="1" smtClean="0"/>
              <a:t>e</a:t>
            </a:r>
            <a:r>
              <a:rPr lang="en-US" sz="4000" dirty="0" err="1"/>
              <a:t>P</a:t>
            </a:r>
            <a:r>
              <a:rPr lang="en-US" sz="4000" dirty="0" err="1" smtClean="0"/>
              <a:t>ortfolio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Curriculum development </a:t>
            </a:r>
          </a:p>
          <a:p>
            <a:r>
              <a:rPr lang="en-US" sz="4000" dirty="0" smtClean="0"/>
              <a:t>Assessment methods plus develop links with UEMS </a:t>
            </a:r>
          </a:p>
          <a:p>
            <a:r>
              <a:rPr lang="en-US" sz="4000" dirty="0" smtClean="0"/>
              <a:t>Professionalism and medical ethics </a:t>
            </a:r>
          </a:p>
          <a:p>
            <a:r>
              <a:rPr lang="en-US" sz="4000" dirty="0" smtClean="0"/>
              <a:t>Development of simulation </a:t>
            </a:r>
          </a:p>
          <a:p>
            <a:r>
              <a:rPr lang="en-US" sz="4000" dirty="0" smtClean="0"/>
              <a:t>Accreditation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479030" y="-405329"/>
            <a:ext cx="1446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Development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467164" y="1666747"/>
            <a:ext cx="2809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ED8428"/>
                </a:solidFill>
              </a:rPr>
              <a:t>Current work</a:t>
            </a:r>
            <a:endParaRPr lang="en-GB" sz="3600" dirty="0">
              <a:solidFill>
                <a:srgbClr val="ED84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3267B1-5453-A34B-9715-93EBB78E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 descr="C:\Users\Dr.Jawad\Desktop\image from iraqi standard for                accreditation-23.jpg">
            <a:extLst>
              <a:ext uri="{FF2B5EF4-FFF2-40B4-BE49-F238E27FC236}">
                <a16:creationId xmlns:a16="http://schemas.microsoft.com/office/drawing/2014/main" id="{3A176425-8D5F-9C49-A75B-A1D2912DC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265" y="3103148"/>
            <a:ext cx="4082519" cy="3294663"/>
          </a:xfrm>
          <a:prstGeom prst="rect">
            <a:avLst/>
          </a:prstGeom>
          <a:noFill/>
        </p:spPr>
      </p:pic>
      <p:pic>
        <p:nvPicPr>
          <p:cNvPr id="4" name="Picture 3" descr="MECIQ Logo.jpg">
            <a:extLst>
              <a:ext uri="{FF2B5EF4-FFF2-40B4-BE49-F238E27FC236}">
                <a16:creationId xmlns:a16="http://schemas.microsoft.com/office/drawing/2014/main" id="{732180D7-233C-7F4D-8D38-6F89F17B7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53" y="3833335"/>
            <a:ext cx="5629703" cy="18342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B48F8A-03A7-4147-9018-34239D0A8B91}"/>
              </a:ext>
            </a:extLst>
          </p:cNvPr>
          <p:cNvSpPr txBox="1"/>
          <p:nvPr/>
        </p:nvSpPr>
        <p:spPr>
          <a:xfrm>
            <a:off x="3509819" y="875642"/>
            <a:ext cx="5624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National Council for the Accreditation of Medical Colleges and MECIQ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838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29" y="4064000"/>
            <a:ext cx="4011625" cy="86421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600" cap="none" dirty="0" smtClean="0">
                <a:solidFill>
                  <a:schemeClr val="accent1"/>
                </a:solidFill>
              </a:rPr>
              <a:t>Areas </a:t>
            </a:r>
            <a:r>
              <a:rPr lang="en-US" sz="3600" cap="none" dirty="0">
                <a:solidFill>
                  <a:schemeClr val="accent1"/>
                </a:solidFill>
              </a:rPr>
              <a:t>of </a:t>
            </a:r>
            <a:r>
              <a:rPr lang="en-US" sz="3600" cap="none" dirty="0" smtClean="0">
                <a:solidFill>
                  <a:schemeClr val="accent1"/>
                </a:solidFill>
              </a:rPr>
              <a:t>medical education and training courses </a:t>
            </a:r>
            <a:r>
              <a:rPr lang="en-US" sz="3600" cap="none" dirty="0">
                <a:solidFill>
                  <a:schemeClr val="accent1"/>
                </a:solidFill>
              </a:rPr>
              <a:t>for </a:t>
            </a:r>
            <a:br>
              <a:rPr lang="en-US" sz="3600" cap="none" dirty="0">
                <a:solidFill>
                  <a:schemeClr val="accent1"/>
                </a:solidFill>
              </a:rPr>
            </a:br>
            <a:r>
              <a:rPr lang="en-US" sz="3600" cap="none" dirty="0">
                <a:solidFill>
                  <a:schemeClr val="accent1"/>
                </a:solidFill>
              </a:rPr>
              <a:t>supervisors and trainers  </a:t>
            </a:r>
            <a:br>
              <a:rPr lang="en-US" sz="3600" cap="none" dirty="0">
                <a:solidFill>
                  <a:schemeClr val="accent1"/>
                </a:solidFill>
              </a:rPr>
            </a:br>
            <a:endParaRPr lang="en-US" sz="3600" cap="none" dirty="0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5F1FB67-5AD5-4BFB-85A2-B25D562546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9011860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DF85A-9723-4D62-B075-A5340691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29284D-0A73-4FAA-9A95-0AEC123819A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938" r="-1" b="45630"/>
          <a:stretch/>
        </p:blipFill>
        <p:spPr>
          <a:xfrm>
            <a:off x="10231048" y="6207371"/>
            <a:ext cx="1960951" cy="650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Screen Shot 2016-09-29 at 18.49.51.png">
            <a:extLst>
              <a:ext uri="{FF2B5EF4-FFF2-40B4-BE49-F238E27FC236}">
                <a16:creationId xmlns:a16="http://schemas.microsoft.com/office/drawing/2014/main" id="{D2B1E3B7-FFC6-0346-BBEF-7E81F948E9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9" y="1037967"/>
            <a:ext cx="4103601" cy="169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2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1" descr="Screen Shot 2016-09-26 at 10.15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6379"/>
            <a:ext cx="12192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172" y="661605"/>
            <a:ext cx="1425513" cy="131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05018" y="1318493"/>
            <a:ext cx="3991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Influence of UEMS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252522" y="2524070"/>
            <a:ext cx="84688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MECIQ will help establish in the Arab Board</a:t>
            </a:r>
          </a:p>
          <a:p>
            <a:endParaRPr lang="en-US" sz="3600" dirty="0" smtClean="0"/>
          </a:p>
          <a:p>
            <a:r>
              <a:rPr lang="en-US" sz="3600" dirty="0" smtClean="0"/>
              <a:t>Councils for: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Curriculum Development  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Assessment 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Simulation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CPD-CME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95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9A0E24-6C6A-4A35-AF23-5FFD7ED28EE5}"/>
              </a:ext>
            </a:extLst>
          </p:cNvPr>
          <p:cNvSpPr txBox="1"/>
          <p:nvPr/>
        </p:nvSpPr>
        <p:spPr>
          <a:xfrm>
            <a:off x="635030" y="4793540"/>
            <a:ext cx="10578032" cy="11559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2800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Pioneering in PGME for better health care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29284D-0A73-4FAA-9A95-0AEC123819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38" r="-1" b="45630"/>
          <a:stretch/>
        </p:blipFill>
        <p:spPr>
          <a:xfrm>
            <a:off x="352926" y="1011357"/>
            <a:ext cx="11470106" cy="3805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63F3618-4249-49BA-BCC3-949A85883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172" y="4356772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3A3A26B2-70E1-4C63-B2A3-DA3A9C4C1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007" y="650515"/>
            <a:ext cx="1565126" cy="142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5" descr="hhhhhhhhhhh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1" y="6072189"/>
            <a:ext cx="2762249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4" descr="foo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21920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274" y="1514742"/>
            <a:ext cx="111247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r>
              <a:rPr lang="en-US" sz="4000" dirty="0" smtClean="0"/>
              <a:t>With your help we learnt how to remodel our system and </a:t>
            </a:r>
            <a:r>
              <a:rPr lang="en-US" sz="4000" dirty="0"/>
              <a:t>to enhance medical education and training </a:t>
            </a:r>
            <a:r>
              <a:rPr lang="en-US" sz="4000"/>
              <a:t>and </a:t>
            </a:r>
            <a:r>
              <a:rPr lang="en-US" sz="4000" smtClean="0"/>
              <a:t>assessment</a:t>
            </a:r>
            <a:endParaRPr lang="en-US" sz="4000" dirty="0"/>
          </a:p>
          <a:p>
            <a:pPr algn="ctr"/>
            <a:endParaRPr lang="en-US" sz="3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269672" y="4331855"/>
            <a:ext cx="50182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Thank you UEMS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91626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9860" y="979714"/>
            <a:ext cx="3260140" cy="296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5" descr="hhhhhhhhhhh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1" y="6072189"/>
            <a:ext cx="2762249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4" descr="foot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21920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834" y="4468135"/>
            <a:ext cx="11124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Iraq is </a:t>
            </a:r>
            <a:r>
              <a:rPr lang="en-US" sz="3600" dirty="0" smtClean="0"/>
              <a:t>an Observer </a:t>
            </a:r>
            <a:r>
              <a:rPr lang="en-US" sz="3600" dirty="0"/>
              <a:t>M</a:t>
            </a:r>
            <a:r>
              <a:rPr lang="en-US" sz="3600" dirty="0" smtClean="0"/>
              <a:t>ember in the </a:t>
            </a:r>
          </a:p>
          <a:p>
            <a:pPr algn="ctr"/>
            <a:r>
              <a:rPr lang="en-US" sz="3600" dirty="0" smtClean="0"/>
              <a:t>Union </a:t>
            </a:r>
            <a:r>
              <a:rPr lang="en-US" sz="3600" dirty="0"/>
              <a:t>of </a:t>
            </a:r>
            <a:r>
              <a:rPr lang="en-US" sz="3600" dirty="0" smtClean="0"/>
              <a:t>European Medical Specialists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71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18" y="0"/>
            <a:ext cx="9278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247" y="915923"/>
            <a:ext cx="1962158" cy="178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5" descr="hhhhhhhhhhh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1" y="6072189"/>
            <a:ext cx="2762249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4" descr="foo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21920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4576" y="1515236"/>
            <a:ext cx="655084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Delegates of Iraq </a:t>
            </a:r>
          </a:p>
          <a:p>
            <a:endParaRPr lang="en-US" sz="3600" dirty="0"/>
          </a:p>
          <a:p>
            <a:r>
              <a:rPr lang="en-US" sz="4000" i="1" dirty="0"/>
              <a:t>Jawad Ibrahim Rasheed </a:t>
            </a:r>
          </a:p>
          <a:p>
            <a:r>
              <a:rPr lang="en-US" sz="4000" i="1" dirty="0"/>
              <a:t>Nigel </a:t>
            </a:r>
            <a:r>
              <a:rPr lang="en-US" sz="4000" i="1" dirty="0" err="1"/>
              <a:t>Bax</a:t>
            </a:r>
            <a:r>
              <a:rPr lang="en-US" sz="4000" i="1" dirty="0"/>
              <a:t> </a:t>
            </a:r>
          </a:p>
          <a:p>
            <a:r>
              <a:rPr lang="en-US" sz="4000" i="1" dirty="0" smtClean="0"/>
              <a:t>Deborah </a:t>
            </a:r>
            <a:r>
              <a:rPr lang="en-US" sz="4000" i="1" dirty="0"/>
              <a:t>Bax 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0366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B76E6-8E55-4532-B4C9-362459A30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29011"/>
            <a:ext cx="11029616" cy="7282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ea typeface="Segoe UI Light" panose="020B0702040204020203" pitchFamily="34" charset="0"/>
                <a:cs typeface="Segoe UI" panose="020B0502040204020203" pitchFamily="34" charset="0"/>
              </a:rPr>
              <a:t>the </a:t>
            </a:r>
            <a:r>
              <a:rPr lang="en-US" sz="3200" dirty="0">
                <a:ea typeface="Segoe UI Light" panose="020B0702040204020203" pitchFamily="34" charset="0"/>
                <a:cs typeface="Segoe UI" panose="020B0502040204020203" pitchFamily="34" charset="0"/>
              </a:rPr>
              <a:t>main </a:t>
            </a:r>
            <a:r>
              <a:rPr lang="en-US" sz="3200" dirty="0" smtClean="0">
                <a:ea typeface="Segoe UI Light" panose="020B0702040204020203" pitchFamily="34" charset="0"/>
                <a:cs typeface="Segoe UI" panose="020B0502040204020203" pitchFamily="34" charset="0"/>
              </a:rPr>
              <a:t>roles </a:t>
            </a:r>
            <a:r>
              <a:rPr lang="en-US" sz="3200" dirty="0">
                <a:ea typeface="Segoe UI Light" panose="020B0702040204020203" pitchFamily="34" charset="0"/>
                <a:cs typeface="Segoe UI" panose="020B0502040204020203" pitchFamily="34" charset="0"/>
              </a:rPr>
              <a:t>of </a:t>
            </a:r>
            <a:r>
              <a:rPr lang="en-US" sz="3200" dirty="0" smtClean="0">
                <a:ea typeface="Segoe UI Light" panose="020B0702040204020203" pitchFamily="34" charset="0"/>
                <a:cs typeface="Segoe UI" panose="020B0502040204020203" pitchFamily="34" charset="0"/>
              </a:rPr>
              <a:t>the Arab </a:t>
            </a:r>
            <a:r>
              <a:rPr lang="en-US" sz="3200" dirty="0">
                <a:ea typeface="Segoe UI Light" panose="020B0702040204020203" pitchFamily="34" charset="0"/>
                <a:cs typeface="Segoe UI" panose="020B0502040204020203" pitchFamily="34" charset="0"/>
              </a:rPr>
              <a:t>board</a:t>
            </a:r>
            <a:endParaRPr lang="en-US" sz="3200" dirty="0">
              <a:latin typeface="Segoe UI Light" panose="020B0702040204020203" pitchFamily="34" charset="0"/>
              <a:ea typeface="Segoe UI Light" panose="020B07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850250" y="1876798"/>
            <a:ext cx="10715966" cy="4308042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numCol="1" rtlCol="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The production of specialists who have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the required: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  <a:p>
            <a:pPr marL="1657350" lvl="2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>
                <a:solidFill>
                  <a:srgbClr val="2006BA"/>
                </a:solidFill>
                <a:latin typeface="Gill Sans MT" panose="020B05020201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K</a:t>
            </a:r>
            <a:r>
              <a:rPr lang="en-US" sz="4000" dirty="0" smtClean="0">
                <a:solidFill>
                  <a:srgbClr val="2006BA"/>
                </a:solidFill>
                <a:latin typeface="Gill Sans MT" panose="020B05020201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nowledge</a:t>
            </a:r>
            <a:endParaRPr lang="en-US" sz="4000" dirty="0">
              <a:solidFill>
                <a:srgbClr val="2006BA"/>
              </a:solidFill>
              <a:latin typeface="Gill Sans MT" panose="020B05020201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  <a:p>
            <a:pPr marL="1657350" lvl="2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>
                <a:solidFill>
                  <a:srgbClr val="2006BA"/>
                </a:solidFill>
                <a:latin typeface="Gill Sans MT" panose="020B05020201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C</a:t>
            </a:r>
            <a:r>
              <a:rPr lang="en-US" sz="4000" dirty="0" smtClean="0">
                <a:solidFill>
                  <a:srgbClr val="2006BA"/>
                </a:solidFill>
                <a:latin typeface="Gill Sans MT" panose="020B05020201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linical </a:t>
            </a:r>
            <a:r>
              <a:rPr lang="en-US" sz="4000" dirty="0">
                <a:solidFill>
                  <a:srgbClr val="2006BA"/>
                </a:solidFill>
                <a:latin typeface="Gill Sans MT" panose="020B05020201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and practical capabilities </a:t>
            </a:r>
          </a:p>
          <a:p>
            <a:pPr marL="1657350" lvl="2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>
                <a:solidFill>
                  <a:srgbClr val="2006BA"/>
                </a:solidFill>
                <a:latin typeface="Gill Sans MT" panose="020B05020201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P</a:t>
            </a:r>
            <a:r>
              <a:rPr lang="en-US" sz="4000" dirty="0" smtClean="0">
                <a:solidFill>
                  <a:srgbClr val="2006BA"/>
                </a:solidFill>
                <a:latin typeface="Gill Sans MT" panose="020B05020201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rofessional </a:t>
            </a:r>
            <a:r>
              <a:rPr lang="en-US" sz="4000" dirty="0" err="1" smtClean="0">
                <a:solidFill>
                  <a:srgbClr val="2006BA"/>
                </a:solidFill>
                <a:latin typeface="Gill Sans MT" panose="020B05020201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behaviours</a:t>
            </a:r>
            <a:endParaRPr lang="en-US" sz="4000" dirty="0">
              <a:solidFill>
                <a:srgbClr val="2006BA"/>
              </a:solidFill>
              <a:latin typeface="Gill Sans MT" panose="020B05020201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ED8428"/>
                </a:solidFill>
                <a:latin typeface="Gill Sans MT" panose="020B05020201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to work in the Arab health services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60D467-EF55-49E4-B5DD-93CB4F1B9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29284D-0A73-4FAA-9A95-0AEC123819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38" r="-1" b="45630"/>
          <a:stretch/>
        </p:blipFill>
        <p:spPr>
          <a:xfrm>
            <a:off x="10231048" y="6207371"/>
            <a:ext cx="1960951" cy="650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151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عنوان 1"/>
          <p:cNvSpPr>
            <a:spLocks noGrp="1"/>
          </p:cNvSpPr>
          <p:nvPr>
            <p:ph type="title"/>
          </p:nvPr>
        </p:nvSpPr>
        <p:spPr>
          <a:xfrm>
            <a:off x="571500" y="880282"/>
            <a:ext cx="10972800" cy="5715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500" cap="none" dirty="0">
                <a:latin typeface="Calibri" charset="0"/>
              </a:rPr>
              <a:t>Training </a:t>
            </a:r>
            <a:r>
              <a:rPr lang="en-US" sz="4500" cap="none" dirty="0" err="1" smtClean="0">
                <a:latin typeface="Calibri" charset="0"/>
              </a:rPr>
              <a:t>Programmes</a:t>
            </a:r>
            <a:r>
              <a:rPr lang="en-US" sz="4500" cap="none" dirty="0" smtClean="0">
                <a:latin typeface="Calibri" charset="0"/>
              </a:rPr>
              <a:t> </a:t>
            </a:r>
            <a:endParaRPr lang="en-US" sz="4500" cap="none" dirty="0">
              <a:latin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5885" y="2731793"/>
            <a:ext cx="2112433" cy="10080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00FF"/>
                </a:solidFill>
              </a:rPr>
              <a:t>Intern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8317" y="2708276"/>
            <a:ext cx="6527800" cy="10080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00FF"/>
                </a:solidFill>
              </a:rPr>
              <a:t>Trainee</a:t>
            </a:r>
          </a:p>
        </p:txBody>
      </p: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127183" y="1773238"/>
            <a:ext cx="30880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Medical school graduates </a:t>
            </a:r>
          </a:p>
        </p:txBody>
      </p:sp>
      <p:sp>
        <p:nvSpPr>
          <p:cNvPr id="8" name="Down Arrow 7"/>
          <p:cNvSpPr/>
          <p:nvPr/>
        </p:nvSpPr>
        <p:spPr>
          <a:xfrm>
            <a:off x="1583267" y="2276476"/>
            <a:ext cx="480484" cy="36036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6" name="TextBox 8"/>
          <p:cNvSpPr txBox="1">
            <a:spLocks noChangeArrowheads="1"/>
          </p:cNvSpPr>
          <p:nvPr/>
        </p:nvSpPr>
        <p:spPr bwMode="auto">
          <a:xfrm>
            <a:off x="2351618" y="3789364"/>
            <a:ext cx="783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2 yr</a:t>
            </a:r>
          </a:p>
        </p:txBody>
      </p:sp>
      <p:sp>
        <p:nvSpPr>
          <p:cNvPr id="25607" name="TextBox 9"/>
          <p:cNvSpPr txBox="1">
            <a:spLocks noChangeArrowheads="1"/>
          </p:cNvSpPr>
          <p:nvPr/>
        </p:nvSpPr>
        <p:spPr bwMode="auto">
          <a:xfrm>
            <a:off x="6449484" y="3841751"/>
            <a:ext cx="11025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4-6 yr</a:t>
            </a:r>
          </a:p>
        </p:txBody>
      </p:sp>
      <p:sp>
        <p:nvSpPr>
          <p:cNvPr id="11" name="Down Arrow 10"/>
          <p:cNvSpPr/>
          <p:nvPr/>
        </p:nvSpPr>
        <p:spPr>
          <a:xfrm rot="16200000">
            <a:off x="10093061" y="2216415"/>
            <a:ext cx="360363" cy="48048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9" name="TextBox 11"/>
          <p:cNvSpPr txBox="1">
            <a:spLocks noChangeArrowheads="1"/>
          </p:cNvSpPr>
          <p:nvPr/>
        </p:nvSpPr>
        <p:spPr bwMode="auto">
          <a:xfrm>
            <a:off x="9935634" y="1773238"/>
            <a:ext cx="15055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Specialist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15219" y="4221164"/>
            <a:ext cx="1737199" cy="1611821"/>
            <a:chOff x="2411760" y="4221088"/>
            <a:chExt cx="1302065" cy="1612561"/>
          </a:xfrm>
        </p:grpSpPr>
        <p:sp>
          <p:nvSpPr>
            <p:cNvPr id="25619" name="TextBox 1"/>
            <p:cNvSpPr txBox="1">
              <a:spLocks noChangeArrowheads="1"/>
            </p:cNvSpPr>
            <p:nvPr/>
          </p:nvSpPr>
          <p:spPr bwMode="auto">
            <a:xfrm>
              <a:off x="2411760" y="4725144"/>
              <a:ext cx="1302065" cy="1108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/>
                <a:t>National</a:t>
              </a:r>
            </a:p>
            <a:p>
              <a:pPr eaLnBrk="1" hangingPunct="1"/>
              <a:r>
                <a:rPr lang="en-US" sz="2200"/>
                <a:t>Entry </a:t>
              </a:r>
            </a:p>
            <a:p>
              <a:pPr eaLnBrk="1" hangingPunct="1"/>
              <a:r>
                <a:rPr lang="en-US" sz="2200"/>
                <a:t>Examination</a:t>
              </a:r>
            </a:p>
          </p:txBody>
        </p:sp>
        <p:sp>
          <p:nvSpPr>
            <p:cNvPr id="3" name="Up Arrow 2"/>
            <p:cNvSpPr/>
            <p:nvPr/>
          </p:nvSpPr>
          <p:spPr>
            <a:xfrm>
              <a:off x="2700500" y="4221088"/>
              <a:ext cx="287153" cy="431998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457268" y="4221164"/>
            <a:ext cx="1737199" cy="1950717"/>
            <a:chOff x="7092280" y="4221088"/>
            <a:chExt cx="1303255" cy="1950286"/>
          </a:xfrm>
        </p:grpSpPr>
        <p:sp>
          <p:nvSpPr>
            <p:cNvPr id="25617" name="TextBox 11"/>
            <p:cNvSpPr txBox="1">
              <a:spLocks noChangeArrowheads="1"/>
            </p:cNvSpPr>
            <p:nvPr/>
          </p:nvSpPr>
          <p:spPr bwMode="auto">
            <a:xfrm>
              <a:off x="7092280" y="4725144"/>
              <a:ext cx="1303255" cy="144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/>
                <a:t>Final </a:t>
              </a:r>
            </a:p>
            <a:p>
              <a:pPr eaLnBrk="1" hangingPunct="1"/>
              <a:r>
                <a:rPr lang="en-US" sz="2200"/>
                <a:t>Written and</a:t>
              </a:r>
            </a:p>
            <a:p>
              <a:pPr eaLnBrk="1" hangingPunct="1"/>
              <a:r>
                <a:rPr lang="en-US" sz="2200"/>
                <a:t>Clinical</a:t>
              </a:r>
            </a:p>
            <a:p>
              <a:pPr eaLnBrk="1" hangingPunct="1"/>
              <a:r>
                <a:rPr lang="en-US" sz="2200"/>
                <a:t>Examination</a:t>
              </a:r>
            </a:p>
          </p:txBody>
        </p:sp>
        <p:sp>
          <p:nvSpPr>
            <p:cNvPr id="14" name="Up Arrow 13"/>
            <p:cNvSpPr/>
            <p:nvPr/>
          </p:nvSpPr>
          <p:spPr>
            <a:xfrm>
              <a:off x="7668700" y="4221088"/>
              <a:ext cx="287415" cy="431705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" name="Up Arrow 14"/>
          <p:cNvSpPr/>
          <p:nvPr/>
        </p:nvSpPr>
        <p:spPr>
          <a:xfrm>
            <a:off x="4464051" y="3500438"/>
            <a:ext cx="383116" cy="433387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8976785" y="3500438"/>
            <a:ext cx="383116" cy="433387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7823201" y="3500438"/>
            <a:ext cx="385233" cy="433387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6671734" y="3500438"/>
            <a:ext cx="385233" cy="433387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5520267" y="3500438"/>
            <a:ext cx="383117" cy="433387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29284D-0A73-4FAA-9A95-0AEC123819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38" r="-1" b="45630"/>
          <a:stretch/>
        </p:blipFill>
        <p:spPr>
          <a:xfrm>
            <a:off x="10231048" y="6207371"/>
            <a:ext cx="1960951" cy="650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427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عنصر نائب للمحتوى 2"/>
          <p:cNvSpPr>
            <a:spLocks noGrp="1"/>
          </p:cNvSpPr>
          <p:nvPr>
            <p:ph idx="1"/>
          </p:nvPr>
        </p:nvSpPr>
        <p:spPr>
          <a:xfrm>
            <a:off x="334434" y="333375"/>
            <a:ext cx="11597217" cy="149383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ctr" eaLnBrk="1" hangingPunct="1">
              <a:buFont typeface="Wingdings 2" charset="0"/>
              <a:buNone/>
            </a:pPr>
            <a:r>
              <a:rPr lang="en-US" sz="3600" dirty="0">
                <a:latin typeface="Calibri" charset="0"/>
              </a:rPr>
              <a:t>Cooperation with Arab countries and organizations concerning medical education  </a:t>
            </a:r>
          </a:p>
        </p:txBody>
      </p:sp>
      <p:pic>
        <p:nvPicPr>
          <p:cNvPr id="40962" name="Picture 1" descr="Screen Shot 2016-09-26 at 10.15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8999"/>
            <a:ext cx="12192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 flipV="1">
            <a:off x="7951450" y="2895406"/>
            <a:ext cx="402329" cy="35014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229390" y="45622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029284D-0A73-4FAA-9A95-0AEC123819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38" r="-1" b="45630"/>
          <a:stretch/>
        </p:blipFill>
        <p:spPr>
          <a:xfrm>
            <a:off x="10231048" y="6207371"/>
            <a:ext cx="1960951" cy="650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Oval 25"/>
          <p:cNvSpPr/>
          <p:nvPr/>
        </p:nvSpPr>
        <p:spPr>
          <a:xfrm flipV="1">
            <a:off x="7065272" y="3132473"/>
            <a:ext cx="402329" cy="35014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050" y="934567"/>
            <a:ext cx="1788295" cy="162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5" descr="hhhhhhhhhhh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1" y="6072189"/>
            <a:ext cx="2762249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4" descr="foot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21920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58243" y="727418"/>
            <a:ext cx="9156666" cy="44319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/>
              <a:t>Achievements as </a:t>
            </a:r>
            <a:r>
              <a:rPr lang="en-US" sz="3600" dirty="0" smtClean="0"/>
              <a:t>an Observer </a:t>
            </a:r>
            <a:r>
              <a:rPr lang="en-US" sz="3600" dirty="0"/>
              <a:t>M</a:t>
            </a:r>
            <a:r>
              <a:rPr lang="en-US" sz="3600" dirty="0" smtClean="0"/>
              <a:t>ember of </a:t>
            </a:r>
            <a:r>
              <a:rPr lang="en-US" sz="3600" dirty="0"/>
              <a:t>UEMS</a:t>
            </a:r>
          </a:p>
          <a:p>
            <a:endParaRPr lang="en-US" sz="3600" dirty="0"/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Creation of </a:t>
            </a:r>
            <a:r>
              <a:rPr lang="en-US" sz="2800" dirty="0" smtClean="0"/>
              <a:t>the Medical Education </a:t>
            </a:r>
            <a:r>
              <a:rPr lang="en-US" sz="2800" dirty="0"/>
              <a:t>C</a:t>
            </a:r>
            <a:r>
              <a:rPr lang="en-US" sz="2800" dirty="0" smtClean="0"/>
              <a:t>ouncil </a:t>
            </a:r>
            <a:r>
              <a:rPr lang="en-US" sz="2800" dirty="0"/>
              <a:t>in </a:t>
            </a:r>
            <a:r>
              <a:rPr lang="en-US" sz="2800" dirty="0" smtClean="0"/>
              <a:t>Iraq </a:t>
            </a:r>
            <a:endParaRPr lang="en-US" sz="2800" dirty="0"/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Development of expertise in training and assessment</a:t>
            </a:r>
            <a:endParaRPr lang="en-US" sz="2800" dirty="0"/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Registration of Iraqi </a:t>
            </a:r>
            <a:r>
              <a:rPr lang="en-US" sz="2800" dirty="0"/>
              <a:t>medical scientific societies to </a:t>
            </a:r>
            <a:r>
              <a:rPr lang="en-US" sz="2800" dirty="0" smtClean="0"/>
              <a:t>enable </a:t>
            </a:r>
            <a:r>
              <a:rPr lang="en-US" sz="2800" dirty="0"/>
              <a:t>participation in the activities of </a:t>
            </a:r>
            <a:r>
              <a:rPr lang="en-US" sz="2800" dirty="0" smtClean="0"/>
              <a:t>UEMS</a:t>
            </a:r>
            <a:endParaRPr lang="en-US" sz="2800" dirty="0"/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Creation </a:t>
            </a:r>
            <a:r>
              <a:rPr lang="en-US" sz="2800" dirty="0"/>
              <a:t>of digital website with digital </a:t>
            </a:r>
            <a:r>
              <a:rPr lang="en-US" sz="2800" dirty="0" smtClean="0"/>
              <a:t>communication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849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992266"/>
              </p:ext>
            </p:extLst>
          </p:nvPr>
        </p:nvGraphicFramePr>
        <p:xfrm>
          <a:off x="321518" y="8074004"/>
          <a:ext cx="11150746" cy="400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Document" r:id="rId3" imgW="5969000" imgH="2133600" progId="Word.Document.12">
                  <p:embed/>
                </p:oleObj>
              </mc:Choice>
              <mc:Fallback>
                <p:oleObj name="Document" r:id="rId3" imgW="5969000" imgH="2133600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518" y="8074004"/>
                        <a:ext cx="11150746" cy="400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46043" y="940660"/>
            <a:ext cx="7502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Medical </a:t>
            </a:r>
            <a:r>
              <a:rPr lang="en-US" sz="4000" dirty="0" smtClean="0">
                <a:solidFill>
                  <a:srgbClr val="0000FF"/>
                </a:solidFill>
              </a:rPr>
              <a:t>Education </a:t>
            </a:r>
            <a:r>
              <a:rPr lang="en-US" sz="4000" dirty="0">
                <a:solidFill>
                  <a:srgbClr val="0000FF"/>
                </a:solidFill>
              </a:rPr>
              <a:t>Council in Iraq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8945" y="1773377"/>
            <a:ext cx="311976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dirty="0" smtClean="0"/>
              <a:t>Responsible for: </a:t>
            </a:r>
            <a:endParaRPr lang="en-GB" sz="3400" dirty="0"/>
          </a:p>
        </p:txBody>
      </p:sp>
      <p:sp>
        <p:nvSpPr>
          <p:cNvPr id="6" name="TextBox 5"/>
          <p:cNvSpPr txBox="1"/>
          <p:nvPr/>
        </p:nvSpPr>
        <p:spPr>
          <a:xfrm>
            <a:off x="2322177" y="2513761"/>
            <a:ext cx="75344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ED8428"/>
                </a:solidFill>
              </a:rPr>
              <a:t>Developing</a:t>
            </a:r>
            <a:r>
              <a:rPr lang="en-GB" sz="3200" dirty="0" smtClean="0"/>
              <a:t> 	PGME in Iraq</a:t>
            </a:r>
          </a:p>
          <a:p>
            <a:r>
              <a:rPr lang="en-GB" sz="3200" dirty="0"/>
              <a:t>	</a:t>
            </a:r>
            <a:r>
              <a:rPr lang="en-GB" sz="3200" dirty="0" smtClean="0"/>
              <a:t>				High quality assessments</a:t>
            </a:r>
          </a:p>
          <a:p>
            <a:r>
              <a:rPr lang="en-GB" sz="3200" dirty="0"/>
              <a:t>	</a:t>
            </a:r>
            <a:r>
              <a:rPr lang="en-GB" sz="3200" dirty="0" smtClean="0"/>
              <a:t>				UG – Intern – Trainee linkages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322177" y="4276499"/>
            <a:ext cx="8328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ED8428"/>
                </a:solidFill>
              </a:rPr>
              <a:t>Accrediting</a:t>
            </a:r>
            <a:r>
              <a:rPr lang="en-GB" sz="3200" dirty="0" smtClean="0"/>
              <a:t>    Trainers, Training sites, Programmes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322177" y="5116318"/>
            <a:ext cx="5650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ED8428"/>
                </a:solidFill>
              </a:rPr>
              <a:t>Linking</a:t>
            </a:r>
            <a:r>
              <a:rPr lang="en-GB" sz="3200" dirty="0" smtClean="0"/>
              <a:t>  		With Arab Board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1666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507</Words>
  <Application>Microsoft Office PowerPoint</Application>
  <PresentationFormat>Widescreen</PresentationFormat>
  <Paragraphs>111</Paragraphs>
  <Slides>15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ＭＳ Ｐゴシック</vt:lpstr>
      <vt:lpstr>Arial</vt:lpstr>
      <vt:lpstr>Calibri</vt:lpstr>
      <vt:lpstr>Gill Sans MT</vt:lpstr>
      <vt:lpstr>Segoe UI</vt:lpstr>
      <vt:lpstr>Segoe UI Light</vt:lpstr>
      <vt:lpstr>Segoe UI Semilight</vt:lpstr>
      <vt:lpstr>Wingdings 2</vt:lpstr>
      <vt:lpstr>Dividend</vt:lpstr>
      <vt:lpstr>Document</vt:lpstr>
      <vt:lpstr>PowerPoint Presentation</vt:lpstr>
      <vt:lpstr>PowerPoint Presentation</vt:lpstr>
      <vt:lpstr>PowerPoint Presentation</vt:lpstr>
      <vt:lpstr>PowerPoint Presentation</vt:lpstr>
      <vt:lpstr>the main roles of the Arab board</vt:lpstr>
      <vt:lpstr>Training Programmes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Areas of medical education and training courses for  supervisors and trainers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ammar albayati</dc:creator>
  <cp:lastModifiedBy>Deborah</cp:lastModifiedBy>
  <cp:revision>148</cp:revision>
  <dcterms:created xsi:type="dcterms:W3CDTF">2018-08-24T12:57:08Z</dcterms:created>
  <dcterms:modified xsi:type="dcterms:W3CDTF">2019-10-19T09:33:21Z</dcterms:modified>
</cp:coreProperties>
</file>