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5" r:id="rId9"/>
    <p:sldId id="261" r:id="rId10"/>
    <p:sldId id="266" r:id="rId11"/>
    <p:sldId id="262" r:id="rId12"/>
    <p:sldId id="273" r:id="rId13"/>
    <p:sldId id="272" r:id="rId14"/>
    <p:sldId id="271" r:id="rId15"/>
    <p:sldId id="270" r:id="rId16"/>
    <p:sldId id="274" r:id="rId17"/>
    <p:sldId id="275" r:id="rId18"/>
    <p:sldId id="276" r:id="rId19"/>
    <p:sldId id="268" r:id="rId20"/>
    <p:sldId id="269" r:id="rId21"/>
    <p:sldId id="280" r:id="rId22"/>
    <p:sldId id="267" r:id="rId23"/>
    <p:sldId id="277" r:id="rId24"/>
    <p:sldId id="278" r:id="rId25"/>
    <p:sldId id="279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99"/>
    <p:restoredTop sz="94697"/>
  </p:normalViewPr>
  <p:slideViewPr>
    <p:cSldViewPr snapToGrid="0" snapToObjects="1">
      <p:cViewPr varScale="1">
        <p:scale>
          <a:sx n="82" d="100"/>
          <a:sy n="82" d="100"/>
        </p:scale>
        <p:origin x="176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l’icône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B1D8E3-4816-D449-8AD3-9A67431971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476833"/>
            <a:ext cx="8637073" cy="2870801"/>
          </a:xfrm>
        </p:spPr>
        <p:txBody>
          <a:bodyPr>
            <a:normAutofit/>
          </a:bodyPr>
          <a:lstStyle/>
          <a:p>
            <a:pPr algn="ctr"/>
            <a:r>
              <a:rPr lang="en-GB" sz="4400" dirty="0"/>
              <a:t>UEMS  -  SECTION SURGERY</a:t>
            </a:r>
            <a:br>
              <a:rPr lang="en-GB" sz="4400" dirty="0"/>
            </a:br>
            <a:br>
              <a:rPr lang="en-GB" sz="4400" dirty="0"/>
            </a:br>
            <a:r>
              <a:rPr lang="en-GB" sz="4400" dirty="0"/>
              <a:t>MADRID</a:t>
            </a:r>
            <a:r>
              <a:rPr lang="en-GB" sz="4400" dirty="0">
                <a:solidFill>
                  <a:srgbClr val="FF0000"/>
                </a:solidFill>
              </a:rPr>
              <a:t>  MEETING  2018</a:t>
            </a:r>
            <a:br>
              <a:rPr lang="en-GB" sz="4400" dirty="0"/>
            </a:br>
            <a:r>
              <a:rPr lang="en-GB" sz="1800" dirty="0"/>
              <a:t> </a:t>
            </a:r>
            <a:br>
              <a:rPr lang="en-GB" sz="4400" dirty="0"/>
            </a:br>
            <a:r>
              <a:rPr lang="en-GB" sz="2400" b="1" dirty="0"/>
              <a:t>GENERAL  ASSEMBLY - AGENDA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03527C6-FC3D-DF4E-8B8C-BBF63DE2A8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8625" y="3929474"/>
            <a:ext cx="3886416" cy="2044154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FE726E6-9F24-B74E-9A1B-88404216CC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0533" y="960896"/>
            <a:ext cx="1494626" cy="1417127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2A06A6AC-8952-0B46-B0A7-AD70F8C5F86B}"/>
              </a:ext>
            </a:extLst>
          </p:cNvPr>
          <p:cNvSpPr txBox="1"/>
          <p:nvPr/>
        </p:nvSpPr>
        <p:spPr>
          <a:xfrm>
            <a:off x="8976893" y="5604296"/>
            <a:ext cx="2293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MAY 17-18-19, 2018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B226BF7-EA4F-C24E-925F-881B63FC51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0533" y="3929474"/>
            <a:ext cx="1494626" cy="1510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119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38E94-35AB-CD43-8C94-4E949BD4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b="1" dirty="0"/>
              <a:t>UEMS SECTION SURGERY - MADRID 2018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8BDAD8-067F-0649-B8BE-4A3C1AD93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487086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NEWS FROM THE DIVISIONS</a:t>
            </a:r>
          </a:p>
          <a:p>
            <a:r>
              <a:rPr lang="en-GB" sz="1800" b="1" dirty="0">
                <a:solidFill>
                  <a:srgbClr val="C00000"/>
                </a:solidFill>
              </a:rPr>
              <a:t>  </a:t>
            </a:r>
            <a:r>
              <a:rPr lang="en-GB" sz="1800" dirty="0"/>
              <a:t>ENDOCRINE SURGERY                                                               </a:t>
            </a:r>
            <a:r>
              <a:rPr lang="en-GB" sz="1800" dirty="0" err="1"/>
              <a:t>Dr.</a:t>
            </a:r>
            <a:r>
              <a:rPr lang="en-GB" sz="1800" dirty="0"/>
              <a:t>  GIMM</a:t>
            </a:r>
          </a:p>
          <a:p>
            <a:r>
              <a:rPr lang="en-GB" sz="1800" dirty="0"/>
              <a:t>  TRAUMA SURGERY   					     </a:t>
            </a:r>
            <a:r>
              <a:rPr lang="en-GB" sz="1800" dirty="0" err="1"/>
              <a:t>Dr.</a:t>
            </a:r>
            <a:r>
              <a:rPr lang="en-GB" sz="1800" dirty="0"/>
              <a:t>  OESTERN</a:t>
            </a:r>
          </a:p>
          <a:p>
            <a:r>
              <a:rPr lang="en-GB" sz="1800" dirty="0"/>
              <a:t>  SURGICAL ONCOLOGY				     </a:t>
            </a:r>
            <a:r>
              <a:rPr lang="en-GB" sz="1800" dirty="0" err="1"/>
              <a:t>Dr.</a:t>
            </a:r>
            <a:r>
              <a:rPr lang="en-GB" sz="1800" dirty="0"/>
              <a:t>  EDHEMOVIC</a:t>
            </a:r>
          </a:p>
          <a:p>
            <a:r>
              <a:rPr lang="en-GB" sz="1800" dirty="0"/>
              <a:t>   BREAST  SURGERY					     </a:t>
            </a:r>
            <a:r>
              <a:rPr lang="en-GB" sz="1800" dirty="0" err="1"/>
              <a:t>Dr.</a:t>
            </a:r>
            <a:r>
              <a:rPr lang="en-GB" sz="1800" dirty="0"/>
              <a:t>  MARKOPOULOS</a:t>
            </a:r>
          </a:p>
          <a:p>
            <a:r>
              <a:rPr lang="en-GB" sz="1800" dirty="0"/>
              <a:t>   OG SURGERY					                    </a:t>
            </a:r>
            <a:r>
              <a:rPr lang="en-GB" sz="1800" dirty="0" err="1"/>
              <a:t>Dr.</a:t>
            </a:r>
            <a:r>
              <a:rPr lang="en-GB" sz="1800" dirty="0"/>
              <a:t>  SVENDSEN</a:t>
            </a:r>
          </a:p>
          <a:p>
            <a:r>
              <a:rPr lang="en-GB" sz="1800" dirty="0"/>
              <a:t>    EMERGENCY SURGERY                   			      </a:t>
            </a:r>
            <a:r>
              <a:rPr lang="en-GB" sz="1800" dirty="0" err="1"/>
              <a:t>Dr.</a:t>
            </a:r>
            <a:r>
              <a:rPr lang="en-GB" sz="1800" dirty="0"/>
              <a:t>   TILSED</a:t>
            </a:r>
          </a:p>
          <a:p>
            <a:r>
              <a:rPr lang="en-GB" sz="1800" dirty="0"/>
              <a:t>    HPB SURGERY					      </a:t>
            </a:r>
            <a:r>
              <a:rPr lang="en-GB" sz="1800" dirty="0" err="1"/>
              <a:t>Dr.</a:t>
            </a:r>
            <a:r>
              <a:rPr lang="en-GB" sz="1800" dirty="0"/>
              <a:t>  ROGIERS</a:t>
            </a:r>
          </a:p>
          <a:p>
            <a:r>
              <a:rPr lang="en-GB" sz="1800" dirty="0"/>
              <a:t>    MIN. INV. SURGERY				                      </a:t>
            </a:r>
            <a:r>
              <a:rPr lang="en-GB" sz="1800" dirty="0" err="1"/>
              <a:t>Dr.</a:t>
            </a:r>
            <a:r>
              <a:rPr lang="en-GB" sz="1800" dirty="0"/>
              <a:t> BISCHOF / </a:t>
            </a:r>
            <a:r>
              <a:rPr lang="en-GB" sz="1800" dirty="0" err="1"/>
              <a:t>Dr.</a:t>
            </a:r>
            <a:r>
              <a:rPr lang="en-GB" sz="1800" dirty="0"/>
              <a:t> FEIL</a:t>
            </a:r>
          </a:p>
          <a:p>
            <a:r>
              <a:rPr lang="en-GB" sz="1800" dirty="0"/>
              <a:t>    HAND SURGERY					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86D6B0C-7676-F341-B6DE-52B55A281A29}"/>
              </a:ext>
            </a:extLst>
          </p:cNvPr>
          <p:cNvSpPr txBox="1"/>
          <p:nvPr/>
        </p:nvSpPr>
        <p:spPr>
          <a:xfrm>
            <a:off x="9863528" y="1064302"/>
            <a:ext cx="91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FRIDAY</a:t>
            </a:r>
          </a:p>
        </p:txBody>
      </p:sp>
    </p:spTree>
    <p:extLst>
      <p:ext uri="{BB962C8B-B14F-4D97-AF65-F5344CB8AC3E}">
        <p14:creationId xmlns:p14="http://schemas.microsoft.com/office/powerpoint/2010/main" val="3472196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38E94-35AB-CD43-8C94-4E949BD4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b="1" dirty="0"/>
              <a:t>UEMS SECTION SURGERY - MADRID 2018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8BDAD8-067F-0649-B8BE-4A3C1AD93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37418"/>
          </a:xfrm>
        </p:spPr>
        <p:txBody>
          <a:bodyPr/>
          <a:lstStyle/>
          <a:p>
            <a:pPr algn="ctr"/>
            <a:r>
              <a:rPr lang="en-GB" b="1" dirty="0"/>
              <a:t>REPORTS FROM THE EXECUTIVE:</a:t>
            </a:r>
          </a:p>
          <a:p>
            <a:pPr algn="ctr"/>
            <a:endParaRPr lang="en-GB" b="1" dirty="0">
              <a:solidFill>
                <a:srgbClr val="C00000"/>
              </a:solidFill>
            </a:endParaRPr>
          </a:p>
          <a:p>
            <a:pPr algn="ctr"/>
            <a:endParaRPr lang="en-GB" b="1" dirty="0">
              <a:solidFill>
                <a:srgbClr val="C00000"/>
              </a:solidFill>
            </a:endParaRPr>
          </a:p>
          <a:p>
            <a:pPr algn="ctr"/>
            <a:r>
              <a:rPr lang="en-GB" b="1" dirty="0">
                <a:solidFill>
                  <a:srgbClr val="C00000"/>
                </a:solidFill>
              </a:rPr>
              <a:t>FROM THE PRESIDENT.</a:t>
            </a:r>
          </a:p>
          <a:p>
            <a:pPr marL="0" indent="0">
              <a:buNone/>
            </a:pPr>
            <a:r>
              <a:rPr lang="en-GB" b="1" dirty="0"/>
              <a:t>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5F7A002-65A7-9045-A553-0A1F70C9D02B}"/>
              </a:ext>
            </a:extLst>
          </p:cNvPr>
          <p:cNvSpPr txBox="1"/>
          <p:nvPr/>
        </p:nvSpPr>
        <p:spPr>
          <a:xfrm>
            <a:off x="9683646" y="1154243"/>
            <a:ext cx="91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FRIDAY</a:t>
            </a:r>
          </a:p>
        </p:txBody>
      </p:sp>
    </p:spTree>
    <p:extLst>
      <p:ext uri="{BB962C8B-B14F-4D97-AF65-F5344CB8AC3E}">
        <p14:creationId xmlns:p14="http://schemas.microsoft.com/office/powerpoint/2010/main" val="2189471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38E94-35AB-CD43-8C94-4E949BD4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b="1" dirty="0"/>
              <a:t>UEMS SECTION SURGERY - MADRID 2018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8BDAD8-067F-0649-B8BE-4A3C1AD93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37418"/>
          </a:xfrm>
        </p:spPr>
        <p:txBody>
          <a:bodyPr/>
          <a:lstStyle/>
          <a:p>
            <a:pPr algn="ctr"/>
            <a:r>
              <a:rPr lang="en-GB" b="1" dirty="0"/>
              <a:t>REPORTS FROM THE EXECUTIVE:</a:t>
            </a:r>
          </a:p>
          <a:p>
            <a:pPr algn="ctr"/>
            <a:r>
              <a:rPr lang="en-GB" b="1" dirty="0">
                <a:solidFill>
                  <a:srgbClr val="C00000"/>
                </a:solidFill>
              </a:rPr>
              <a:t>FROM THE PRESIDENT.</a:t>
            </a:r>
          </a:p>
          <a:p>
            <a:pPr marL="0" indent="0">
              <a:buNone/>
            </a:pPr>
            <a:r>
              <a:rPr lang="en-GB" b="1" dirty="0"/>
              <a:t>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5F7A002-65A7-9045-A553-0A1F70C9D02B}"/>
              </a:ext>
            </a:extLst>
          </p:cNvPr>
          <p:cNvSpPr txBox="1"/>
          <p:nvPr/>
        </p:nvSpPr>
        <p:spPr>
          <a:xfrm>
            <a:off x="9683646" y="1154243"/>
            <a:ext cx="91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FRIDAY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E9B286F-35DB-394D-83A5-2DF6FCCB81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206" y="3226546"/>
            <a:ext cx="7141785" cy="3352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262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38E94-35AB-CD43-8C94-4E949BD4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b="1" dirty="0"/>
              <a:t>UEMS SECTION SURGERY - MADRID 2018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8BDAD8-067F-0649-B8BE-4A3C1AD93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37418"/>
          </a:xfrm>
        </p:spPr>
        <p:txBody>
          <a:bodyPr/>
          <a:lstStyle/>
          <a:p>
            <a:pPr algn="ctr"/>
            <a:r>
              <a:rPr lang="en-GB" b="1" dirty="0"/>
              <a:t>REPORTS FROM THE EXECUTIVE:</a:t>
            </a:r>
          </a:p>
          <a:p>
            <a:pPr algn="ctr"/>
            <a:r>
              <a:rPr lang="en-GB" b="1" dirty="0">
                <a:solidFill>
                  <a:srgbClr val="C00000"/>
                </a:solidFill>
              </a:rPr>
              <a:t>FROM THE PRESIDENT.</a:t>
            </a:r>
          </a:p>
          <a:p>
            <a:pPr marL="0" indent="0">
              <a:buNone/>
            </a:pPr>
            <a:r>
              <a:rPr lang="en-GB" b="1" dirty="0"/>
              <a:t>     </a:t>
            </a:r>
            <a:r>
              <a:rPr lang="en-GB" b="1" u="sng" dirty="0"/>
              <a:t>MAJOR  CHALLENGES:</a:t>
            </a:r>
          </a:p>
          <a:p>
            <a:pPr marL="0" indent="0">
              <a:buNone/>
            </a:pPr>
            <a:r>
              <a:rPr lang="en-GB" b="1" dirty="0"/>
              <a:t>           </a:t>
            </a:r>
            <a:r>
              <a:rPr lang="en-GB" b="1" u="sng" dirty="0"/>
              <a:t>POLITICAL   </a:t>
            </a:r>
          </a:p>
          <a:p>
            <a:r>
              <a:rPr lang="en-GB" dirty="0"/>
              <a:t>NATIONALISM SPREADING AROUND THE WORLD</a:t>
            </a:r>
          </a:p>
          <a:p>
            <a:r>
              <a:rPr lang="en-GB" dirty="0"/>
              <a:t>EUROSEPTICISM GAINING GROUNDS</a:t>
            </a:r>
          </a:p>
          <a:p>
            <a:pPr marL="0" indent="0">
              <a:buNone/>
            </a:pPr>
            <a:r>
              <a:rPr lang="en-GB" b="1" dirty="0"/>
              <a:t>            </a:t>
            </a:r>
            <a:r>
              <a:rPr lang="en-GB" b="1" u="sng" dirty="0"/>
              <a:t>FINANCIAL</a:t>
            </a:r>
          </a:p>
          <a:p>
            <a:r>
              <a:rPr lang="en-GB" dirty="0"/>
              <a:t>HELTHCARE BECOMING MORE AND MORE EXPENSIVE</a:t>
            </a:r>
          </a:p>
          <a:p>
            <a:endParaRPr lang="en-GB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5F7A002-65A7-9045-A553-0A1F70C9D02B}"/>
              </a:ext>
            </a:extLst>
          </p:cNvPr>
          <p:cNvSpPr txBox="1"/>
          <p:nvPr/>
        </p:nvSpPr>
        <p:spPr>
          <a:xfrm>
            <a:off x="9683646" y="1154243"/>
            <a:ext cx="91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FRIDAY</a:t>
            </a:r>
          </a:p>
        </p:txBody>
      </p:sp>
    </p:spTree>
    <p:extLst>
      <p:ext uri="{BB962C8B-B14F-4D97-AF65-F5344CB8AC3E}">
        <p14:creationId xmlns:p14="http://schemas.microsoft.com/office/powerpoint/2010/main" val="155153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38E94-35AB-CD43-8C94-4E949BD4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b="1" dirty="0"/>
              <a:t>UEMS SECTION SURGERY - MADRID 2018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8BDAD8-067F-0649-B8BE-4A3C1AD93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37418"/>
          </a:xfrm>
        </p:spPr>
        <p:txBody>
          <a:bodyPr/>
          <a:lstStyle/>
          <a:p>
            <a:pPr algn="ctr"/>
            <a:r>
              <a:rPr lang="en-GB" b="1" dirty="0"/>
              <a:t>REPORTS FROM THE EXECUTIVE:</a:t>
            </a:r>
          </a:p>
          <a:p>
            <a:pPr algn="ctr"/>
            <a:r>
              <a:rPr lang="en-GB" b="1" dirty="0">
                <a:solidFill>
                  <a:srgbClr val="C00000"/>
                </a:solidFill>
              </a:rPr>
              <a:t>FROM THE PRESIDENT.</a:t>
            </a:r>
          </a:p>
          <a:p>
            <a:pPr marL="0" indent="0">
              <a:buNone/>
            </a:pPr>
            <a:r>
              <a:rPr lang="en-GB" b="1" dirty="0"/>
              <a:t>     </a:t>
            </a:r>
            <a:r>
              <a:rPr lang="en-GB" b="1" u="sng" dirty="0"/>
              <a:t>MAJOR  CHALLENGES:</a:t>
            </a:r>
          </a:p>
          <a:p>
            <a:pPr marL="0" indent="0">
              <a:buNone/>
            </a:pPr>
            <a:r>
              <a:rPr lang="en-GB" b="1" dirty="0"/>
              <a:t>           </a:t>
            </a:r>
            <a:r>
              <a:rPr lang="en-GB" b="1" u="sng" dirty="0"/>
              <a:t>DEMOGRAPHIC</a:t>
            </a:r>
          </a:p>
          <a:p>
            <a:r>
              <a:rPr lang="en-GB" dirty="0"/>
              <a:t>AGEING POPULATION OF DOCTORS</a:t>
            </a:r>
          </a:p>
          <a:p>
            <a:r>
              <a:rPr lang="en-GB" dirty="0"/>
              <a:t>IN-EUROPE  AND INTERCONTINENTAL MIGRATIONS</a:t>
            </a:r>
          </a:p>
          <a:p>
            <a:pPr marL="0" indent="0">
              <a:buNone/>
            </a:pPr>
            <a:r>
              <a:rPr lang="en-GB" dirty="0"/>
              <a:t>            </a:t>
            </a:r>
            <a:r>
              <a:rPr lang="en-GB" b="1" u="sng" dirty="0"/>
              <a:t>TECHNICAL</a:t>
            </a:r>
          </a:p>
          <a:p>
            <a:r>
              <a:rPr lang="en-GB" dirty="0"/>
              <a:t>NEW SKILLS TO BE DEVELOPPED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5F7A002-65A7-9045-A553-0A1F70C9D02B}"/>
              </a:ext>
            </a:extLst>
          </p:cNvPr>
          <p:cNvSpPr txBox="1"/>
          <p:nvPr/>
        </p:nvSpPr>
        <p:spPr>
          <a:xfrm>
            <a:off x="9683646" y="1154243"/>
            <a:ext cx="91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FRIDAY</a:t>
            </a:r>
          </a:p>
        </p:txBody>
      </p:sp>
    </p:spTree>
    <p:extLst>
      <p:ext uri="{BB962C8B-B14F-4D97-AF65-F5344CB8AC3E}">
        <p14:creationId xmlns:p14="http://schemas.microsoft.com/office/powerpoint/2010/main" val="3823164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38E94-35AB-CD43-8C94-4E949BD4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b="1" dirty="0"/>
              <a:t>UEMS SECTION SURGERY - MADRID 2018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8BDAD8-067F-0649-B8BE-4A3C1AD93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402" y="2000234"/>
            <a:ext cx="10373628" cy="4137418"/>
          </a:xfrm>
        </p:spPr>
        <p:txBody>
          <a:bodyPr/>
          <a:lstStyle/>
          <a:p>
            <a:pPr algn="ctr"/>
            <a:r>
              <a:rPr lang="en-GB" b="1" dirty="0"/>
              <a:t>REPORTS FROM THE EXECUTIVE:</a:t>
            </a:r>
          </a:p>
          <a:p>
            <a:pPr algn="ctr"/>
            <a:r>
              <a:rPr lang="en-GB" b="1" dirty="0">
                <a:solidFill>
                  <a:srgbClr val="C00000"/>
                </a:solidFill>
              </a:rPr>
              <a:t>FROM THE PRESIDENT.</a:t>
            </a:r>
          </a:p>
          <a:p>
            <a:r>
              <a:rPr lang="en-GB" b="1" dirty="0"/>
              <a:t>NEED (URGENT?) FOR FEDERATING PROJECT(S):</a:t>
            </a:r>
          </a:p>
          <a:p>
            <a:pPr marL="0" indent="0">
              <a:buNone/>
            </a:pPr>
            <a:r>
              <a:rPr lang="en-GB" b="1" dirty="0"/>
              <a:t>                    -  Spread the information to attract young trainees</a:t>
            </a:r>
          </a:p>
          <a:p>
            <a:pPr marL="0" indent="0">
              <a:buNone/>
            </a:pPr>
            <a:r>
              <a:rPr lang="en-GB" b="1" dirty="0"/>
              <a:t>	       -  Improve certification of surgeons in training at the European level</a:t>
            </a:r>
          </a:p>
          <a:p>
            <a:pPr marL="0" indent="0">
              <a:buNone/>
            </a:pPr>
            <a:r>
              <a:rPr lang="en-GB" b="1" dirty="0"/>
              <a:t>                    -   Spread certification of Surgeons thru Europe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5F7A002-65A7-9045-A553-0A1F70C9D02B}"/>
              </a:ext>
            </a:extLst>
          </p:cNvPr>
          <p:cNvSpPr txBox="1"/>
          <p:nvPr/>
        </p:nvSpPr>
        <p:spPr>
          <a:xfrm>
            <a:off x="9683646" y="1154243"/>
            <a:ext cx="91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FRIDAY</a:t>
            </a:r>
          </a:p>
        </p:txBody>
      </p:sp>
    </p:spTree>
    <p:extLst>
      <p:ext uri="{BB962C8B-B14F-4D97-AF65-F5344CB8AC3E}">
        <p14:creationId xmlns:p14="http://schemas.microsoft.com/office/powerpoint/2010/main" val="1513360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38E94-35AB-CD43-8C94-4E949BD4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b="1" dirty="0"/>
              <a:t>UEMS SECTION SURGERY - MADRID 2018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8BDAD8-067F-0649-B8BE-4A3C1AD93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37418"/>
          </a:xfrm>
        </p:spPr>
        <p:txBody>
          <a:bodyPr/>
          <a:lstStyle/>
          <a:p>
            <a:pPr algn="ctr"/>
            <a:r>
              <a:rPr lang="en-GB" b="1" dirty="0"/>
              <a:t>REPORTS FROM THE EXECUTIVE:</a:t>
            </a:r>
          </a:p>
          <a:p>
            <a:pPr algn="ctr"/>
            <a:endParaRPr lang="en-GB" b="1" dirty="0">
              <a:solidFill>
                <a:srgbClr val="C00000"/>
              </a:solidFill>
            </a:endParaRPr>
          </a:p>
          <a:p>
            <a:pPr algn="ctr"/>
            <a:endParaRPr lang="en-GB" b="1" dirty="0">
              <a:solidFill>
                <a:srgbClr val="C00000"/>
              </a:solidFill>
            </a:endParaRPr>
          </a:p>
          <a:p>
            <a:pPr algn="ctr"/>
            <a:r>
              <a:rPr lang="en-GB" b="1" dirty="0">
                <a:solidFill>
                  <a:srgbClr val="C00000"/>
                </a:solidFill>
              </a:rPr>
              <a:t>FROM THE VICE-PRESIDENT.</a:t>
            </a:r>
          </a:p>
          <a:p>
            <a:pPr marL="0" indent="0">
              <a:buNone/>
            </a:pPr>
            <a:r>
              <a:rPr lang="en-GB" b="1" dirty="0"/>
              <a:t>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5F7A002-65A7-9045-A553-0A1F70C9D02B}"/>
              </a:ext>
            </a:extLst>
          </p:cNvPr>
          <p:cNvSpPr txBox="1"/>
          <p:nvPr/>
        </p:nvSpPr>
        <p:spPr>
          <a:xfrm>
            <a:off x="9683646" y="1154243"/>
            <a:ext cx="91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FRIDAY</a:t>
            </a:r>
          </a:p>
        </p:txBody>
      </p:sp>
    </p:spTree>
    <p:extLst>
      <p:ext uri="{BB962C8B-B14F-4D97-AF65-F5344CB8AC3E}">
        <p14:creationId xmlns:p14="http://schemas.microsoft.com/office/powerpoint/2010/main" val="1869822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38E94-35AB-CD43-8C94-4E949BD4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b="1" dirty="0"/>
              <a:t>UEMS SECTION SURGERY - MADRID 2018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8BDAD8-067F-0649-B8BE-4A3C1AD93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37418"/>
          </a:xfrm>
        </p:spPr>
        <p:txBody>
          <a:bodyPr/>
          <a:lstStyle/>
          <a:p>
            <a:pPr algn="ctr"/>
            <a:r>
              <a:rPr lang="en-GB" b="1" dirty="0"/>
              <a:t>REPORTS FROM THE EXECUTIVE:</a:t>
            </a:r>
          </a:p>
          <a:p>
            <a:pPr algn="ctr"/>
            <a:endParaRPr lang="en-GB" b="1" dirty="0">
              <a:solidFill>
                <a:srgbClr val="C00000"/>
              </a:solidFill>
            </a:endParaRPr>
          </a:p>
          <a:p>
            <a:pPr algn="ctr"/>
            <a:endParaRPr lang="en-GB" b="1" dirty="0">
              <a:solidFill>
                <a:srgbClr val="C00000"/>
              </a:solidFill>
            </a:endParaRPr>
          </a:p>
          <a:p>
            <a:pPr algn="ctr"/>
            <a:r>
              <a:rPr lang="en-GB" b="1" dirty="0">
                <a:solidFill>
                  <a:srgbClr val="C00000"/>
                </a:solidFill>
              </a:rPr>
              <a:t>FROM THE SECRETARY.</a:t>
            </a:r>
          </a:p>
          <a:p>
            <a:pPr marL="0" indent="0">
              <a:buNone/>
            </a:pPr>
            <a:r>
              <a:rPr lang="en-GB" b="1" dirty="0"/>
              <a:t>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5F7A002-65A7-9045-A553-0A1F70C9D02B}"/>
              </a:ext>
            </a:extLst>
          </p:cNvPr>
          <p:cNvSpPr txBox="1"/>
          <p:nvPr/>
        </p:nvSpPr>
        <p:spPr>
          <a:xfrm>
            <a:off x="9683646" y="1154243"/>
            <a:ext cx="91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FRIDAY</a:t>
            </a:r>
          </a:p>
        </p:txBody>
      </p:sp>
    </p:spTree>
    <p:extLst>
      <p:ext uri="{BB962C8B-B14F-4D97-AF65-F5344CB8AC3E}">
        <p14:creationId xmlns:p14="http://schemas.microsoft.com/office/powerpoint/2010/main" val="3673138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38E94-35AB-CD43-8C94-4E949BD4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b="1" dirty="0"/>
              <a:t>UEMS SECTION SURGERY - MADRID 2018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8BDAD8-067F-0649-B8BE-4A3C1AD93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37418"/>
          </a:xfrm>
        </p:spPr>
        <p:txBody>
          <a:bodyPr/>
          <a:lstStyle/>
          <a:p>
            <a:pPr algn="ctr"/>
            <a:r>
              <a:rPr lang="en-GB" b="1" dirty="0"/>
              <a:t>REPORTS FROM THE EXECUTIVE:</a:t>
            </a:r>
          </a:p>
          <a:p>
            <a:pPr algn="ctr"/>
            <a:endParaRPr lang="en-GB" b="1" dirty="0">
              <a:solidFill>
                <a:srgbClr val="C00000"/>
              </a:solidFill>
            </a:endParaRPr>
          </a:p>
          <a:p>
            <a:pPr algn="ctr"/>
            <a:endParaRPr lang="en-GB" b="1" dirty="0">
              <a:solidFill>
                <a:srgbClr val="C00000"/>
              </a:solidFill>
            </a:endParaRPr>
          </a:p>
          <a:p>
            <a:pPr algn="ctr"/>
            <a:r>
              <a:rPr lang="en-GB" b="1" dirty="0">
                <a:solidFill>
                  <a:srgbClr val="C00000"/>
                </a:solidFill>
              </a:rPr>
              <a:t>FROM THE TREASURER.</a:t>
            </a:r>
          </a:p>
          <a:p>
            <a:pPr algn="ctr"/>
            <a:r>
              <a:rPr lang="en-GB" b="1" dirty="0">
                <a:solidFill>
                  <a:srgbClr val="C00000"/>
                </a:solidFill>
              </a:rPr>
              <a:t>FROM THE OFFICE;</a:t>
            </a:r>
          </a:p>
          <a:p>
            <a:pPr marL="0" indent="0">
              <a:buNone/>
            </a:pPr>
            <a:r>
              <a:rPr lang="en-GB" b="1" dirty="0"/>
              <a:t>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5F7A002-65A7-9045-A553-0A1F70C9D02B}"/>
              </a:ext>
            </a:extLst>
          </p:cNvPr>
          <p:cNvSpPr txBox="1"/>
          <p:nvPr/>
        </p:nvSpPr>
        <p:spPr>
          <a:xfrm>
            <a:off x="9683646" y="1154243"/>
            <a:ext cx="91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FRIDAY</a:t>
            </a:r>
          </a:p>
        </p:txBody>
      </p:sp>
    </p:spTree>
    <p:extLst>
      <p:ext uri="{BB962C8B-B14F-4D97-AF65-F5344CB8AC3E}">
        <p14:creationId xmlns:p14="http://schemas.microsoft.com/office/powerpoint/2010/main" val="719033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38E94-35AB-CD43-8C94-4E949BD4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b="1" dirty="0"/>
              <a:t>UEMS SECTION SURGERY - MADRID 2018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8BDAD8-067F-0649-B8BE-4A3C1AD93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5F7A002-65A7-9045-A553-0A1F70C9D02B}"/>
              </a:ext>
            </a:extLst>
          </p:cNvPr>
          <p:cNvSpPr txBox="1"/>
          <p:nvPr/>
        </p:nvSpPr>
        <p:spPr>
          <a:xfrm>
            <a:off x="9683646" y="1154243"/>
            <a:ext cx="91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FRIDAY</a:t>
            </a:r>
          </a:p>
        </p:txBody>
      </p:sp>
    </p:spTree>
    <p:extLst>
      <p:ext uri="{BB962C8B-B14F-4D97-AF65-F5344CB8AC3E}">
        <p14:creationId xmlns:p14="http://schemas.microsoft.com/office/powerpoint/2010/main" val="1836419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38E94-35AB-CD43-8C94-4E949BD4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b="1" dirty="0"/>
              <a:t>UEMS SECTION SURGERY - MADRID 2018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8BDAD8-067F-0649-B8BE-4A3C1AD93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b="1" dirty="0"/>
              <a:t>WELCOME ADDRESS</a:t>
            </a:r>
          </a:p>
          <a:p>
            <a:pPr algn="ctr"/>
            <a:r>
              <a:rPr lang="en-GB" dirty="0"/>
              <a:t>INTRODUCTION OF OUR NEW ADMINISTRATIVE MANAGER</a:t>
            </a:r>
          </a:p>
          <a:p>
            <a:pPr marL="0" indent="0" algn="ctr">
              <a:buNone/>
            </a:pPr>
            <a:r>
              <a:rPr lang="en-GB" b="1" dirty="0"/>
              <a:t>MRS ANNE-EMILIE </a:t>
            </a:r>
            <a:r>
              <a:rPr lang="en-GB" b="1"/>
              <a:t>ARNAULT.</a:t>
            </a:r>
          </a:p>
          <a:p>
            <a:pPr algn="ctr"/>
            <a:endParaRPr lang="en-GB" b="1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627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38E94-35AB-CD43-8C94-4E949BD4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b="1" dirty="0"/>
              <a:t>UEMS SECTION SURGERY - MADRID 2018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8BDAD8-067F-0649-B8BE-4A3C1AD93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>
                <a:solidFill>
                  <a:srgbClr val="C00000"/>
                </a:solidFill>
              </a:rPr>
              <a:t>PART IV.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en-GB" b="1" dirty="0"/>
              <a:t>FINANCES RECALL</a:t>
            </a:r>
          </a:p>
          <a:p>
            <a:r>
              <a:rPr lang="en-GB" b="1" dirty="0"/>
              <a:t>UEMS NON-PROFIT ASSOCIATION</a:t>
            </a:r>
          </a:p>
          <a:p>
            <a:r>
              <a:rPr lang="en-GB" b="1" dirty="0"/>
              <a:t>POSITIVE-BALANCE FOR THE SECTION (and the divisions)</a:t>
            </a:r>
          </a:p>
          <a:p>
            <a:r>
              <a:rPr lang="en-GB" b="1" dirty="0"/>
              <a:t>5000 Euros to be reinvested in projects.</a:t>
            </a:r>
          </a:p>
          <a:p>
            <a:pPr marL="457200" indent="-457200" algn="ctr">
              <a:buFont typeface="+mj-lt"/>
              <a:buAutoNum type="arabicPeriod"/>
            </a:pP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93F509B-D0F0-E143-9208-C433A3566500}"/>
              </a:ext>
            </a:extLst>
          </p:cNvPr>
          <p:cNvSpPr txBox="1"/>
          <p:nvPr/>
        </p:nvSpPr>
        <p:spPr>
          <a:xfrm>
            <a:off x="9308892" y="1079292"/>
            <a:ext cx="1292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SATURDAY</a:t>
            </a:r>
          </a:p>
        </p:txBody>
      </p:sp>
    </p:spTree>
    <p:extLst>
      <p:ext uri="{BB962C8B-B14F-4D97-AF65-F5344CB8AC3E}">
        <p14:creationId xmlns:p14="http://schemas.microsoft.com/office/powerpoint/2010/main" val="12652021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38E94-35AB-CD43-8C94-4E949BD4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b="1" dirty="0"/>
              <a:t>UEMS SECTION SURGERY - MADRID 2018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8BDAD8-067F-0649-B8BE-4A3C1AD93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>
                <a:solidFill>
                  <a:srgbClr val="C00000"/>
                </a:solidFill>
              </a:rPr>
              <a:t>PART IV.</a:t>
            </a:r>
          </a:p>
          <a:p>
            <a:pPr marL="457200" indent="-457200" algn="ctr">
              <a:buAutoNum type="arabicPeriod" startAt="2"/>
            </a:pPr>
            <a:r>
              <a:rPr lang="en-GB" b="1" dirty="0">
                <a:solidFill>
                  <a:srgbClr val="C00000"/>
                </a:solidFill>
              </a:rPr>
              <a:t>FROM THE JERONIMO PROJECT  TO  ?</a:t>
            </a:r>
          </a:p>
          <a:p>
            <a:pPr marL="0" indent="0" algn="ctr">
              <a:buNone/>
            </a:pPr>
            <a:r>
              <a:rPr lang="en-GB" b="1" dirty="0"/>
              <a:t>F. DUBAS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93F509B-D0F0-E143-9208-C433A3566500}"/>
              </a:ext>
            </a:extLst>
          </p:cNvPr>
          <p:cNvSpPr txBox="1"/>
          <p:nvPr/>
        </p:nvSpPr>
        <p:spPr>
          <a:xfrm>
            <a:off x="9308892" y="1079292"/>
            <a:ext cx="1292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SATURDAY</a:t>
            </a:r>
          </a:p>
        </p:txBody>
      </p:sp>
    </p:spTree>
    <p:extLst>
      <p:ext uri="{BB962C8B-B14F-4D97-AF65-F5344CB8AC3E}">
        <p14:creationId xmlns:p14="http://schemas.microsoft.com/office/powerpoint/2010/main" val="465467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38E94-35AB-CD43-8C94-4E949BD4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b="1" dirty="0"/>
              <a:t>UEMS SECTION SURGERY - MADRID 2018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8BDAD8-067F-0649-B8BE-4A3C1AD93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PART IV</a:t>
            </a:r>
          </a:p>
          <a:p>
            <a:pPr algn="ctr"/>
            <a:endParaRPr lang="en-GB" b="1" dirty="0">
              <a:solidFill>
                <a:srgbClr val="C00000"/>
              </a:solidFill>
            </a:endParaRPr>
          </a:p>
          <a:p>
            <a:pPr algn="ctr"/>
            <a:r>
              <a:rPr lang="en-GB" b="1" dirty="0">
                <a:solidFill>
                  <a:srgbClr val="C00000"/>
                </a:solidFill>
              </a:rPr>
              <a:t>WORKING GROUPS:   WHERE ARE WE?</a:t>
            </a:r>
          </a:p>
          <a:p>
            <a:pPr algn="ctr"/>
            <a:r>
              <a:rPr lang="en-GB" b="1" dirty="0">
                <a:solidFill>
                  <a:srgbClr val="C00000"/>
                </a:solidFill>
              </a:rPr>
              <a:t>ONLINE MCQ:  GUIDELINES</a:t>
            </a:r>
          </a:p>
          <a:p>
            <a:pPr algn="ctr"/>
            <a:r>
              <a:rPr lang="en-GB" b="1" dirty="0">
                <a:solidFill>
                  <a:srgbClr val="C00000"/>
                </a:solidFill>
              </a:rPr>
              <a:t>ONLINE MCQ: THE MIS EXPERIENCE</a:t>
            </a:r>
          </a:p>
          <a:p>
            <a:pPr algn="ctr"/>
            <a:endParaRPr lang="en-GB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GB" b="1" dirty="0"/>
              <a:t>W. FEIL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93F509B-D0F0-E143-9208-C433A3566500}"/>
              </a:ext>
            </a:extLst>
          </p:cNvPr>
          <p:cNvSpPr txBox="1"/>
          <p:nvPr/>
        </p:nvSpPr>
        <p:spPr>
          <a:xfrm>
            <a:off x="9308892" y="1079292"/>
            <a:ext cx="1292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SATURDAY</a:t>
            </a:r>
          </a:p>
        </p:txBody>
      </p:sp>
    </p:spTree>
    <p:extLst>
      <p:ext uri="{BB962C8B-B14F-4D97-AF65-F5344CB8AC3E}">
        <p14:creationId xmlns:p14="http://schemas.microsoft.com/office/powerpoint/2010/main" val="8746238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38E94-35AB-CD43-8C94-4E949BD4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b="1" dirty="0"/>
              <a:t>UEMS SECTION SURGERY - MADRID 2018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8BDAD8-067F-0649-B8BE-4A3C1AD93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976" y="2015732"/>
            <a:ext cx="11732217" cy="345061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PART IV</a:t>
            </a:r>
          </a:p>
          <a:p>
            <a:pPr algn="ctr"/>
            <a:r>
              <a:rPr lang="en-GB" b="1" dirty="0">
                <a:solidFill>
                  <a:srgbClr val="C00000"/>
                </a:solidFill>
              </a:rPr>
              <a:t>SHIFTING FROM SQUIZ  TO  ORZONE ???</a:t>
            </a:r>
          </a:p>
          <a:p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1" dirty="0"/>
              <a:t>SQUIZ CONTRACT  TO BE RENEWED IN SEPTEMBER 2018</a:t>
            </a:r>
          </a:p>
          <a:p>
            <a:r>
              <a:rPr lang="en-GB" b="1" dirty="0"/>
              <a:t>NEED FOR A MORE MODERN WEB PLATFORM, MORE INTERACTIVE</a:t>
            </a:r>
          </a:p>
          <a:p>
            <a:r>
              <a:rPr lang="en-GB" b="1" dirty="0"/>
              <a:t>DISHARGE  THE  OFFICE  FROM  THE  LESS  INTERESTING  WORK </a:t>
            </a:r>
            <a:r>
              <a:rPr lang="en-GB" b="1"/>
              <a:t>(paperwork,…)</a:t>
            </a:r>
            <a:endParaRPr lang="en-GB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93F509B-D0F0-E143-9208-C433A3566500}"/>
              </a:ext>
            </a:extLst>
          </p:cNvPr>
          <p:cNvSpPr txBox="1"/>
          <p:nvPr/>
        </p:nvSpPr>
        <p:spPr>
          <a:xfrm>
            <a:off x="9308892" y="1079292"/>
            <a:ext cx="1292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SATURDAY</a:t>
            </a:r>
          </a:p>
        </p:txBody>
      </p:sp>
    </p:spTree>
    <p:extLst>
      <p:ext uri="{BB962C8B-B14F-4D97-AF65-F5344CB8AC3E}">
        <p14:creationId xmlns:p14="http://schemas.microsoft.com/office/powerpoint/2010/main" val="12760517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38E94-35AB-CD43-8C94-4E949BD4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b="1" dirty="0"/>
              <a:t>UEMS SECTION SURGERY - MADRID 2018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8BDAD8-067F-0649-B8BE-4A3C1AD93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93F509B-D0F0-E143-9208-C433A3566500}"/>
              </a:ext>
            </a:extLst>
          </p:cNvPr>
          <p:cNvSpPr txBox="1"/>
          <p:nvPr/>
        </p:nvSpPr>
        <p:spPr>
          <a:xfrm>
            <a:off x="9308892" y="1079292"/>
            <a:ext cx="1292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SATURDAY</a:t>
            </a:r>
          </a:p>
        </p:txBody>
      </p:sp>
    </p:spTree>
    <p:extLst>
      <p:ext uri="{BB962C8B-B14F-4D97-AF65-F5344CB8AC3E}">
        <p14:creationId xmlns:p14="http://schemas.microsoft.com/office/powerpoint/2010/main" val="27895865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38E94-35AB-CD43-8C94-4E949BD4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b="1" dirty="0"/>
              <a:t>UEMS SECTION SURGERY - MADRID 2018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8BDAD8-067F-0649-B8BE-4A3C1AD93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93F509B-D0F0-E143-9208-C433A3566500}"/>
              </a:ext>
            </a:extLst>
          </p:cNvPr>
          <p:cNvSpPr txBox="1"/>
          <p:nvPr/>
        </p:nvSpPr>
        <p:spPr>
          <a:xfrm>
            <a:off x="9308892" y="1079292"/>
            <a:ext cx="1292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SATURDAY</a:t>
            </a:r>
          </a:p>
        </p:txBody>
      </p:sp>
    </p:spTree>
    <p:extLst>
      <p:ext uri="{BB962C8B-B14F-4D97-AF65-F5344CB8AC3E}">
        <p14:creationId xmlns:p14="http://schemas.microsoft.com/office/powerpoint/2010/main" val="1859948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38E94-35AB-CD43-8C94-4E949BD4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b="1" dirty="0"/>
              <a:t>UEMS SECTION SURGERY - MADRID 2018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8BDAD8-067F-0649-B8BE-4A3C1AD93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411" y="2015732"/>
            <a:ext cx="10762938" cy="3450613"/>
          </a:xfrm>
        </p:spPr>
        <p:txBody>
          <a:bodyPr/>
          <a:lstStyle/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r>
              <a:rPr lang="en-GB" b="1" dirty="0"/>
              <a:t>JOINT SESSION WITH THE PROFESSIONAL BOARD OF SPANISH SURGEON AND THE SPANISH SOCIETY OF SURGEONS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480D47B-8FC9-1A4B-8252-EEF4D57D05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5903" y="4643684"/>
            <a:ext cx="1494626" cy="141712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AA03021-7A00-C545-81CB-B215DCB2DE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1579" y="4133054"/>
            <a:ext cx="1440707" cy="145619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C55ECCD-755E-6E41-A4DC-AB3FC42C81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01325" y="4370057"/>
            <a:ext cx="2157953" cy="982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844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38E94-35AB-CD43-8C94-4E949BD4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b="1" dirty="0"/>
              <a:t>UEMS SECTION SURGERY - MADRID 2018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8BDAD8-067F-0649-B8BE-4A3C1AD93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882" y="2015732"/>
            <a:ext cx="11803571" cy="4025304"/>
          </a:xfrm>
          <a:ln w="57150">
            <a:solidFill>
              <a:srgbClr val="FF0000"/>
            </a:solidFill>
          </a:ln>
        </p:spPr>
        <p:txBody>
          <a:bodyPr/>
          <a:lstStyle/>
          <a:p>
            <a:r>
              <a:rPr lang="en-GB" dirty="0"/>
              <a:t>WELCOME  ADDRESS by the PRESIDENT of the </a:t>
            </a:r>
            <a:r>
              <a:rPr lang="en-GB" b="1" dirty="0">
                <a:solidFill>
                  <a:srgbClr val="C00000"/>
                </a:solidFill>
              </a:rPr>
              <a:t>Spanish Society of Surgery</a:t>
            </a:r>
            <a:r>
              <a:rPr lang="en-GB" dirty="0"/>
              <a:t>                         Pr.  JOVER  </a:t>
            </a:r>
          </a:p>
          <a:p>
            <a:r>
              <a:rPr lang="en-GB" dirty="0"/>
              <a:t>The HISTORY of the Spanish Society of Surgery                                                                     Pr.  BALIBREA </a:t>
            </a:r>
          </a:p>
          <a:p>
            <a:endParaRPr lang="en-GB" dirty="0"/>
          </a:p>
          <a:p>
            <a:r>
              <a:rPr lang="en-GB" dirty="0"/>
              <a:t>The HEALTHCARE  SYSTEM in SPAIN  -  Comparison with other countries                    Da C. RODRIGUEZ</a:t>
            </a:r>
          </a:p>
          <a:p>
            <a:r>
              <a:rPr lang="en-GB" dirty="0"/>
              <a:t>RISK ADJUSTED QUALITY by  standard data                                                                  Pr.  CASANOVA</a:t>
            </a:r>
          </a:p>
          <a:p>
            <a:r>
              <a:rPr lang="en-GB" dirty="0"/>
              <a:t>SPANISH SURGICAL EDUCATION and Professional qualifications                                    Pr.  TARGARONA</a:t>
            </a:r>
          </a:p>
          <a:p>
            <a:r>
              <a:rPr lang="en-GB" dirty="0"/>
              <a:t>HEALTH PROFESSIONALS IN EUROPE – new roles , new skills                                              WEERTS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A7CCD77-7E5C-654F-9C5C-78F1CF618B55}"/>
              </a:ext>
            </a:extLst>
          </p:cNvPr>
          <p:cNvSpPr txBox="1"/>
          <p:nvPr/>
        </p:nvSpPr>
        <p:spPr>
          <a:xfrm>
            <a:off x="9039069" y="959804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JOINT MEETING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838B58F-286C-1F4D-A292-D5B5C2EE4C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8042" y="2540350"/>
            <a:ext cx="846917" cy="85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22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38E94-35AB-CD43-8C94-4E949BD4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b="1" dirty="0"/>
              <a:t>UEMS SECTION SURGERY - MADRID 2018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8BDAD8-067F-0649-B8BE-4A3C1AD93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dirty="0"/>
          </a:p>
          <a:p>
            <a:pPr marL="0" indent="0" algn="ctr">
              <a:buNone/>
            </a:pPr>
            <a:endParaRPr lang="en-GB" sz="3200" b="1" dirty="0">
              <a:solidFill>
                <a:srgbClr val="C00000"/>
              </a:solidFill>
            </a:endParaRPr>
          </a:p>
          <a:p>
            <a:pPr algn="ctr"/>
            <a:r>
              <a:rPr lang="en-GB" sz="3200" b="1" dirty="0">
                <a:solidFill>
                  <a:srgbClr val="C00000"/>
                </a:solidFill>
              </a:rPr>
              <a:t>GENERAL ASSEMBLY OF THE SECTION OF SURGERY</a:t>
            </a:r>
          </a:p>
        </p:txBody>
      </p:sp>
    </p:spTree>
    <p:extLst>
      <p:ext uri="{BB962C8B-B14F-4D97-AF65-F5344CB8AC3E}">
        <p14:creationId xmlns:p14="http://schemas.microsoft.com/office/powerpoint/2010/main" val="2695031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38E94-35AB-CD43-8C94-4E949BD4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b="1" dirty="0"/>
              <a:t>UEMS SECTION SURGERY - MADRID 2018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8BDAD8-067F-0649-B8BE-4A3C1AD93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dirty="0"/>
          </a:p>
          <a:p>
            <a:pPr algn="ctr"/>
            <a:r>
              <a:rPr lang="en-GB" b="1" dirty="0">
                <a:solidFill>
                  <a:srgbClr val="C00000"/>
                </a:solidFill>
              </a:rPr>
              <a:t>UPDATES </a:t>
            </a:r>
          </a:p>
          <a:p>
            <a:pPr algn="ctr"/>
            <a:endParaRPr lang="en-GB" b="1" dirty="0">
              <a:solidFill>
                <a:srgbClr val="C00000"/>
              </a:solidFill>
            </a:endParaRPr>
          </a:p>
          <a:p>
            <a:r>
              <a:rPr lang="en-GB" b="1" dirty="0"/>
              <a:t>FROM THE A.C. E                                                                Pr. JOVER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b="1" dirty="0"/>
              <a:t>FROM THE COUNCIL                                                        J.M. WEERTS</a:t>
            </a:r>
          </a:p>
        </p:txBody>
      </p:sp>
    </p:spTree>
    <p:extLst>
      <p:ext uri="{BB962C8B-B14F-4D97-AF65-F5344CB8AC3E}">
        <p14:creationId xmlns:p14="http://schemas.microsoft.com/office/powerpoint/2010/main" val="3578426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001ABE-B35B-DD4A-BF60-4581DEDC5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180" y="414776"/>
            <a:ext cx="4889260" cy="349724"/>
          </a:xfrm>
        </p:spPr>
        <p:txBody>
          <a:bodyPr>
            <a:normAutofit/>
          </a:bodyPr>
          <a:lstStyle/>
          <a:p>
            <a:r>
              <a:rPr lang="en-GB" sz="1800" b="1" dirty="0"/>
              <a:t>Executive meeting – </a:t>
            </a:r>
            <a:r>
              <a:rPr lang="en-GB" sz="1800" b="1" dirty="0" err="1"/>
              <a:t>madrid</a:t>
            </a:r>
            <a:r>
              <a:rPr lang="en-GB" sz="1800" b="1" dirty="0"/>
              <a:t> 2018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5B9DF5-57BF-D34C-A80D-75E26285C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6648" y="2045712"/>
            <a:ext cx="9603275" cy="392037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NEWS FROM THE COUNCIL</a:t>
            </a:r>
          </a:p>
          <a:p>
            <a:r>
              <a:rPr lang="en-GB" dirty="0"/>
              <a:t>UEMS ACCOUNTS IN GOOD SHAPE: in 2015:  - 500K</a:t>
            </a:r>
          </a:p>
          <a:p>
            <a:pPr marL="0" indent="0">
              <a:buNone/>
            </a:pPr>
            <a:r>
              <a:rPr lang="en-GB" dirty="0"/>
              <a:t>				          in 2017: + 800K !</a:t>
            </a:r>
          </a:p>
          <a:p>
            <a:r>
              <a:rPr lang="en-GB" dirty="0"/>
              <a:t>EACCME: launch of 3.0 version</a:t>
            </a:r>
          </a:p>
          <a:p>
            <a:pPr marL="0" indent="0">
              <a:buNone/>
            </a:pPr>
            <a:r>
              <a:rPr lang="en-GB" dirty="0"/>
              <a:t>	     demand for recognition of national meetings (&lt; Spain)</a:t>
            </a:r>
          </a:p>
          <a:p>
            <a:r>
              <a:rPr lang="en-GB" dirty="0"/>
              <a:t>ETR: one  should encourage Sections and Divisions to introduce or renew their ETR.</a:t>
            </a:r>
          </a:p>
          <a:p>
            <a:r>
              <a:rPr lang="en-GB" dirty="0"/>
              <a:t>TIME LIMITATION OF MANDATES:</a:t>
            </a:r>
          </a:p>
          <a:p>
            <a:endParaRPr lang="en-GB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CFFF249-E85A-5D45-B1E1-BBE158C17148}"/>
              </a:ext>
            </a:extLst>
          </p:cNvPr>
          <p:cNvSpPr txBox="1"/>
          <p:nvPr/>
        </p:nvSpPr>
        <p:spPr>
          <a:xfrm>
            <a:off x="9263921" y="764500"/>
            <a:ext cx="91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FRIDAY</a:t>
            </a:r>
          </a:p>
        </p:txBody>
      </p:sp>
    </p:spTree>
    <p:extLst>
      <p:ext uri="{BB962C8B-B14F-4D97-AF65-F5344CB8AC3E}">
        <p14:creationId xmlns:p14="http://schemas.microsoft.com/office/powerpoint/2010/main" val="3731750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001ABE-B35B-DD4A-BF60-4581DEDC5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180" y="414776"/>
            <a:ext cx="4889260" cy="349724"/>
          </a:xfrm>
        </p:spPr>
        <p:txBody>
          <a:bodyPr>
            <a:normAutofit/>
          </a:bodyPr>
          <a:lstStyle/>
          <a:p>
            <a:r>
              <a:rPr lang="en-GB" sz="1800" b="1" dirty="0"/>
              <a:t>Executive meeting – </a:t>
            </a:r>
            <a:r>
              <a:rPr lang="en-GB" sz="1800" b="1" dirty="0" err="1"/>
              <a:t>madrid</a:t>
            </a:r>
            <a:r>
              <a:rPr lang="en-GB" sz="1800" b="1" dirty="0"/>
              <a:t> 2018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5B9DF5-57BF-D34C-A80D-75E26285C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180" y="2045712"/>
            <a:ext cx="11095187" cy="392037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NEWS FROM THE COUNCIL</a:t>
            </a:r>
            <a:endParaRPr lang="en-GB" dirty="0"/>
          </a:p>
          <a:p>
            <a:r>
              <a:rPr lang="en-GB" dirty="0"/>
              <a:t>TIME LIMITATION OF MANDATES:</a:t>
            </a:r>
          </a:p>
          <a:p>
            <a:pPr marL="0" indent="0">
              <a:buNone/>
            </a:pPr>
            <a:r>
              <a:rPr lang="en-GB" dirty="0"/>
              <a:t>                -  Executive mandates limited to </a:t>
            </a:r>
            <a:r>
              <a:rPr lang="en-GB" dirty="0">
                <a:solidFill>
                  <a:srgbClr val="FF0000"/>
                </a:solidFill>
              </a:rPr>
              <a:t>four</a:t>
            </a:r>
            <a:r>
              <a:rPr lang="en-GB" dirty="0"/>
              <a:t> years,  renewable once.</a:t>
            </a:r>
          </a:p>
          <a:p>
            <a:pPr marL="0" indent="0">
              <a:buNone/>
            </a:pPr>
            <a:r>
              <a:rPr lang="en-GB" dirty="0"/>
              <a:t>	   -  Delegates should be also limited to </a:t>
            </a:r>
            <a:r>
              <a:rPr lang="en-GB" u="sng" dirty="0"/>
              <a:t>four</a:t>
            </a:r>
            <a:r>
              <a:rPr lang="en-GB" dirty="0"/>
              <a:t> years,  renewable once (strong recommendation.)</a:t>
            </a:r>
          </a:p>
          <a:p>
            <a:pPr marL="0" indent="0">
              <a:buNone/>
            </a:pPr>
            <a:r>
              <a:rPr lang="en-GB" dirty="0"/>
              <a:t>	   -  Problems for “smaller” countries to find new delegates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dirty="0"/>
              <a:t>MANAGEMENT COSTS PARTICIPATION:</a:t>
            </a:r>
          </a:p>
          <a:p>
            <a:pPr marL="0" indent="0">
              <a:buNone/>
            </a:pPr>
            <a:r>
              <a:rPr lang="en-GB" dirty="0"/>
              <a:t>	    </a:t>
            </a:r>
            <a:r>
              <a:rPr lang="en-GB" b="1" dirty="0">
                <a:solidFill>
                  <a:srgbClr val="C00000"/>
                </a:solidFill>
              </a:rPr>
              <a:t>To be presented and discussed on Saturday morning.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88451BF-8DDA-7141-9E14-D7328FE6A5ED}"/>
              </a:ext>
            </a:extLst>
          </p:cNvPr>
          <p:cNvSpPr txBox="1"/>
          <p:nvPr/>
        </p:nvSpPr>
        <p:spPr>
          <a:xfrm>
            <a:off x="9863528" y="764500"/>
            <a:ext cx="91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FRIDAY</a:t>
            </a:r>
          </a:p>
        </p:txBody>
      </p:sp>
    </p:spTree>
    <p:extLst>
      <p:ext uri="{BB962C8B-B14F-4D97-AF65-F5344CB8AC3E}">
        <p14:creationId xmlns:p14="http://schemas.microsoft.com/office/powerpoint/2010/main" val="1399507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38E94-35AB-CD43-8C94-4E949BD4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b="1" dirty="0"/>
              <a:t>UEMS SECTION SURGERY - MADRID 2018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8BDAD8-067F-0649-B8BE-4A3C1AD93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55284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NEWS FROM THE DIVISIONS</a:t>
            </a:r>
          </a:p>
          <a:p>
            <a:r>
              <a:rPr lang="en-GB" dirty="0"/>
              <a:t>GENERAL SURGERY / CESMA                                                   </a:t>
            </a:r>
            <a:r>
              <a:rPr lang="en-GB" dirty="0" err="1"/>
              <a:t>Dr.</a:t>
            </a:r>
            <a:r>
              <a:rPr lang="en-GB" dirty="0"/>
              <a:t>  FELICE</a:t>
            </a:r>
          </a:p>
          <a:p>
            <a:r>
              <a:rPr lang="en-GB" dirty="0"/>
              <a:t>COLOPROCTOLOGY                                                               </a:t>
            </a:r>
            <a:r>
              <a:rPr lang="en-GB" dirty="0" err="1"/>
              <a:t>Dr.</a:t>
            </a:r>
            <a:r>
              <a:rPr lang="en-GB" dirty="0"/>
              <a:t>  HETZER</a:t>
            </a:r>
          </a:p>
          <a:p>
            <a:r>
              <a:rPr lang="en-GB" dirty="0"/>
              <a:t> TRANSPLANT SURG/ NASCE                                                   </a:t>
            </a:r>
            <a:r>
              <a:rPr lang="en-GB" dirty="0" err="1"/>
              <a:t>Dr.</a:t>
            </a:r>
            <a:r>
              <a:rPr lang="en-GB" dirty="0"/>
              <a:t>  CASANOVA</a:t>
            </a:r>
          </a:p>
          <a:p>
            <a:r>
              <a:rPr lang="en-GB" dirty="0"/>
              <a:t> TRANSPLANT COORDINATION                                              </a:t>
            </a:r>
            <a:r>
              <a:rPr lang="en-GB" dirty="0" err="1"/>
              <a:t>Dr.</a:t>
            </a:r>
            <a:r>
              <a:rPr lang="en-GB" dirty="0"/>
              <a:t>  SANDOR</a:t>
            </a:r>
          </a:p>
          <a:p>
            <a:r>
              <a:rPr lang="en-GB" dirty="0"/>
              <a:t>TRANSPLANT MEDICINE				          </a:t>
            </a:r>
            <a:r>
              <a:rPr lang="en-GB" dirty="0" err="1"/>
              <a:t>Dr.</a:t>
            </a:r>
            <a:r>
              <a:rPr lang="en-GB" dirty="0"/>
              <a:t>  MITTERHOFER</a:t>
            </a:r>
          </a:p>
          <a:p>
            <a:r>
              <a:rPr lang="en-GB" dirty="0"/>
              <a:t> TRANSPLANT IMMUNOLOGY				          </a:t>
            </a:r>
            <a:r>
              <a:rPr lang="en-GB" dirty="0" err="1"/>
              <a:t>Dr.</a:t>
            </a:r>
            <a:r>
              <a:rPr lang="en-GB" dirty="0"/>
              <a:t>   ANDREANI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86D6B0C-7676-F341-B6DE-52B55A281A29}"/>
              </a:ext>
            </a:extLst>
          </p:cNvPr>
          <p:cNvSpPr txBox="1"/>
          <p:nvPr/>
        </p:nvSpPr>
        <p:spPr>
          <a:xfrm>
            <a:off x="9863528" y="1064302"/>
            <a:ext cx="91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FRIDAY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3D638EA-5E62-AD41-AA29-3F2DD379B208}"/>
              </a:ext>
            </a:extLst>
          </p:cNvPr>
          <p:cNvSpPr txBox="1"/>
          <p:nvPr/>
        </p:nvSpPr>
        <p:spPr>
          <a:xfrm>
            <a:off x="5766544" y="5701684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LUNCH</a:t>
            </a:r>
          </a:p>
        </p:txBody>
      </p:sp>
    </p:spTree>
    <p:extLst>
      <p:ext uri="{BB962C8B-B14F-4D97-AF65-F5344CB8AC3E}">
        <p14:creationId xmlns:p14="http://schemas.microsoft.com/office/powerpoint/2010/main" val="19253944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Galerie</Template>
  <TotalTime>357</TotalTime>
  <Words>613</Words>
  <Application>Microsoft Macintosh PowerPoint</Application>
  <PresentationFormat>Grand écran</PresentationFormat>
  <Paragraphs>167</Paragraphs>
  <Slides>25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8" baseType="lpstr">
      <vt:lpstr>Arial</vt:lpstr>
      <vt:lpstr>Gill Sans MT</vt:lpstr>
      <vt:lpstr>Galerie</vt:lpstr>
      <vt:lpstr>UEMS  -  SECTION SURGERY  MADRID  MEETING  2018   GENERAL  ASSEMBLY - AGENDA</vt:lpstr>
      <vt:lpstr>UEMS SECTION SURGERY - MADRID 2018</vt:lpstr>
      <vt:lpstr>UEMS SECTION SURGERY - MADRID 2018</vt:lpstr>
      <vt:lpstr>UEMS SECTION SURGERY - MADRID 2018</vt:lpstr>
      <vt:lpstr>UEMS SECTION SURGERY - MADRID 2018</vt:lpstr>
      <vt:lpstr>UEMS SECTION SURGERY - MADRID 2018</vt:lpstr>
      <vt:lpstr>Executive meeting – madrid 2018</vt:lpstr>
      <vt:lpstr>Executive meeting – madrid 2018</vt:lpstr>
      <vt:lpstr>UEMS SECTION SURGERY - MADRID 2018</vt:lpstr>
      <vt:lpstr>UEMS SECTION SURGERY - MADRID 2018</vt:lpstr>
      <vt:lpstr>UEMS SECTION SURGERY - MADRID 2018</vt:lpstr>
      <vt:lpstr>UEMS SECTION SURGERY - MADRID 2018</vt:lpstr>
      <vt:lpstr>UEMS SECTION SURGERY - MADRID 2018</vt:lpstr>
      <vt:lpstr>UEMS SECTION SURGERY - MADRID 2018</vt:lpstr>
      <vt:lpstr>UEMS SECTION SURGERY - MADRID 2018</vt:lpstr>
      <vt:lpstr>UEMS SECTION SURGERY - MADRID 2018</vt:lpstr>
      <vt:lpstr>UEMS SECTION SURGERY - MADRID 2018</vt:lpstr>
      <vt:lpstr>UEMS SECTION SURGERY - MADRID 2018</vt:lpstr>
      <vt:lpstr>UEMS SECTION SURGERY - MADRID 2018</vt:lpstr>
      <vt:lpstr>UEMS SECTION SURGERY - MADRID 2018</vt:lpstr>
      <vt:lpstr>UEMS SECTION SURGERY - MADRID 2018</vt:lpstr>
      <vt:lpstr>UEMS SECTION SURGERY - MADRID 2018</vt:lpstr>
      <vt:lpstr>UEMS SECTION SURGERY - MADRID 2018</vt:lpstr>
      <vt:lpstr>UEMS SECTION SURGERY - MADRID 2018</vt:lpstr>
      <vt:lpstr>UEMS SECTION SURGERY - MADRID 2018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UEMS  -  SECTION SURGERY  MADRID  MEETING  2018   GENERAL ASSEMBLY - AGENDA</dc:title>
  <dc:creator/>
  <cp:lastModifiedBy>Joseph WEERTS</cp:lastModifiedBy>
  <cp:revision>28</cp:revision>
  <dcterms:created xsi:type="dcterms:W3CDTF">2018-04-21T11:03:53Z</dcterms:created>
  <dcterms:modified xsi:type="dcterms:W3CDTF">2018-05-17T16:24:23Z</dcterms:modified>
</cp:coreProperties>
</file>