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2C656-A856-4F76-8256-E9A1A29F6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53F94-C323-42AF-A596-06E196A08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DC60-1161-4553-93CF-999B7DA7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76D67-3B7A-4223-BB8D-24F5732F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2C917-FB4F-427C-BE7F-14FD565F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6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F4A3-B7C9-4ACA-8E7C-1FAA6724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B5CBC-081E-42EA-B476-EC5465B81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1290-9597-4413-95DC-3EE64E83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BFFF-9568-4100-B867-2376601F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5A692-B795-42A0-B613-FCB3BE9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10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8D146-5FEC-4FF8-98C9-BD484E337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34F89-FB6E-4FC2-8474-6A1E1DA92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27C9A-5C6E-42DE-ADF2-A3583045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94F49-ACC1-4235-A9AB-67E8A16C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9E992-2D6B-44B9-A5B2-17BD2A27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46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AD14-A4D1-48C6-861F-32E85CA7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403E4-4F80-4397-BD1A-F2DF5B88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9E121-431E-44B6-A03A-3BC47C42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5866-4A5B-4E33-B9A4-E230E559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66E52-883E-433B-B540-BC68EB35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0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EF4DC-FEDB-45D1-AF0E-4D4C7A71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89536-C67B-4443-9678-439AA80DA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1342F-D3EC-4BB5-82A0-E2C68EBA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D54A-ECD2-4E90-BBAD-72981E0C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C2CC8-23F3-4D75-B1ED-C88D55C01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9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F5244-7F5D-43AA-BD47-8E31F2AD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E0086-F771-4D92-AED9-240C7268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2C4C1-1848-4C35-B66C-8EA6AEA23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BA5BD-BD55-4CEF-A463-A6A02F77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B2B3D-60ED-4956-B9F1-AD3537A0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1EC5C-6A29-4068-9258-6204CE22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1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2B82-245C-4219-8CFA-B5493352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1D38A-1E70-4015-9500-3A2B768C8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2001D-2ECB-484C-A9BC-F6022E728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D64F8-8580-4546-B92A-C05597BB6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AECE3-0AFC-44B2-A8A0-9C047D701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4D5A7-CDB0-4F21-B385-9AACC26B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55136-0BB1-4008-B89F-32EAEDDE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8A1E77-372D-41A7-A722-ED0B31AA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4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06BB-108F-44B8-9217-9B890895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160C1D-F34F-4A5A-9DB1-EAE0C6B1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5B4ED-3A7F-497F-87C1-3B041DFE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BA95E-F69E-4717-8FE1-C1459579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9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B6742-AE52-4C8F-A26B-888BD3090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11CE9-D5BA-40DB-AAE3-7FDFA8ED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DA0A0-C8F3-4239-92E7-E676A695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F293-DE46-460E-AF09-ACF22DCC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6C8B7-1D76-444B-AAE6-DEBA9B62C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11D17-13C7-45C4-9D44-65C4BF62C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4F05C-88C8-445D-8A55-A1C75240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6D499-3C34-410A-B7AF-288BD9FD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EADD1-5611-401C-9596-80859767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3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16B1F-6847-4854-98C1-C3F55A17C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9858F3-F651-411F-8023-475567F57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FDE6D-6E4B-463C-899A-E18C9DB4B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5BAC8-6ECC-4111-B188-04DAB432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7E1BB-2137-4967-9EBF-4BFF71CC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B20AA-1BC4-45FB-9CCF-745695F4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5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1E6694-A254-4701-8DE8-F18EB160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6D967-5BEB-4DF3-8053-F338C21AB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3CA3D-0884-4473-8286-E39DEB0F9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226D4-AD74-4623-A180-63F3DE1A8C7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8E169-0AB7-4982-B2C2-9090257E4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BB300-F9E8-4D0A-BE6B-A21CD5BAA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4A5D7-50EF-4CA5-AD51-A47B00109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0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098D-98BB-4D51-A1B8-35A5372F6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UEMS Exams &amp; COVID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566686-D522-4244-AC8E-9604422E8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4774"/>
            <a:ext cx="9144000" cy="1343025"/>
          </a:xfrm>
        </p:spPr>
        <p:txBody>
          <a:bodyPr/>
          <a:lstStyle/>
          <a:p>
            <a:r>
              <a:rPr lang="en-GB" dirty="0"/>
              <a:t>Where we are, where we might go?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Patrick Magennis</a:t>
            </a:r>
          </a:p>
        </p:txBody>
      </p:sp>
    </p:spTree>
    <p:extLst>
      <p:ext uri="{BB962C8B-B14F-4D97-AF65-F5344CB8AC3E}">
        <p14:creationId xmlns:p14="http://schemas.microsoft.com/office/powerpoint/2010/main" val="323269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294B8-2BCE-4245-8E7F-48FB1885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76BBA-C0E5-4FE0-A124-8E8B55B14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UEMS Bodies were contacted with a structured questionnaire</a:t>
            </a:r>
          </a:p>
          <a:p>
            <a:pPr lvl="1"/>
            <a:r>
              <a:rPr lang="en-GB" dirty="0"/>
              <a:t>E-mail then follow-up reminder</a:t>
            </a:r>
          </a:p>
          <a:p>
            <a:pPr lvl="2"/>
            <a:r>
              <a:rPr lang="en-GB" dirty="0"/>
              <a:t>20 May 2020</a:t>
            </a:r>
          </a:p>
          <a:p>
            <a:pPr lvl="2"/>
            <a:r>
              <a:rPr lang="en-GB" dirty="0"/>
              <a:t>Follow-up Jan 2021</a:t>
            </a:r>
          </a:p>
          <a:p>
            <a:r>
              <a:rPr lang="en-GB" dirty="0"/>
              <a:t>Responses assembled into table by UEMS Office staff</a:t>
            </a:r>
          </a:p>
          <a:p>
            <a:r>
              <a:rPr lang="en-GB" dirty="0"/>
              <a:t>Presentation built from this table.</a:t>
            </a:r>
          </a:p>
        </p:txBody>
      </p:sp>
    </p:spTree>
    <p:extLst>
      <p:ext uri="{BB962C8B-B14F-4D97-AF65-F5344CB8AC3E}">
        <p14:creationId xmlns:p14="http://schemas.microsoft.com/office/powerpoint/2010/main" val="291348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D21090-639D-4AD3-8B7A-5CF77B669B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7" t="20001" r="33828" b="4305"/>
          <a:stretch/>
        </p:blipFill>
        <p:spPr>
          <a:xfrm>
            <a:off x="1895475" y="314150"/>
            <a:ext cx="7429500" cy="624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2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175A-3C04-4286-9462-38335EBB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1B42-DF0F-4CD5-AF3D-BF2CC8A30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962275" algn="dec"/>
              </a:tabLst>
            </a:pPr>
            <a:r>
              <a:rPr lang="en-GB" dirty="0"/>
              <a:t>38 replies from 36 UEMS Bodies of whom 32 have exams</a:t>
            </a:r>
          </a:p>
          <a:p>
            <a:pPr lvl="1">
              <a:tabLst>
                <a:tab pos="2962275" algn="dec"/>
              </a:tabLst>
            </a:pPr>
            <a:r>
              <a:rPr lang="en-GB" dirty="0"/>
              <a:t>Group 1	4</a:t>
            </a:r>
          </a:p>
          <a:p>
            <a:pPr lvl="1">
              <a:tabLst>
                <a:tab pos="2962275" algn="dec"/>
              </a:tabLst>
            </a:pPr>
            <a:r>
              <a:rPr lang="en-GB" dirty="0"/>
              <a:t>Group 2	22</a:t>
            </a:r>
          </a:p>
          <a:p>
            <a:pPr lvl="1">
              <a:tabLst>
                <a:tab pos="2962275" algn="dec"/>
              </a:tabLst>
            </a:pPr>
            <a:r>
              <a:rPr lang="en-GB" dirty="0"/>
              <a:t>Group 3	6</a:t>
            </a:r>
          </a:p>
          <a:p>
            <a:pPr>
              <a:tabLst>
                <a:tab pos="2962275" algn="dec"/>
              </a:tabLst>
            </a:pPr>
            <a:r>
              <a:rPr lang="en-GB" dirty="0"/>
              <a:t>Board exam wholly within UEMS</a:t>
            </a:r>
          </a:p>
          <a:p>
            <a:pPr lvl="1">
              <a:tabLst>
                <a:tab pos="2962275" algn="dec"/>
              </a:tabLst>
            </a:pPr>
            <a:r>
              <a:rPr lang="en-GB" dirty="0"/>
              <a:t>Yes	10</a:t>
            </a:r>
          </a:p>
          <a:p>
            <a:pPr lvl="1">
              <a:tabLst>
                <a:tab pos="2962275" algn="dec"/>
              </a:tabLst>
            </a:pPr>
            <a:r>
              <a:rPr lang="en-GB" dirty="0"/>
              <a:t>European Soc	17</a:t>
            </a:r>
          </a:p>
          <a:p>
            <a:pPr lvl="1">
              <a:tabLst>
                <a:tab pos="2962275" algn="dec"/>
              </a:tabLst>
            </a:pPr>
            <a:r>
              <a:rPr lang="en-GB" dirty="0"/>
              <a:t>Other	5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13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B3C8-DD9E-44AB-AD72-40CE21D8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FA8D4-15DF-46B7-A0B7-FB517F612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3584575" algn="dec"/>
              </a:tabLst>
            </a:pPr>
            <a:r>
              <a:rPr lang="en-GB" dirty="0"/>
              <a:t>Pearson Vue	4</a:t>
            </a:r>
          </a:p>
          <a:p>
            <a:pPr>
              <a:tabLst>
                <a:tab pos="3584575" algn="dec"/>
              </a:tabLst>
            </a:pPr>
            <a:r>
              <a:rPr lang="en-GB" dirty="0" err="1"/>
              <a:t>Orzone</a:t>
            </a:r>
            <a:r>
              <a:rPr lang="en-GB" dirty="0"/>
              <a:t>	2</a:t>
            </a:r>
          </a:p>
          <a:p>
            <a:pPr>
              <a:tabLst>
                <a:tab pos="3584575" algn="dec"/>
              </a:tabLst>
            </a:pPr>
            <a:r>
              <a:rPr lang="en-GB" dirty="0"/>
              <a:t>Agency in Warsaw	1</a:t>
            </a:r>
          </a:p>
          <a:p>
            <a:pPr>
              <a:tabLst>
                <a:tab pos="3584575" algn="dec"/>
              </a:tabLst>
            </a:pPr>
            <a:r>
              <a:rPr lang="en-GB" dirty="0" err="1"/>
              <a:t>iCognitus</a:t>
            </a:r>
            <a:r>
              <a:rPr lang="en-GB" dirty="0"/>
              <a:t>	1</a:t>
            </a:r>
          </a:p>
          <a:p>
            <a:pPr>
              <a:tabLst>
                <a:tab pos="3584575" algn="dec"/>
              </a:tabLst>
            </a:pPr>
            <a:r>
              <a:rPr lang="en-GB" dirty="0" err="1"/>
              <a:t>Ledholo</a:t>
            </a:r>
            <a:r>
              <a:rPr lang="en-GB" dirty="0"/>
              <a:t>	1</a:t>
            </a:r>
          </a:p>
          <a:p>
            <a:pPr lvl="1">
              <a:tabLst>
                <a:tab pos="3584575" algn="dec"/>
              </a:tabLst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50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6A2B-922E-4176-8E1D-CBDD320A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 of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7AC25-2643-4E26-B859-17506816B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386388" algn="dec"/>
              </a:tabLst>
            </a:pPr>
            <a:r>
              <a:rPr lang="en-GB" dirty="0"/>
              <a:t>MCQ &amp; Clinicals both Live	17</a:t>
            </a:r>
          </a:p>
          <a:p>
            <a:pPr>
              <a:tabLst>
                <a:tab pos="5386388" algn="dec"/>
              </a:tabLst>
            </a:pPr>
            <a:r>
              <a:rPr lang="en-GB" dirty="0"/>
              <a:t>MCQ online Clinical Live	7</a:t>
            </a:r>
          </a:p>
          <a:p>
            <a:pPr>
              <a:tabLst>
                <a:tab pos="5386388" algn="dec"/>
              </a:tabLst>
            </a:pPr>
            <a:r>
              <a:rPr lang="en-GB" dirty="0"/>
              <a:t>Both online	4</a:t>
            </a:r>
          </a:p>
          <a:p>
            <a:pPr>
              <a:tabLst>
                <a:tab pos="5386388" algn="dec"/>
              </a:tabLst>
            </a:pPr>
            <a:r>
              <a:rPr lang="en-GB" dirty="0"/>
              <a:t>Both hybrid	1</a:t>
            </a:r>
          </a:p>
        </p:txBody>
      </p:sp>
    </p:spTree>
    <p:extLst>
      <p:ext uri="{BB962C8B-B14F-4D97-AF65-F5344CB8AC3E}">
        <p14:creationId xmlns:p14="http://schemas.microsoft.com/office/powerpoint/2010/main" val="159605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D80AE-80B5-4D48-A09E-9A7C6A71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22641-FAA0-4140-8E69-08DCF308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306888" algn="dec"/>
              </a:tabLst>
            </a:pPr>
            <a:r>
              <a:rPr lang="en-GB" dirty="0"/>
              <a:t>Change of Exam</a:t>
            </a:r>
          </a:p>
          <a:p>
            <a:pPr lvl="1">
              <a:tabLst>
                <a:tab pos="4306888" algn="dec"/>
              </a:tabLst>
            </a:pPr>
            <a:r>
              <a:rPr lang="en-GB" dirty="0"/>
              <a:t>Postponed	19</a:t>
            </a:r>
          </a:p>
          <a:p>
            <a:pPr lvl="1">
              <a:tabLst>
                <a:tab pos="4306888" algn="dec"/>
              </a:tabLst>
            </a:pPr>
            <a:r>
              <a:rPr lang="en-GB" dirty="0"/>
              <a:t>Change to online only	11</a:t>
            </a:r>
          </a:p>
          <a:p>
            <a:pPr lvl="1">
              <a:tabLst>
                <a:tab pos="4306888" algn="dec"/>
              </a:tabLst>
            </a:pPr>
            <a:r>
              <a:rPr lang="en-GB" dirty="0"/>
              <a:t>Hybrid	1</a:t>
            </a:r>
          </a:p>
          <a:p>
            <a:r>
              <a:rPr lang="en-GB" dirty="0"/>
              <a:t>Insurance</a:t>
            </a:r>
          </a:p>
          <a:p>
            <a:pPr lvl="1"/>
            <a:r>
              <a:rPr lang="en-GB" dirty="0"/>
              <a:t>No UEMS bodies or their partners had insurance</a:t>
            </a:r>
          </a:p>
        </p:txBody>
      </p:sp>
    </p:spTree>
    <p:extLst>
      <p:ext uri="{BB962C8B-B14F-4D97-AF65-F5344CB8AC3E}">
        <p14:creationId xmlns:p14="http://schemas.microsoft.com/office/powerpoint/2010/main" val="55253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2B40-0D92-49A1-A0CA-0372C54EC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moving on-line/hybrid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41AD8-EBA4-47CF-BFA4-C95D0FC8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Advantages</a:t>
            </a:r>
          </a:p>
          <a:p>
            <a:pPr lvl="1"/>
            <a:r>
              <a:rPr lang="en-GB" dirty="0"/>
              <a:t>Exams more economical</a:t>
            </a:r>
          </a:p>
          <a:p>
            <a:pPr lvl="2"/>
            <a:r>
              <a:rPr lang="en-GB" dirty="0"/>
              <a:t>Time of candidates and faculty</a:t>
            </a:r>
          </a:p>
          <a:p>
            <a:pPr lvl="2"/>
            <a:r>
              <a:rPr lang="en-GB" dirty="0"/>
              <a:t>Cost of candidates and exam board</a:t>
            </a:r>
          </a:p>
          <a:p>
            <a:pPr lvl="1"/>
            <a:r>
              <a:rPr lang="en-GB" dirty="0"/>
              <a:t>Increase in candidates for some exams</a:t>
            </a:r>
          </a:p>
          <a:p>
            <a:r>
              <a:rPr lang="en-GB" dirty="0"/>
              <a:t>Disadvantages</a:t>
            </a:r>
          </a:p>
          <a:p>
            <a:pPr lvl="1"/>
            <a:r>
              <a:rPr lang="en-GB" dirty="0"/>
              <a:t>Fear of the unknown</a:t>
            </a:r>
          </a:p>
          <a:p>
            <a:pPr lvl="1"/>
            <a:r>
              <a:rPr lang="en-GB" dirty="0"/>
              <a:t>Risk of technical problems</a:t>
            </a:r>
          </a:p>
          <a:p>
            <a:pPr lvl="1"/>
            <a:r>
              <a:rPr lang="en-GB" dirty="0"/>
              <a:t>Loss of cohesion of faculty</a:t>
            </a:r>
          </a:p>
          <a:p>
            <a:pPr lvl="1"/>
            <a:r>
              <a:rPr lang="en-GB" dirty="0"/>
              <a:t>Risk of exam compromise</a:t>
            </a:r>
          </a:p>
        </p:txBody>
      </p:sp>
    </p:spTree>
    <p:extLst>
      <p:ext uri="{BB962C8B-B14F-4D97-AF65-F5344CB8AC3E}">
        <p14:creationId xmlns:p14="http://schemas.microsoft.com/office/powerpoint/2010/main" val="227222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F9B53-436B-4B6E-848F-0AC7DB1E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7D9C-412F-45E1-B53E-D1CA1E971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the financial details/contacts of corporate partners</a:t>
            </a:r>
          </a:p>
          <a:p>
            <a:r>
              <a:rPr lang="en-GB" dirty="0"/>
              <a:t>Information portfolio held in UEMS office</a:t>
            </a:r>
          </a:p>
          <a:p>
            <a:pPr lvl="1"/>
            <a:r>
              <a:rPr lang="en-GB" dirty="0"/>
              <a:t>Online MCQs</a:t>
            </a:r>
          </a:p>
          <a:p>
            <a:pPr lvl="2"/>
            <a:r>
              <a:rPr lang="en-GB" dirty="0"/>
              <a:t>Proctoring (supervision) of MCQs</a:t>
            </a:r>
          </a:p>
          <a:p>
            <a:pPr lvl="1"/>
            <a:r>
              <a:rPr lang="en-GB" dirty="0"/>
              <a:t>Support for hybrid exam processes</a:t>
            </a:r>
          </a:p>
          <a:p>
            <a:r>
              <a:rPr lang="en-GB" dirty="0"/>
              <a:t>Understanding contracts/billing arrangements will help others</a:t>
            </a:r>
          </a:p>
          <a:p>
            <a:pPr lvl="1"/>
            <a:r>
              <a:rPr lang="en-GB" dirty="0"/>
              <a:t>Large contracts require review by UEMS Executive</a:t>
            </a:r>
          </a:p>
          <a:p>
            <a:pPr lvl="1"/>
            <a:r>
              <a:rPr lang="en-GB" dirty="0"/>
              <a:t>Disputes are more easily managed if contract review beforehand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9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261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UEMS Exams &amp; COVID</vt:lpstr>
      <vt:lpstr>Data collection</vt:lpstr>
      <vt:lpstr>PowerPoint Presentation</vt:lpstr>
      <vt:lpstr>Replies</vt:lpstr>
      <vt:lpstr>Corporate partners</vt:lpstr>
      <vt:lpstr>Format of Exams</vt:lpstr>
      <vt:lpstr>Impact of COVID</vt:lpstr>
      <vt:lpstr>Impact of moving on-line/hybrid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Exams &amp; COVID</dc:title>
  <dc:creator>Magennis, Patrick</dc:creator>
  <cp:lastModifiedBy>Magennis, Patrick</cp:lastModifiedBy>
  <cp:revision>16</cp:revision>
  <dcterms:created xsi:type="dcterms:W3CDTF">2021-02-18T10:01:29Z</dcterms:created>
  <dcterms:modified xsi:type="dcterms:W3CDTF">2021-02-23T08:25:00Z</dcterms:modified>
</cp:coreProperties>
</file>