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73" r:id="rId4"/>
    <p:sldId id="265" r:id="rId5"/>
    <p:sldId id="267" r:id="rId6"/>
    <p:sldId id="279" r:id="rId7"/>
    <p:sldId id="269" r:id="rId8"/>
    <p:sldId id="270" r:id="rId9"/>
    <p:sldId id="271" r:id="rId10"/>
    <p:sldId id="272" r:id="rId11"/>
    <p:sldId id="274" r:id="rId12"/>
    <p:sldId id="275" r:id="rId13"/>
    <p:sldId id="276" r:id="rId14"/>
    <p:sldId id="282" r:id="rId15"/>
    <p:sldId id="283" r:id="rId16"/>
    <p:sldId id="277" r:id="rId17"/>
    <p:sldId id="281" r:id="rId18"/>
    <p:sldId id="278" r:id="rId19"/>
    <p:sldId id="28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 snapToObjects="1">
      <p:cViewPr varScale="1">
        <p:scale>
          <a:sx n="85" d="100"/>
          <a:sy n="85" d="100"/>
        </p:scale>
        <p:origin x="3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37803-E146-0047-9F4C-A9C72D2C42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182CEA-B7F6-D943-BDFF-E9E343EF70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C1DCA-A51D-8742-8E9E-E449DADDF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7/8/2021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9B354-5D5B-DB43-AAF9-1FB3E97E1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49BC6-87F6-674B-A648-1BC100297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255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3AC74-A8FD-384D-8C90-728CF7CE6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D1DFDD-DD87-1349-A3C1-27220DA074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84F99-E181-524C-A4AC-EA06BED5B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7/8/2021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CF87D-2C4F-254A-B64F-3B18865B5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7DE1C-0F46-FE4B-BA14-CBC67573B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3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41C473-14BE-114E-BF0A-901038C9E5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10330E-630D-2047-8A62-2AD362A7A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03F30-BE4B-E04C-84FD-0D170CE90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7/8/2021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EB573-4756-B94E-8C58-75385DCF6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E8E20-1704-3043-B5AA-8791F5C09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529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BB76E-52C2-D640-9645-FEF701F52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D6AD7-8A32-9240-B57F-53956D9AD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F670DF-5629-E349-9562-A179E9118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7/8/2021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E625C-16CA-8540-B7F2-AE33E6E23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C1D52-BB5C-3F41-87DC-B4BA87B09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42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C1938-3966-F049-9627-56B97F17D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EA9BF-D85A-3841-B5A1-249E4E38F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B7127-3339-424F-938A-234365C7F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7/8/2021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AE9CB-BD20-5A4D-A19E-3BE19BF3E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82A60-BEB0-B141-8951-3C700B21A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013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22FA9-2D9E-BD46-963E-7A846C57A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FB1F6-D0CD-6540-9F42-0A096C98ED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4AA029-94E5-2A42-A41E-08E39B41CF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939FED-4A19-FE42-8D8E-A497D7C43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7/8/2021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A505B3-8BE0-F64F-B8CB-DD220E258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44AA1A-C92D-F240-8A8C-E2F25A348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0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BEC0-78D4-554B-B9F2-BAAA9ABE9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C71A35-92C0-3E45-BFBA-E4E40ECA8E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0BD72B-41F0-8E41-9911-665E701EE5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6F2945-0576-D342-A9AC-2D641DF90B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839A68-EE07-4B46-8B71-64A760D27A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AAC7BA-CD47-A34E-BF3B-14681C4E0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7/8/2021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6CA2F8-B02E-384A-8DE4-3CB66D11F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3094F6-7FE3-4044-A317-FAF9EAAA7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696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7226A-63D6-CE43-999F-5F9DB048D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2CDE99-B32E-244D-A7A4-705F76FDE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7/8/2021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51B424-099C-2D41-BBAF-353941ABA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BA027-4735-CD45-8E8F-06EF580A5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089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E3EB1B-0D18-8F44-8329-A20A3EDAF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7/8/2021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07330C-15CF-0946-BAA3-6F04AFA44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929B83-723B-D747-9109-8C6AF6053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330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4F3D3-E723-CB42-A7A7-494F92923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202D4-D305-7542-802C-AEA4ACDF9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195878-CAD2-B245-829A-3418D60184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1D4C79-191E-4945-8C32-6608F69C8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7/8/2021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114631-4313-A342-8271-F21633BDF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F33907-709C-D44E-91B3-4CACF7226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81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BF601-A5E3-9C41-BBA1-6CF613CA4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40AEAD-B40E-964E-A8FC-A9B72535FD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8D5C7D-04CE-E449-890D-8F038BE92B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373D42-6927-894B-A5BB-F3B7DD24C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7/8/2021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6AD58E-A6B4-E24E-A45A-5DCAB6B21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616C86-B2F4-4547-BB9C-AF5CE5FE1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8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A84067-6C7F-4146-8785-7B81B131E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58EADC-D5D6-F54D-A83D-4DF1EB7BF0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BCA4A-83F1-8449-951F-22C953EAAE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F8426-4771-3445-A962-E64884F8CC4F}" type="datetimeFigureOut">
              <a:rPr lang="en-US" smtClean="0"/>
              <a:t>7/8/2021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A5A5F-63E2-B840-A48F-EBDAA888E3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D79CC-6FE0-7745-8071-95C660EC61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56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040C6-C685-4741-B278-8B3BAB4038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7237" y="1122363"/>
            <a:ext cx="10701337" cy="23876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UEMS CESMA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Webinar UEMS June 29, 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E1739E-EC1E-E64C-A3CF-3FFA83597F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855912"/>
          </a:xfrm>
        </p:spPr>
        <p:txBody>
          <a:bodyPr>
            <a:normAutofit fontScale="92500"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Dr Mark Westwood, President, UEMS CESMA</a:t>
            </a:r>
          </a:p>
          <a:p>
            <a:r>
              <a:rPr lang="en-US" sz="3200" dirty="0">
                <a:solidFill>
                  <a:srgbClr val="FFFF00"/>
                </a:solidFill>
              </a:rPr>
              <a:t>Dr Maeve Durkan, Vice Chair , UEMS CESMA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And the ExCOM team </a:t>
            </a:r>
          </a:p>
          <a:p>
            <a:r>
              <a:rPr lang="en-US" sz="3200" dirty="0">
                <a:solidFill>
                  <a:srgbClr val="FFFF00"/>
                </a:solidFill>
              </a:rPr>
              <a:t>Dr Danny Mathysen, Dr Albert Mifsud , Prof Gian Parigi</a:t>
            </a:r>
          </a:p>
        </p:txBody>
      </p:sp>
    </p:spTree>
    <p:extLst>
      <p:ext uri="{BB962C8B-B14F-4D97-AF65-F5344CB8AC3E}">
        <p14:creationId xmlns:p14="http://schemas.microsoft.com/office/powerpoint/2010/main" val="1314739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655D8-6143-1E4F-AF2E-550022D6D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25" y="365125"/>
            <a:ext cx="11991975" cy="1325563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>
                    <a:lumMod val="95000"/>
                  </a:schemeClr>
                </a:solidFill>
              </a:rPr>
              <a:t>UEMS CESMA :</a:t>
            </a:r>
            <a:r>
              <a:rPr lang="en-US" sz="4800" u="sng" dirty="0">
                <a:solidFill>
                  <a:schemeClr val="bg1">
                    <a:lumMod val="95000"/>
                  </a:schemeClr>
                </a:solidFill>
              </a:rPr>
              <a:t>How will you deliver your exam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798D3-E870-4844-A980-00251A4D8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025" y="1300163"/>
            <a:ext cx="11991975" cy="5192712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On-line</a:t>
            </a:r>
          </a:p>
          <a:p>
            <a:pPr lvl="1"/>
            <a:r>
              <a:rPr lang="en-US" sz="2800" dirty="0">
                <a:solidFill>
                  <a:srgbClr val="FFFF00"/>
                </a:solidFill>
              </a:rPr>
              <a:t>Providers</a:t>
            </a:r>
          </a:p>
          <a:p>
            <a:pPr lvl="1"/>
            <a:r>
              <a:rPr lang="en-US" sz="2800" dirty="0">
                <a:solidFill>
                  <a:srgbClr val="FFFF00"/>
                </a:solidFill>
              </a:rPr>
              <a:t>Security provider ( not necessarily the same )</a:t>
            </a:r>
          </a:p>
          <a:p>
            <a:pPr lvl="1"/>
            <a:r>
              <a:rPr lang="en-US" sz="2800" dirty="0">
                <a:solidFill>
                  <a:srgbClr val="FFFF00"/>
                </a:solidFill>
              </a:rPr>
              <a:t>Selecting provider according to your exam*</a:t>
            </a:r>
            <a:endParaRPr lang="en-US" sz="3200" dirty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On site </a:t>
            </a:r>
          </a:p>
          <a:p>
            <a:pPr lvl="1"/>
            <a:r>
              <a:rPr lang="en-US" sz="2800" dirty="0">
                <a:solidFill>
                  <a:srgbClr val="FFFF00"/>
                </a:solidFill>
              </a:rPr>
              <a:t>Where</a:t>
            </a:r>
          </a:p>
          <a:p>
            <a:pPr lvl="1"/>
            <a:r>
              <a:rPr lang="en-US" sz="2800" dirty="0">
                <a:solidFill>
                  <a:srgbClr val="FFFF00"/>
                </a:solidFill>
              </a:rPr>
              <a:t>When ( minimizing cost )</a:t>
            </a:r>
          </a:p>
          <a:p>
            <a:pPr lvl="1"/>
            <a:r>
              <a:rPr lang="en-US" sz="2800" dirty="0">
                <a:solidFill>
                  <a:srgbClr val="FFFF00"/>
                </a:solidFill>
              </a:rPr>
              <a:t>Logistics of access &amp; cost to candidate and Board( candidates &amp; examiners )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132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5B8CB-B554-B945-A600-C7F2C5B9F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When it all goes wrong ? </a:t>
            </a:r>
            <a:r>
              <a:rPr lang="en-US" sz="2800" dirty="0">
                <a:solidFill>
                  <a:schemeClr val="bg1"/>
                </a:solidFill>
              </a:rPr>
              <a:t>(Pandemic experiences 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79A06-EF3B-1947-9361-D2C9E9F4E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On line delivery failure 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Back up plan 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Security &amp; cheating 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The candidate who challenges the results ?</a:t>
            </a:r>
          </a:p>
        </p:txBody>
      </p:sp>
    </p:spTree>
    <p:extLst>
      <p:ext uri="{BB962C8B-B14F-4D97-AF65-F5344CB8AC3E}">
        <p14:creationId xmlns:p14="http://schemas.microsoft.com/office/powerpoint/2010/main" val="3419746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CA8B2-658E-D64B-8F2B-4C9E54F29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2188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In COVID times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D14E3-9E9F-5E49-9659-A64349E5A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357314"/>
            <a:ext cx="11715750" cy="513556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What is your priority ( even non covid )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Delivery of ‘ any exam’ ?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Pressure as exams determine career progression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Are priorities shifting ? Are we compromising validity ? Integrity ?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Are we losing the art of exam in pursuits of delivery?</a:t>
            </a:r>
          </a:p>
        </p:txBody>
      </p:sp>
    </p:spTree>
    <p:extLst>
      <p:ext uri="{BB962C8B-B14F-4D97-AF65-F5344CB8AC3E}">
        <p14:creationId xmlns:p14="http://schemas.microsoft.com/office/powerpoint/2010/main" val="27618377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268D1-ECF7-4043-ABC5-B94D0AA36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In COVID times….No matter what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68790-F47C-2D45-A3E5-730F0EC51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Need high quality exam</a:t>
            </a:r>
          </a:p>
          <a:p>
            <a:endParaRPr lang="en-US" sz="3600" dirty="0">
              <a:solidFill>
                <a:srgbClr val="FFFF00"/>
              </a:solidFill>
            </a:endParaRPr>
          </a:p>
          <a:p>
            <a:r>
              <a:rPr lang="en-US" sz="3600" dirty="0">
                <a:solidFill>
                  <a:srgbClr val="FFFF00"/>
                </a:solidFill>
              </a:rPr>
              <a:t>Well validated *</a:t>
            </a:r>
          </a:p>
          <a:p>
            <a:endParaRPr lang="en-US" sz="3600" dirty="0">
              <a:solidFill>
                <a:srgbClr val="FFFF00"/>
              </a:solidFill>
            </a:endParaRPr>
          </a:p>
          <a:p>
            <a:r>
              <a:rPr lang="en-US" sz="3600" dirty="0">
                <a:solidFill>
                  <a:srgbClr val="FFFF00"/>
                </a:solidFill>
              </a:rPr>
              <a:t>Appropriate planning</a:t>
            </a:r>
          </a:p>
          <a:p>
            <a:endParaRPr lang="en-US" sz="3600" dirty="0">
              <a:solidFill>
                <a:srgbClr val="FFFF00"/>
              </a:solidFill>
            </a:endParaRPr>
          </a:p>
          <a:p>
            <a:r>
              <a:rPr lang="en-US" sz="3600" dirty="0">
                <a:solidFill>
                  <a:srgbClr val="FFFF00"/>
                </a:solidFill>
              </a:rPr>
              <a:t>Q writing  ( on-line group*), delivery, scoring </a:t>
            </a:r>
          </a:p>
        </p:txBody>
      </p:sp>
    </p:spTree>
    <p:extLst>
      <p:ext uri="{BB962C8B-B14F-4D97-AF65-F5344CB8AC3E}">
        <p14:creationId xmlns:p14="http://schemas.microsoft.com/office/powerpoint/2010/main" val="2864248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34144-ADFB-8046-97FA-07F1BA5F1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14" y="365125"/>
            <a:ext cx="11887200" cy="1325563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UEMS CESMA SURVEY ASSEMBLY June 19,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FC425-BEEE-D146-A350-6AB83BB5F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2540"/>
            <a:ext cx="10515600" cy="5272644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39 respondents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34 examinations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14 one part exam only 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20 two part exam +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2 oral examination only. ( 3 No exam organized yet )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E51E28B-04DB-6C49-BBE1-01EDC2B06E00}"/>
              </a:ext>
            </a:extLst>
          </p:cNvPr>
          <p:cNvSpPr txBox="1">
            <a:spLocks/>
          </p:cNvSpPr>
          <p:nvPr/>
        </p:nvSpPr>
        <p:spPr>
          <a:xfrm>
            <a:off x="252414" y="517525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7488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34144-ADFB-8046-97FA-07F1BA5F1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14" y="365125"/>
            <a:ext cx="11887200" cy="1325563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UEMS CESMA SURVEY ASSEMBLY June 19,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FC425-BEEE-D146-A350-6AB83BB5F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2540"/>
            <a:ext cx="10515600" cy="5272644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34 examinations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Approximately &gt; 1/3 MCQ based one part exam only 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 &lt; 2/ 3  two part exam +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E51E28B-04DB-6C49-BBE1-01EDC2B06E00}"/>
              </a:ext>
            </a:extLst>
          </p:cNvPr>
          <p:cNvSpPr txBox="1">
            <a:spLocks/>
          </p:cNvSpPr>
          <p:nvPr/>
        </p:nvSpPr>
        <p:spPr>
          <a:xfrm>
            <a:off x="252414" y="517525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1600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34144-ADFB-8046-97FA-07F1BA5F1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14" y="365125"/>
            <a:ext cx="11887200" cy="1325563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UEMS CESMA SURVEY ASSEMBLY June 19,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FC425-BEEE-D146-A350-6AB83BB5F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2540"/>
            <a:ext cx="10515600" cy="5272644"/>
          </a:xfrm>
        </p:spPr>
        <p:txBody>
          <a:bodyPr>
            <a:normAutofit/>
          </a:bodyPr>
          <a:lstStyle/>
          <a:p>
            <a:r>
              <a:rPr lang="en-US" sz="3200" u="sng" dirty="0">
                <a:solidFill>
                  <a:schemeClr val="bg1"/>
                </a:solidFill>
              </a:rPr>
              <a:t>If in one or two parts , where do you envisage future part 1 ?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11 /20  : One part exam  FULLY ONLINE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1 / 20  :  On site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E51E28B-04DB-6C49-BBE1-01EDC2B06E00}"/>
              </a:ext>
            </a:extLst>
          </p:cNvPr>
          <p:cNvSpPr txBox="1">
            <a:spLocks/>
          </p:cNvSpPr>
          <p:nvPr/>
        </p:nvSpPr>
        <p:spPr>
          <a:xfrm>
            <a:off x="252414" y="517525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6522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34144-ADFB-8046-97FA-07F1BA5F1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14" y="365125"/>
            <a:ext cx="11887200" cy="1325563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UEMS CESMA SURVEY ASSEMBLY June 19,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FC425-BEEE-D146-A350-6AB83BB5F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2540"/>
            <a:ext cx="10515600" cy="5272644"/>
          </a:xfrm>
        </p:spPr>
        <p:txBody>
          <a:bodyPr>
            <a:normAutofit/>
          </a:bodyPr>
          <a:lstStyle/>
          <a:p>
            <a:r>
              <a:rPr lang="en-US" sz="3200" u="sng" dirty="0">
                <a:solidFill>
                  <a:schemeClr val="bg1"/>
                </a:solidFill>
              </a:rPr>
              <a:t>If in one or two parts , where do you envisage future part 2 ?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0 /20  : One part exam  FULLY ONLINE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13 / 20  :  On site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E51E28B-04DB-6C49-BBE1-01EDC2B06E00}"/>
              </a:ext>
            </a:extLst>
          </p:cNvPr>
          <p:cNvSpPr txBox="1">
            <a:spLocks/>
          </p:cNvSpPr>
          <p:nvPr/>
        </p:nvSpPr>
        <p:spPr>
          <a:xfrm>
            <a:off x="252414" y="517525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5715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34144-ADFB-8046-97FA-07F1BA5F1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810" y="365125"/>
            <a:ext cx="11566357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UEMS CESMA SURVEY ASSEMBLY June 19, 2021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Preferences / The future on COVID era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FC425-BEEE-D146-A350-6AB83BB5F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337" y="1825625"/>
            <a:ext cx="11460829" cy="466725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MCQ ..</a:t>
            </a:r>
          </a:p>
          <a:p>
            <a:r>
              <a:rPr lang="en-US" sz="3200" dirty="0">
                <a:solidFill>
                  <a:srgbClr val="FFFF00"/>
                </a:solidFill>
              </a:rPr>
              <a:t>On line delivery</a:t>
            </a:r>
          </a:p>
          <a:p>
            <a:r>
              <a:rPr lang="en-US" sz="3200" dirty="0">
                <a:solidFill>
                  <a:srgbClr val="FFFF00"/>
                </a:solidFill>
              </a:rPr>
              <a:t>Remote delivery ( security * cost )</a:t>
            </a:r>
          </a:p>
          <a:p>
            <a:endParaRPr lang="en-US" sz="3200" dirty="0"/>
          </a:p>
          <a:p>
            <a:r>
              <a:rPr lang="en-US" sz="3200" dirty="0">
                <a:solidFill>
                  <a:schemeClr val="bg1"/>
                </a:solidFill>
              </a:rPr>
              <a:t>2/3 extended exam</a:t>
            </a:r>
          </a:p>
          <a:p>
            <a:r>
              <a:rPr lang="en-US" sz="3200" dirty="0">
                <a:solidFill>
                  <a:srgbClr val="FFFF00"/>
                </a:solidFill>
              </a:rPr>
              <a:t>18/38  </a:t>
            </a:r>
            <a:r>
              <a:rPr lang="en-US" sz="3200" dirty="0" err="1">
                <a:solidFill>
                  <a:srgbClr val="FFFF00"/>
                </a:solidFill>
              </a:rPr>
              <a:t>forsee</a:t>
            </a:r>
            <a:r>
              <a:rPr lang="en-US" sz="3200" dirty="0">
                <a:solidFill>
                  <a:srgbClr val="FFFF00"/>
                </a:solidFill>
              </a:rPr>
              <a:t> a Hybrid model ( split  on line/  on site )</a:t>
            </a:r>
          </a:p>
          <a:p>
            <a:r>
              <a:rPr lang="en-US" sz="3200" dirty="0">
                <a:solidFill>
                  <a:srgbClr val="FFFF00"/>
                </a:solidFill>
              </a:rPr>
              <a:t>On-line MCQ</a:t>
            </a:r>
          </a:p>
          <a:p>
            <a:r>
              <a:rPr lang="en-US" sz="3200" dirty="0">
                <a:solidFill>
                  <a:srgbClr val="FFFF00"/>
                </a:solidFill>
              </a:rPr>
              <a:t>On line 2- way Oral…but preference to revert face to face - remote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3501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1DE05-1467-C44F-A740-FF3063355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UEMS CESMA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2F1B4-F67A-3448-A889-108AE185D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4000" dirty="0">
                <a:solidFill>
                  <a:srgbClr val="FFFF00"/>
                </a:solidFill>
              </a:rPr>
              <a:t>Thank  YOU</a:t>
            </a:r>
          </a:p>
        </p:txBody>
      </p:sp>
    </p:spTree>
    <p:extLst>
      <p:ext uri="{BB962C8B-B14F-4D97-AF65-F5344CB8AC3E}">
        <p14:creationId xmlns:p14="http://schemas.microsoft.com/office/powerpoint/2010/main" val="360850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5BF42-E1AF-C84F-B078-2F15D6D13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CESMA update &amp;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F9C94-AA8B-A243-BA5A-FB04A6AB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5" y="1357313"/>
            <a:ext cx="11802979" cy="5200650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Experiences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Learning curve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Questions you need to ask before embarking on setting up an exam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UEMS CESMA survey and examinations future in COVID era </a:t>
            </a:r>
            <a:r>
              <a:rPr lang="en-US" sz="2000" dirty="0">
                <a:solidFill>
                  <a:schemeClr val="bg1"/>
                </a:solidFill>
              </a:rPr>
              <a:t>( Prof Gian Battista )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Exam Appraisal *</a:t>
            </a:r>
          </a:p>
        </p:txBody>
      </p:sp>
    </p:spTree>
    <p:extLst>
      <p:ext uri="{BB962C8B-B14F-4D97-AF65-F5344CB8AC3E}">
        <p14:creationId xmlns:p14="http://schemas.microsoft.com/office/powerpoint/2010/main" val="3168611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01A87-A60E-5446-BE3F-F37C5E6DF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UEMS CESMA : Qs to your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0631F-551B-BF4D-9964-D80B26003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>
                <a:solidFill>
                  <a:srgbClr val="FFFF00"/>
                </a:solidFill>
              </a:rPr>
              <a:t>What kind of exam do you envisage ? </a:t>
            </a:r>
          </a:p>
          <a:p>
            <a:endParaRPr lang="en-US" sz="3500" dirty="0">
              <a:solidFill>
                <a:srgbClr val="FFFF00"/>
              </a:solidFill>
            </a:endParaRPr>
          </a:p>
          <a:p>
            <a:r>
              <a:rPr lang="en-US" sz="3500" dirty="0">
                <a:solidFill>
                  <a:srgbClr val="FFFF00"/>
                </a:solidFill>
              </a:rPr>
              <a:t>How many candidates ? </a:t>
            </a:r>
          </a:p>
          <a:p>
            <a:endParaRPr lang="en-US" sz="3500" dirty="0">
              <a:solidFill>
                <a:srgbClr val="FFFF00"/>
              </a:solidFill>
            </a:endParaRPr>
          </a:p>
          <a:p>
            <a:r>
              <a:rPr lang="en-US" sz="3500" dirty="0">
                <a:solidFill>
                  <a:srgbClr val="FFFF00"/>
                </a:solidFill>
              </a:rPr>
              <a:t>How many parts ?</a:t>
            </a:r>
          </a:p>
          <a:p>
            <a:endParaRPr lang="en-US" sz="3500" dirty="0">
              <a:solidFill>
                <a:srgbClr val="FFFF00"/>
              </a:solidFill>
            </a:endParaRPr>
          </a:p>
          <a:p>
            <a:r>
              <a:rPr lang="en-US" sz="3500" dirty="0">
                <a:solidFill>
                  <a:srgbClr val="FFFF00"/>
                </a:solidFill>
              </a:rPr>
              <a:t>How much money do you have ?</a:t>
            </a:r>
          </a:p>
          <a:p>
            <a:endParaRPr lang="en-US" sz="3500" dirty="0">
              <a:solidFill>
                <a:srgbClr val="FFFF00"/>
              </a:solidFill>
            </a:endParaRPr>
          </a:p>
          <a:p>
            <a:r>
              <a:rPr lang="en-US" sz="3500" dirty="0">
                <a:solidFill>
                  <a:srgbClr val="FFFF00"/>
                </a:solidFill>
              </a:rPr>
              <a:t>Whom are you partnering with 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464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8A96E-6662-8245-A0DA-221A4B4B3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2886"/>
            <a:ext cx="10515600" cy="1057278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UEMS CESMA  : Q to your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18CB3-BF87-E344-89EA-8314DF7E6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37" y="1014414"/>
            <a:ext cx="11558587" cy="5600700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sz="3600" dirty="0">
                <a:solidFill>
                  <a:srgbClr val="FFFF00"/>
                </a:solidFill>
              </a:rPr>
              <a:t>What kind of exam do you envisage ? How many parts ?</a:t>
            </a:r>
          </a:p>
          <a:p>
            <a:pPr marL="0" indent="0">
              <a:buNone/>
            </a:pPr>
            <a:endParaRPr lang="en-US" sz="3600" dirty="0">
              <a:solidFill>
                <a:srgbClr val="FFFF00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MCQ only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Written exam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Open Book exam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Oral exam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Clinical exam</a:t>
            </a:r>
          </a:p>
        </p:txBody>
      </p:sp>
    </p:spTree>
    <p:extLst>
      <p:ext uri="{BB962C8B-B14F-4D97-AF65-F5344CB8AC3E}">
        <p14:creationId xmlns:p14="http://schemas.microsoft.com/office/powerpoint/2010/main" val="3368378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8A96E-6662-8245-A0DA-221A4B4B3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2886"/>
            <a:ext cx="10515600" cy="771527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UEMS CESMA  : </a:t>
            </a:r>
            <a:r>
              <a:rPr lang="en-US" sz="4800" u="sng" dirty="0">
                <a:solidFill>
                  <a:schemeClr val="bg1"/>
                </a:solidFill>
              </a:rPr>
              <a:t>What Exam fits you best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18CB3-BF87-E344-89EA-8314DF7E6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37" y="771525"/>
            <a:ext cx="11558587" cy="584358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3500" dirty="0">
                <a:solidFill>
                  <a:srgbClr val="FFFF00"/>
                </a:solidFill>
              </a:rPr>
              <a:t>MCQ only</a:t>
            </a:r>
          </a:p>
          <a:p>
            <a:pPr lvl="1"/>
            <a:r>
              <a:rPr lang="en-US" sz="3000" dirty="0">
                <a:solidFill>
                  <a:srgbClr val="FFFF00"/>
                </a:solidFill>
              </a:rPr>
              <a:t>Single best answer , extended matching</a:t>
            </a:r>
          </a:p>
          <a:p>
            <a:pPr lvl="1"/>
            <a:r>
              <a:rPr lang="en-US" sz="3000" dirty="0">
                <a:solidFill>
                  <a:srgbClr val="FFFF00"/>
                </a:solidFill>
              </a:rPr>
              <a:t>Paper based, On-line *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sz="3500" dirty="0">
                <a:solidFill>
                  <a:srgbClr val="FFFF00"/>
                </a:solidFill>
              </a:rPr>
              <a:t>Written exam . Open Book exam.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sz="3500" dirty="0">
                <a:solidFill>
                  <a:srgbClr val="FFFF00"/>
                </a:solidFill>
              </a:rPr>
              <a:t>Oral exam</a:t>
            </a:r>
          </a:p>
          <a:p>
            <a:pPr lvl="1"/>
            <a:r>
              <a:rPr lang="en-US" sz="3000" dirty="0">
                <a:solidFill>
                  <a:srgbClr val="FFFF00"/>
                </a:solidFill>
              </a:rPr>
              <a:t>Delivery mode, locations, examiner numbers*, </a:t>
            </a:r>
          </a:p>
          <a:p>
            <a:pPr lvl="1"/>
            <a:r>
              <a:rPr lang="en-US" sz="3000" dirty="0">
                <a:solidFill>
                  <a:srgbClr val="FFFF00"/>
                </a:solidFill>
              </a:rPr>
              <a:t>Face to face , on-line</a:t>
            </a:r>
          </a:p>
          <a:p>
            <a:pPr lvl="1"/>
            <a:r>
              <a:rPr lang="en-US" sz="3000" dirty="0">
                <a:solidFill>
                  <a:srgbClr val="FFFF00"/>
                </a:solidFill>
              </a:rPr>
              <a:t>Consistency of questions &amp; minimum answers </a:t>
            </a:r>
          </a:p>
          <a:p>
            <a:pPr lvl="1"/>
            <a:r>
              <a:rPr lang="en-US" sz="3000" dirty="0">
                <a:solidFill>
                  <a:srgbClr val="FFFF00"/>
                </a:solidFill>
              </a:rPr>
              <a:t>Hawk &amp; Dove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sz="3500" dirty="0">
                <a:solidFill>
                  <a:srgbClr val="FFFF00"/>
                </a:solidFill>
              </a:rPr>
              <a:t>Clinical exam </a:t>
            </a:r>
            <a:r>
              <a:rPr lang="en-US" dirty="0">
                <a:solidFill>
                  <a:srgbClr val="FFFF00"/>
                </a:solidFill>
              </a:rPr>
              <a:t>– As above</a:t>
            </a:r>
          </a:p>
        </p:txBody>
      </p:sp>
    </p:spTree>
    <p:extLst>
      <p:ext uri="{BB962C8B-B14F-4D97-AF65-F5344CB8AC3E}">
        <p14:creationId xmlns:p14="http://schemas.microsoft.com/office/powerpoint/2010/main" val="3636135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8A96E-6662-8245-A0DA-221A4B4B3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2886"/>
            <a:ext cx="10515600" cy="1100139"/>
          </a:xfrm>
        </p:spPr>
        <p:txBody>
          <a:bodyPr>
            <a:normAutofit fontScale="90000"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UEMS CESMA  : Q to your Section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US" sz="4800" b="1" u="sng" dirty="0">
                <a:solidFill>
                  <a:schemeClr val="bg1"/>
                </a:solidFill>
              </a:rPr>
              <a:t>COST ,SECURITY, DELIVERY,MANPOWER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18CB3-BF87-E344-89EA-8314DF7E6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37" y="1343025"/>
            <a:ext cx="11558587" cy="55149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3500" dirty="0">
                <a:solidFill>
                  <a:srgbClr val="FFFF00"/>
                </a:solidFill>
              </a:rPr>
              <a:t>MCQ only</a:t>
            </a:r>
          </a:p>
          <a:p>
            <a:pPr lvl="1"/>
            <a:r>
              <a:rPr lang="en-US" sz="3000" dirty="0">
                <a:solidFill>
                  <a:srgbClr val="FFFF00"/>
                </a:solidFill>
              </a:rPr>
              <a:t>Single best answer , extended matching</a:t>
            </a:r>
          </a:p>
          <a:p>
            <a:pPr lvl="1"/>
            <a:r>
              <a:rPr lang="en-US" sz="3000" dirty="0">
                <a:solidFill>
                  <a:srgbClr val="FFFF00"/>
                </a:solidFill>
              </a:rPr>
              <a:t>Paper based, On line *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sz="3500" dirty="0">
                <a:solidFill>
                  <a:srgbClr val="FFFF00"/>
                </a:solidFill>
              </a:rPr>
              <a:t>Written exam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sz="3500" dirty="0">
                <a:solidFill>
                  <a:srgbClr val="FFFF00"/>
                </a:solidFill>
              </a:rPr>
              <a:t>Oral exam</a:t>
            </a:r>
          </a:p>
          <a:p>
            <a:pPr lvl="1"/>
            <a:r>
              <a:rPr lang="en-US" sz="3000" dirty="0">
                <a:solidFill>
                  <a:srgbClr val="FFFF00"/>
                </a:solidFill>
              </a:rPr>
              <a:t>Delivery mode, locations, examiner numbers*, </a:t>
            </a:r>
          </a:p>
          <a:p>
            <a:pPr lvl="1"/>
            <a:r>
              <a:rPr lang="en-US" sz="3000" dirty="0">
                <a:solidFill>
                  <a:srgbClr val="FFFF00"/>
                </a:solidFill>
              </a:rPr>
              <a:t>Face to face , on-line</a:t>
            </a:r>
          </a:p>
          <a:p>
            <a:pPr lvl="1"/>
            <a:r>
              <a:rPr lang="en-US" sz="3000" dirty="0">
                <a:solidFill>
                  <a:srgbClr val="FFFF00"/>
                </a:solidFill>
              </a:rPr>
              <a:t>Consistency of questions &amp; minimum answers </a:t>
            </a:r>
          </a:p>
          <a:p>
            <a:pPr lvl="1"/>
            <a:r>
              <a:rPr lang="en-US" sz="3000" dirty="0">
                <a:solidFill>
                  <a:srgbClr val="FFFF00"/>
                </a:solidFill>
              </a:rPr>
              <a:t>Hawk &amp; Dove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sz="3500" dirty="0">
                <a:solidFill>
                  <a:srgbClr val="FFFF00"/>
                </a:solidFill>
              </a:rPr>
              <a:t>Clinical exam </a:t>
            </a:r>
            <a:r>
              <a:rPr lang="en-US" dirty="0">
                <a:solidFill>
                  <a:srgbClr val="FFFF00"/>
                </a:solidFill>
              </a:rPr>
              <a:t>– As above</a:t>
            </a:r>
          </a:p>
        </p:txBody>
      </p:sp>
    </p:spTree>
    <p:extLst>
      <p:ext uri="{BB962C8B-B14F-4D97-AF65-F5344CB8AC3E}">
        <p14:creationId xmlns:p14="http://schemas.microsoft.com/office/powerpoint/2010/main" val="3633406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8A96E-6662-8245-A0DA-221A4B4B3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737" y="242886"/>
            <a:ext cx="11168063" cy="1057278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UEMS CESMA  :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u="sng" dirty="0">
                <a:solidFill>
                  <a:schemeClr val="bg1"/>
                </a:solidFill>
              </a:rPr>
              <a:t>What do you want your exam to examine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18CB3-BF87-E344-89EA-8314DF7E6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37" y="1014414"/>
            <a:ext cx="11558587" cy="560070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4000" dirty="0">
                <a:solidFill>
                  <a:srgbClr val="FFFF00"/>
                </a:solidFill>
              </a:rPr>
              <a:t>Assessment of Knowledge</a:t>
            </a:r>
          </a:p>
          <a:p>
            <a:endParaRPr lang="en-US" sz="4000" dirty="0">
              <a:solidFill>
                <a:srgbClr val="FFFF00"/>
              </a:solidFill>
            </a:endParaRPr>
          </a:p>
          <a:p>
            <a:r>
              <a:rPr lang="en-US" sz="4000" dirty="0">
                <a:solidFill>
                  <a:srgbClr val="FFFF00"/>
                </a:solidFill>
              </a:rPr>
              <a:t>Assessment of competency</a:t>
            </a:r>
          </a:p>
          <a:p>
            <a:endParaRPr lang="en-US" dirty="0"/>
          </a:p>
          <a:p>
            <a:r>
              <a:rPr lang="en-US" dirty="0">
                <a:solidFill>
                  <a:schemeClr val="bg1"/>
                </a:solidFill>
              </a:rPr>
              <a:t>MCQ 1 stage vs 3 stage exam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Training aligned or not ?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Eligibility Criteria for taking examination  ? Europe , abroad, training year </a:t>
            </a:r>
          </a:p>
        </p:txBody>
      </p:sp>
    </p:spTree>
    <p:extLst>
      <p:ext uri="{BB962C8B-B14F-4D97-AF65-F5344CB8AC3E}">
        <p14:creationId xmlns:p14="http://schemas.microsoft.com/office/powerpoint/2010/main" val="3624108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8A96E-6662-8245-A0DA-221A4B4B3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737" y="242886"/>
            <a:ext cx="11820526" cy="1057278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UEMS CESMA  :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u="sng" dirty="0">
                <a:solidFill>
                  <a:schemeClr val="bg1"/>
                </a:solidFill>
              </a:rPr>
              <a:t>Structuring Exam &amp; Setting up your exam </a:t>
            </a:r>
            <a:r>
              <a:rPr lang="en-US" dirty="0">
                <a:solidFill>
                  <a:schemeClr val="bg1"/>
                </a:solidFill>
              </a:rPr>
              <a:t>(regardless of number parts)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18CB3-BF87-E344-89EA-8314DF7E6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37" y="1014414"/>
            <a:ext cx="11558587" cy="56007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chemeClr val="bg1"/>
                </a:solidFill>
              </a:rPr>
              <a:t>Question writing group</a:t>
            </a:r>
            <a:r>
              <a:rPr lang="en-US" dirty="0">
                <a:solidFill>
                  <a:srgbClr val="FFFF00"/>
                </a:solidFill>
              </a:rPr>
              <a:t>	</a:t>
            </a:r>
          </a:p>
          <a:p>
            <a:r>
              <a:rPr lang="en-US" dirty="0">
                <a:solidFill>
                  <a:srgbClr val="FFFF00"/>
                </a:solidFill>
              </a:rPr>
              <a:t>Question bank</a:t>
            </a:r>
          </a:p>
          <a:p>
            <a:r>
              <a:rPr lang="en-US" dirty="0">
                <a:solidFill>
                  <a:srgbClr val="FFFF00"/>
                </a:solidFill>
              </a:rPr>
              <a:t>Minimum bank</a:t>
            </a:r>
          </a:p>
          <a:p>
            <a:r>
              <a:rPr lang="en-US" dirty="0">
                <a:solidFill>
                  <a:srgbClr val="FFFF00"/>
                </a:solidFill>
              </a:rPr>
              <a:t>Discriminative questions vs non discriminative</a:t>
            </a:r>
          </a:p>
          <a:p>
            <a:r>
              <a:rPr lang="en-US" dirty="0">
                <a:solidFill>
                  <a:srgbClr val="FFFF00"/>
                </a:solidFill>
              </a:rPr>
              <a:t>Question turnover</a:t>
            </a:r>
          </a:p>
          <a:p>
            <a:r>
              <a:rPr lang="en-US" dirty="0">
                <a:solidFill>
                  <a:srgbClr val="FFFF00"/>
                </a:solidFill>
              </a:rPr>
              <a:t>Ownership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Standard setting</a:t>
            </a:r>
          </a:p>
        </p:txBody>
      </p:sp>
    </p:spTree>
    <p:extLst>
      <p:ext uri="{BB962C8B-B14F-4D97-AF65-F5344CB8AC3E}">
        <p14:creationId xmlns:p14="http://schemas.microsoft.com/office/powerpoint/2010/main" val="1347376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8A96E-6662-8245-A0DA-221A4B4B3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737" y="242886"/>
            <a:ext cx="11801476" cy="1057278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UEMS CESMA :</a:t>
            </a:r>
            <a:r>
              <a:rPr lang="en-US" u="sng" dirty="0">
                <a:solidFill>
                  <a:schemeClr val="bg1"/>
                </a:solidFill>
              </a:rPr>
              <a:t>Determining your Exam pass mark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18CB3-BF87-E344-89EA-8314DF7E6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14414"/>
            <a:ext cx="12191999" cy="56007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Remember *Directly related to who is taking exam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Differing ‘ experiences/ training level’*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Angoff Scoring  ( what the minimally passing candidate will score)</a:t>
            </a:r>
          </a:p>
          <a:p>
            <a:r>
              <a:rPr lang="en-US" sz="3200" dirty="0">
                <a:solidFill>
                  <a:srgbClr val="FFFF00"/>
                </a:solidFill>
              </a:rPr>
              <a:t>Modified Angoff Scoring </a:t>
            </a:r>
          </a:p>
          <a:p>
            <a:r>
              <a:rPr lang="en-US" sz="3200" dirty="0">
                <a:solidFill>
                  <a:srgbClr val="FFFF00"/>
                </a:solidFill>
              </a:rPr>
              <a:t>Hofstee Method ( minimum and maximum accepted failure rates )</a:t>
            </a:r>
          </a:p>
          <a:p>
            <a:r>
              <a:rPr lang="en-US" sz="3200" dirty="0">
                <a:solidFill>
                  <a:srgbClr val="FFFF00"/>
                </a:solidFill>
              </a:rPr>
              <a:t>Cohen method ( cut off score taking 60% achieved by 95</a:t>
            </a:r>
            <a:r>
              <a:rPr lang="en-US" sz="3200" baseline="30000" dirty="0">
                <a:solidFill>
                  <a:srgbClr val="FFFF00"/>
                </a:solidFill>
              </a:rPr>
              <a:t>th</a:t>
            </a:r>
            <a:r>
              <a:rPr lang="en-US" sz="3200" dirty="0">
                <a:solidFill>
                  <a:srgbClr val="FFFF00"/>
                </a:solidFill>
              </a:rPr>
              <a:t> percentile candidate)</a:t>
            </a:r>
          </a:p>
          <a:p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594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755</Words>
  <Application>Microsoft Office PowerPoint</Application>
  <PresentationFormat>Widescreen</PresentationFormat>
  <Paragraphs>191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UEMS CESMA Webinar UEMS June 29, 2021</vt:lpstr>
      <vt:lpstr>CESMA update &amp; Feedback</vt:lpstr>
      <vt:lpstr>UEMS CESMA : Qs to your section</vt:lpstr>
      <vt:lpstr>UEMS CESMA  : Q to your Section</vt:lpstr>
      <vt:lpstr>UEMS CESMA  : What Exam fits you best ?</vt:lpstr>
      <vt:lpstr>UEMS CESMA  : Q to your Section COST ,SECURITY, DELIVERY,MANPOWER</vt:lpstr>
      <vt:lpstr>UEMS CESMA  :  What do you want your exam to examine ?</vt:lpstr>
      <vt:lpstr>UEMS CESMA  :  Structuring Exam &amp; Setting up your exam (regardless of number parts)</vt:lpstr>
      <vt:lpstr>UEMS CESMA :Determining your Exam pass mark </vt:lpstr>
      <vt:lpstr>UEMS CESMA :How will you deliver your exam ?</vt:lpstr>
      <vt:lpstr>When it all goes wrong ? (Pandemic experiences )</vt:lpstr>
      <vt:lpstr>In COVID times …</vt:lpstr>
      <vt:lpstr>In COVID times….No matter what</vt:lpstr>
      <vt:lpstr>UEMS CESMA SURVEY ASSEMBLY June 19, 2021</vt:lpstr>
      <vt:lpstr>UEMS CESMA SURVEY ASSEMBLY June 19, 2021</vt:lpstr>
      <vt:lpstr>UEMS CESMA SURVEY ASSEMBLY June 19, 2021</vt:lpstr>
      <vt:lpstr>UEMS CESMA SURVEY ASSEMBLY June 19, 2021</vt:lpstr>
      <vt:lpstr>UEMS CESMA SURVEY ASSEMBLY June 19, 2021 Preferences / The future on COVID era</vt:lpstr>
      <vt:lpstr>UEMS CESMA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UEMS Board of Endocrinology May 8, 2021</dc:title>
  <dc:creator>Gerard Hand</dc:creator>
  <cp:lastModifiedBy>Marianne Chagnon</cp:lastModifiedBy>
  <cp:revision>21</cp:revision>
  <dcterms:created xsi:type="dcterms:W3CDTF">2021-05-08T06:28:23Z</dcterms:created>
  <dcterms:modified xsi:type="dcterms:W3CDTF">2021-07-08T07:21:06Z</dcterms:modified>
</cp:coreProperties>
</file>