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9" r:id="rId4"/>
    <p:sldId id="276" r:id="rId5"/>
    <p:sldId id="259" r:id="rId6"/>
    <p:sldId id="260" r:id="rId7"/>
    <p:sldId id="271" r:id="rId8"/>
    <p:sldId id="277" r:id="rId9"/>
    <p:sldId id="274" r:id="rId10"/>
    <p:sldId id="266" r:id="rId11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Denis" initials="CD" lastIdx="1" clrIdx="0">
    <p:extLst>
      <p:ext uri="{19B8F6BF-5375-455C-9EA6-DF929625EA0E}">
        <p15:presenceInfo xmlns:p15="http://schemas.microsoft.com/office/powerpoint/2012/main" userId="S::charlotte.denis@loweurope.eu::e117f3e0-776f-4739-8711-51d0c732f7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E13"/>
    <a:srgbClr val="174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>
      <p:cViewPr varScale="1">
        <p:scale>
          <a:sx n="83" d="100"/>
          <a:sy n="83" d="100"/>
        </p:scale>
        <p:origin x="3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26747-A42B-4C31-8C08-BB90080759BE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7250B-F5AE-4FD7-AC63-51AAE80AB63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4561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67250B-F5AE-4FD7-AC63-51AAE80AB63D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4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FC022A-5A17-44A3-9A7A-52BB70DDC2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D99B5D-A951-45C7-A27A-AF0588DC5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122362"/>
            <a:ext cx="6229350" cy="3582987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B9F19-34B5-425A-BD35-1B580A13D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50" y="4848225"/>
            <a:ext cx="6229350" cy="1600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6A188344-1EF8-4BCF-8651-899E4D7638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2" y="121997"/>
            <a:ext cx="1322873" cy="132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3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84E55BB-4077-48DC-AB9F-AA8D14414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7A2E8C-EB75-4558-8574-22FC1AB7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E2A56-2E5F-479E-A25D-50DF4AA7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E267143A-FAAA-4ABA-A764-D0109B73C8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58F727-7C5F-464E-BEC4-0BCED8936B4B}"/>
              </a:ext>
            </a:extLst>
          </p:cNvPr>
          <p:cNvSpPr/>
          <p:nvPr userDrawn="1"/>
        </p:nvSpPr>
        <p:spPr>
          <a:xfrm>
            <a:off x="0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7D79A-4810-42A3-AB21-7C44D0CA76B1}"/>
              </a:ext>
            </a:extLst>
          </p:cNvPr>
          <p:cNvSpPr/>
          <p:nvPr userDrawn="1"/>
        </p:nvSpPr>
        <p:spPr>
          <a:xfrm>
            <a:off x="11487912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646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0FA22-2A19-4086-B298-4491BCD4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146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1B8F80-DBBF-4821-92A8-D2F0774AF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10075"/>
            <a:ext cx="10515600" cy="12477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0B33F2-9533-4CC4-B124-C586B1D0FF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56B9C3CB-E88C-42C5-9AF8-68A73A99C6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3AD43-EFEF-40D8-9EFB-E64D3957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45DE8-3ED2-466C-A26B-90ADA0B47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D31D7-C96A-45B7-B1B2-5A0C2E5E8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EA9C7F6-6DAE-4007-BE82-6457CEB42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C14E247-DCBF-4906-A5A3-4D2720AD17C4}"/>
              </a:ext>
            </a:extLst>
          </p:cNvPr>
          <p:cNvSpPr/>
          <p:nvPr userDrawn="1"/>
        </p:nvSpPr>
        <p:spPr>
          <a:xfrm>
            <a:off x="0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099AE7-4064-4A60-BD9E-5BC7223D9FC1}"/>
              </a:ext>
            </a:extLst>
          </p:cNvPr>
          <p:cNvSpPr/>
          <p:nvPr userDrawn="1"/>
        </p:nvSpPr>
        <p:spPr>
          <a:xfrm>
            <a:off x="11487912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B2968A3C-9F24-4D14-AC6F-102A217C5F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6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0A6A780F-5998-4E01-B54B-7713D4953F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59B630-0604-434B-B658-3B366FE89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AF8D-7C04-4AD5-BAD2-D8165C1D3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F196D-86F2-4D1E-8F5E-CDCCE5BE6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3CC94-51AF-4DEB-B3C6-41AD753E9F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EBC09-AD41-4161-97A0-8D010780F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D128A7-3F78-4F5E-BD49-DB26AF82C02C}"/>
              </a:ext>
            </a:extLst>
          </p:cNvPr>
          <p:cNvSpPr/>
          <p:nvPr userDrawn="1"/>
        </p:nvSpPr>
        <p:spPr>
          <a:xfrm>
            <a:off x="0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D08F10-0C95-496A-A151-98A4D062F7D9}"/>
              </a:ext>
            </a:extLst>
          </p:cNvPr>
          <p:cNvSpPr/>
          <p:nvPr userDrawn="1"/>
        </p:nvSpPr>
        <p:spPr>
          <a:xfrm>
            <a:off x="11487912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F5F1B0D1-8F35-415E-BFFE-C56977DF3D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322E-09BE-4E26-B741-BC8BB834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BF8BFB-2B6A-464B-A28C-9B28CE8D04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604C642-6F2F-4536-A3AA-6DCD2D12B046}"/>
              </a:ext>
            </a:extLst>
          </p:cNvPr>
          <p:cNvSpPr/>
          <p:nvPr userDrawn="1"/>
        </p:nvSpPr>
        <p:spPr>
          <a:xfrm>
            <a:off x="0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A65E55-E6D3-40DB-9BA0-1F197D8F14FF}"/>
              </a:ext>
            </a:extLst>
          </p:cNvPr>
          <p:cNvSpPr/>
          <p:nvPr userDrawn="1"/>
        </p:nvSpPr>
        <p:spPr>
          <a:xfrm>
            <a:off x="11487912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4FBDCA56-F833-43F2-BB8C-D9B8F746C7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8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76B3C45-2642-447E-84AF-7C6BF9DCF0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pic>
        <p:nvPicPr>
          <p:cNvPr id="2" name="Picture 1" descr="A picture containing clock&#10;&#10;Description automatically generated">
            <a:extLst>
              <a:ext uri="{FF2B5EF4-FFF2-40B4-BE49-F238E27FC236}">
                <a16:creationId xmlns:a16="http://schemas.microsoft.com/office/drawing/2014/main" id="{00CCECC0-0366-48F2-B73D-5C670BF38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2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C6C12FE-DE75-4834-ABFF-372268805A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7E8B58-0CBF-4313-96BC-C8AEB0C6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3409D-F360-4F2C-8E36-5A0FEF6A5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FD48E-E5E6-45A0-9473-EF6AE2D20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1707ED-4DF3-4CC8-8954-3EB50CBCFC7C}"/>
              </a:ext>
            </a:extLst>
          </p:cNvPr>
          <p:cNvSpPr/>
          <p:nvPr userDrawn="1"/>
        </p:nvSpPr>
        <p:spPr>
          <a:xfrm>
            <a:off x="0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7AACD7F-FCC0-4B4D-BE87-D6D3AF4A4B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93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A009-42AE-4B45-A160-6EAC4DD9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308EBD-1B1B-4FF6-AA7C-D39A72B2EF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53B98-7EDF-4C40-8B89-23E858AD1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7F4C20A-E87A-46CA-99DB-CC82D7FEF4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925" y="121997"/>
            <a:ext cx="7704189" cy="70503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61396D1-32B6-47B2-986D-1C8D8FF398D9}"/>
              </a:ext>
            </a:extLst>
          </p:cNvPr>
          <p:cNvSpPr/>
          <p:nvPr userDrawn="1"/>
        </p:nvSpPr>
        <p:spPr>
          <a:xfrm>
            <a:off x="0" y="954753"/>
            <a:ext cx="704088" cy="146305"/>
          </a:xfrm>
          <a:prstGeom prst="rect">
            <a:avLst/>
          </a:prstGeom>
          <a:solidFill>
            <a:srgbClr val="F9E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391F74F5-307C-4C56-9450-BCFDC43CFB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767" y="6032003"/>
            <a:ext cx="704466" cy="7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3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216D0B-0680-4FD0-A82F-06A5FA39D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2A4DC-5D91-4A13-A9FF-7E6DCFAA7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73C5-999D-4A17-AF3A-26080B608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F0DB-A573-4ECD-A477-C67F3EB25957}" type="datetimeFigureOut">
              <a:rPr lang="LID4096" smtClean="0"/>
              <a:t>06/29/2021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6BED6-01EB-4548-AFC6-7BEE21905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C2E57-BF5D-4C19-94AC-455B6233A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F1AA3-960F-4817-9F79-B5131942432F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935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apaediatrics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0879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60879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FD79-A4CC-434A-ADA9-32FE301F9F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Rob Ross Russell</a:t>
            </a:r>
            <a:br>
              <a:rPr lang="en-GB" dirty="0"/>
            </a:br>
            <a:r>
              <a:rPr lang="en-GB" sz="3600" dirty="0"/>
              <a:t>European Academy of Paediatrics</a:t>
            </a:r>
            <a:endParaRPr lang="LID4096" sz="36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E4DAA-78EF-47B7-855B-CA600E542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19</a:t>
            </a:r>
            <a:r>
              <a:rPr lang="en-GB" i="1" baseline="30000" dirty="0"/>
              <a:t>th</a:t>
            </a:r>
            <a:r>
              <a:rPr lang="en-GB" i="1" dirty="0"/>
              <a:t> June 2021</a:t>
            </a:r>
            <a:endParaRPr lang="LID4096" i="1"/>
          </a:p>
        </p:txBody>
      </p:sp>
    </p:spTree>
    <p:extLst>
      <p:ext uri="{BB962C8B-B14F-4D97-AF65-F5344CB8AC3E}">
        <p14:creationId xmlns:p14="http://schemas.microsoft.com/office/powerpoint/2010/main" val="2835759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9FD79-A4CC-434A-ADA9-32FE301F9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250" y="1122363"/>
            <a:ext cx="6229350" cy="2758758"/>
          </a:xfrm>
        </p:spPr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68FE7D-988E-4AE6-BEBD-FFA922E94921}"/>
              </a:ext>
            </a:extLst>
          </p:cNvPr>
          <p:cNvSpPr txBox="1"/>
          <p:nvPr/>
        </p:nvSpPr>
        <p:spPr>
          <a:xfrm>
            <a:off x="2291709" y="4191619"/>
            <a:ext cx="4715838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ts val="1200"/>
              </a:spcBef>
            </a:pPr>
            <a:r>
              <a:rPr lang="en-US" dirty="0">
                <a:hlinkClick r:id="rId2"/>
              </a:rPr>
              <a:t>www.eapaediatrics.com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@EAPaediatrics</a:t>
            </a:r>
          </a:p>
          <a:p>
            <a:pPr>
              <a:spcBef>
                <a:spcPts val="1200"/>
              </a:spcBef>
            </a:pPr>
            <a:r>
              <a:rPr lang="en-US" dirty="0"/>
              <a:t>European Academy of </a:t>
            </a:r>
            <a:r>
              <a:rPr lang="en-US" dirty="0" err="1"/>
              <a:t>Paediatrics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European Academy of </a:t>
            </a:r>
            <a:r>
              <a:rPr lang="en-US" dirty="0" err="1"/>
              <a:t>Paediatrics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3E58A9A-F9C8-404C-B4B1-98876F572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1" y="4212167"/>
            <a:ext cx="323143" cy="323143"/>
          </a:xfrm>
          <a:prstGeom prst="rect">
            <a:avLst/>
          </a:prstGeom>
        </p:spPr>
      </p:pic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45ABAB23-F58A-4D77-AEC7-506DAD0AD8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58" y="4627537"/>
            <a:ext cx="363179" cy="36317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C8688F-759C-499C-B762-4FCD5EB51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1" y="5035027"/>
            <a:ext cx="363179" cy="36317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E05BE9A-D8E2-4CF2-AA74-EE38D8420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791" y="5442517"/>
            <a:ext cx="363179" cy="36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5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28F9DD-8AFA-4A17-BB43-46E222711B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44" r="14914"/>
          <a:stretch/>
        </p:blipFill>
        <p:spPr>
          <a:xfrm>
            <a:off x="6421348" y="3256"/>
            <a:ext cx="5770651" cy="6218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981826" cy="1325563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Background to exam</a:t>
            </a:r>
            <a:endParaRPr lang="LID4096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F27-AF44-4947-BBD0-61017169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97087"/>
            <a:ext cx="5583147" cy="40798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/>
              <a:t>UEMS-SP established (2015) a core curriculum that underpins all paediatric specialty training</a:t>
            </a:r>
          </a:p>
          <a:p>
            <a:r>
              <a:rPr lang="en-GB" sz="2000" dirty="0"/>
              <a:t>We recommend that all paediatricians (acute, primary care or specialised) should complete this</a:t>
            </a:r>
          </a:p>
          <a:p>
            <a:r>
              <a:rPr lang="en-GB" sz="2000" dirty="0"/>
              <a:t>Assessment should include:</a:t>
            </a:r>
          </a:p>
          <a:p>
            <a:pPr lvl="1"/>
            <a:r>
              <a:rPr lang="en-GB" sz="1600" dirty="0"/>
              <a:t>Knowledge</a:t>
            </a:r>
          </a:p>
          <a:p>
            <a:pPr lvl="1"/>
            <a:r>
              <a:rPr lang="en-GB" sz="1600" dirty="0"/>
              <a:t>Competence</a:t>
            </a:r>
          </a:p>
          <a:p>
            <a:pPr lvl="1"/>
            <a:r>
              <a:rPr lang="en-GB" sz="1600" dirty="0"/>
              <a:t>Experience</a:t>
            </a:r>
          </a:p>
          <a:p>
            <a:pPr lvl="1"/>
            <a:r>
              <a:rPr lang="en-GB" sz="1600" dirty="0"/>
              <a:t>Attitude/communication</a:t>
            </a:r>
          </a:p>
          <a:p>
            <a:r>
              <a:rPr lang="en-GB" sz="2000" dirty="0"/>
              <a:t>In view of this we started work on a knowledge based pan-European exam ~2016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D2F0B1-C3D1-4538-B3F3-5D9975B53029}"/>
              </a:ext>
            </a:extLst>
          </p:cNvPr>
          <p:cNvSpPr txBox="1">
            <a:spLocks/>
          </p:cNvSpPr>
          <p:nvPr/>
        </p:nvSpPr>
        <p:spPr>
          <a:xfrm>
            <a:off x="8099259" y="6176962"/>
            <a:ext cx="3254540" cy="64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0" i="0" u="none" strike="noStrike" baseline="30000" dirty="0">
                <a:solidFill>
                  <a:srgbClr val="2A4091"/>
                </a:solidFill>
              </a:rPr>
              <a:t>EAP National Societies</a:t>
            </a:r>
          </a:p>
          <a:p>
            <a:pPr marL="0" marR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0" i="0" u="none" strike="noStrike" baseline="30000" dirty="0">
                <a:solidFill>
                  <a:srgbClr val="FFD13C"/>
                </a:solidFill>
              </a:rPr>
              <a:t>EAP Associate Members</a:t>
            </a:r>
          </a:p>
        </p:txBody>
      </p:sp>
    </p:spTree>
    <p:extLst>
      <p:ext uri="{BB962C8B-B14F-4D97-AF65-F5344CB8AC3E}">
        <p14:creationId xmlns:p14="http://schemas.microsoft.com/office/powerpoint/2010/main" val="122436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 COVID!</a:t>
            </a:r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942B36-40FB-4D4C-8B64-76098C6C5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Platform (CYIM) already internet based</a:t>
            </a:r>
          </a:p>
          <a:p>
            <a:pPr lvl="1"/>
            <a:r>
              <a:rPr lang="en-US" dirty="0"/>
              <a:t>Candidates sit in exam room</a:t>
            </a:r>
          </a:p>
          <a:p>
            <a:pPr lvl="1"/>
            <a:r>
              <a:rPr lang="en-US" dirty="0"/>
              <a:t>Manual identification (passport)</a:t>
            </a:r>
          </a:p>
          <a:p>
            <a:pPr lvl="1"/>
            <a:r>
              <a:rPr lang="en-US" dirty="0"/>
              <a:t>Exam on (provided) iPads</a:t>
            </a:r>
          </a:p>
          <a:p>
            <a:r>
              <a:rPr lang="en-US" dirty="0"/>
              <a:t>Invigilated in person</a:t>
            </a:r>
          </a:p>
          <a:p>
            <a:r>
              <a:rPr lang="en-US" dirty="0"/>
              <a:t>Learning material on app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A picture containing smoke, decorated&#10;&#10;Description automatically generated">
            <a:extLst>
              <a:ext uri="{FF2B5EF4-FFF2-40B4-BE49-F238E27FC236}">
                <a16:creationId xmlns:a16="http://schemas.microsoft.com/office/drawing/2014/main" id="{DBD1E6FA-6EEA-4B44-B580-AC13869C2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2879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Post COVID!</a:t>
            </a:r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942B36-40FB-4D4C-8B64-76098C6C5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March – decision to continue to online version</a:t>
            </a:r>
          </a:p>
          <a:p>
            <a:pPr lvl="1"/>
            <a:r>
              <a:rPr lang="en-US" dirty="0"/>
              <a:t>Concerns about invigilation</a:t>
            </a:r>
          </a:p>
          <a:p>
            <a:pPr lvl="1"/>
            <a:r>
              <a:rPr lang="en-US" dirty="0"/>
              <a:t>Concerns about cost</a:t>
            </a:r>
          </a:p>
          <a:p>
            <a:r>
              <a:rPr lang="en-US" dirty="0"/>
              <a:t>Initially planned to run in a number of exam </a:t>
            </a:r>
            <a:r>
              <a:rPr lang="en-US" dirty="0" err="1"/>
              <a:t>centres</a:t>
            </a:r>
            <a:endParaRPr lang="en-US" dirty="0"/>
          </a:p>
          <a:p>
            <a:r>
              <a:rPr lang="en-US" dirty="0"/>
              <a:t>Subsequently explored online invigilation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A picture containing smoke, decorated&#10;&#10;Description automatically generated">
            <a:extLst>
              <a:ext uri="{FF2B5EF4-FFF2-40B4-BE49-F238E27FC236}">
                <a16:creationId xmlns:a16="http://schemas.microsoft.com/office/drawing/2014/main" id="{DBD1E6FA-6EEA-4B44-B580-AC13869C2D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1454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Remote invigilation - ProctorU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F27-AF44-4947-BBD0-61017169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050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Combination of automated and real time invigilation</a:t>
            </a:r>
          </a:p>
          <a:p>
            <a:r>
              <a:rPr lang="en-GB" dirty="0"/>
              <a:t>Process:</a:t>
            </a:r>
          </a:p>
          <a:p>
            <a:pPr lvl="1"/>
            <a:r>
              <a:rPr lang="en-GB" dirty="0"/>
              <a:t>Candidates register with </a:t>
            </a:r>
            <a:r>
              <a:rPr lang="en-GB" dirty="0" err="1"/>
              <a:t>ProctorU</a:t>
            </a:r>
            <a:endParaRPr lang="en-GB" dirty="0"/>
          </a:p>
          <a:p>
            <a:pPr lvl="1"/>
            <a:r>
              <a:rPr lang="en-GB" dirty="0"/>
              <a:t>They then select a start time from a range offered by us</a:t>
            </a:r>
          </a:p>
          <a:p>
            <a:pPr lvl="1"/>
            <a:r>
              <a:rPr lang="en-GB" dirty="0"/>
              <a:t>They login a few days ahead for an equipment check</a:t>
            </a:r>
          </a:p>
          <a:p>
            <a:pPr lvl="1"/>
            <a:r>
              <a:rPr lang="en-GB" dirty="0"/>
              <a:t>On the exam day, there is a 15 minute pre-exam check  before the exam opens</a:t>
            </a:r>
          </a:p>
          <a:p>
            <a:pPr lvl="1"/>
            <a:r>
              <a:rPr lang="en-GB" dirty="0"/>
              <a:t>Exam is fully videoed and available for review</a:t>
            </a:r>
          </a:p>
          <a:p>
            <a:pPr lvl="1"/>
            <a:r>
              <a:rPr lang="en-GB" dirty="0"/>
              <a:t>Periods of time are marked as green (OK) yellow or red (likely cheating)</a:t>
            </a:r>
          </a:p>
          <a:p>
            <a:pPr lvl="1"/>
            <a:endParaRPr lang="en-GB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5E4881-2674-4D82-A0E5-76482D354E9A}"/>
              </a:ext>
            </a:extLst>
          </p:cNvPr>
          <p:cNvSpPr txBox="1"/>
          <p:nvPr/>
        </p:nvSpPr>
        <p:spPr>
          <a:xfrm>
            <a:off x="571928" y="4765711"/>
            <a:ext cx="11048143" cy="101566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dirty="0"/>
              <a:t>Students are unable to access other internet sources. Sound has to be kept on. Eye movements are automatically tracked and the room is </a:t>
            </a:r>
            <a:r>
              <a:rPr lang="en-GB" sz="2000" dirty="0" err="1"/>
              <a:t>prescanned</a:t>
            </a:r>
            <a:r>
              <a:rPr lang="en-GB" sz="2000" dirty="0"/>
              <a:t> to ensure no available phones or other material in easy reach.</a:t>
            </a:r>
          </a:p>
        </p:txBody>
      </p:sp>
    </p:spTree>
    <p:extLst>
      <p:ext uri="{BB962C8B-B14F-4D97-AF65-F5344CB8AC3E}">
        <p14:creationId xmlns:p14="http://schemas.microsoft.com/office/powerpoint/2010/main" val="85420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F27-AF44-4947-BBD0-61017169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3891"/>
            <a:ext cx="5724525" cy="4422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+mj-lt"/>
              </a:rPr>
              <a:t>Candidate identification</a:t>
            </a:r>
            <a:endParaRPr lang="LID4096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7FA96-A647-46F8-888F-0FC551DE6079}"/>
              </a:ext>
            </a:extLst>
          </p:cNvPr>
          <p:cNvSpPr txBox="1"/>
          <p:nvPr/>
        </p:nvSpPr>
        <p:spPr>
          <a:xfrm>
            <a:off x="6852864" y="1506007"/>
            <a:ext cx="4858124" cy="39703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Without a face to face meeting, ensuring that the person taking the exam 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person who registered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person </a:t>
            </a:r>
            <a:r>
              <a:rPr lang="en-GB" sz="2800" i="1" dirty="0"/>
              <a:t>named</a:t>
            </a:r>
          </a:p>
          <a:p>
            <a:r>
              <a:rPr lang="en-GB" sz="2800" dirty="0"/>
              <a:t>can be difficult.</a:t>
            </a:r>
          </a:p>
          <a:p>
            <a:endParaRPr lang="en-GB" sz="2800" dirty="0"/>
          </a:p>
          <a:p>
            <a:r>
              <a:rPr lang="en-GB" sz="2800" dirty="0"/>
              <a:t>Pre-registration  checking is difficult</a:t>
            </a:r>
          </a:p>
        </p:txBody>
      </p:sp>
    </p:spTree>
    <p:extLst>
      <p:ext uri="{BB962C8B-B14F-4D97-AF65-F5344CB8AC3E}">
        <p14:creationId xmlns:p14="http://schemas.microsoft.com/office/powerpoint/2010/main" val="237142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F27-AF44-4947-BBD0-61017169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3891"/>
            <a:ext cx="5724525" cy="4422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+mj-lt"/>
              </a:rPr>
              <a:t>Candidate identification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Technical issues with exam</a:t>
            </a:r>
            <a:endParaRPr lang="LID4096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7FA96-A647-46F8-888F-0FC551DE6079}"/>
              </a:ext>
            </a:extLst>
          </p:cNvPr>
          <p:cNvSpPr txBox="1"/>
          <p:nvPr/>
        </p:nvSpPr>
        <p:spPr>
          <a:xfrm>
            <a:off x="6852864" y="1506007"/>
            <a:ext cx="4858124" cy="483209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We had a number of technical issues, mostly with connection. Having run two exams, we had a far greater success in the second. In part this has been down to </a:t>
            </a:r>
            <a:r>
              <a:rPr lang="en-GB" sz="2800" b="1" dirty="0"/>
              <a:t>mandating</a:t>
            </a:r>
            <a:r>
              <a:rPr lang="en-GB" sz="2800" dirty="0"/>
              <a:t> an equipment check ahead of the exam. </a:t>
            </a:r>
          </a:p>
          <a:p>
            <a:endParaRPr lang="en-GB" sz="2800" dirty="0"/>
          </a:p>
          <a:p>
            <a:r>
              <a:rPr lang="en-GB" sz="2800" dirty="0"/>
              <a:t>Clear advice to candidates is essential</a:t>
            </a:r>
          </a:p>
        </p:txBody>
      </p:sp>
    </p:spTree>
    <p:extLst>
      <p:ext uri="{BB962C8B-B14F-4D97-AF65-F5344CB8AC3E}">
        <p14:creationId xmlns:p14="http://schemas.microsoft.com/office/powerpoint/2010/main" val="104368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Issues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52F27-AF44-4947-BBD0-610171698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3891"/>
            <a:ext cx="5724525" cy="44227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+mj-lt"/>
              </a:rPr>
              <a:t>Candidate identification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Technical issues with exam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Concern about cheating</a:t>
            </a:r>
            <a:endParaRPr lang="LID4096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27FA96-A647-46F8-888F-0FC551DE6079}"/>
              </a:ext>
            </a:extLst>
          </p:cNvPr>
          <p:cNvSpPr txBox="1"/>
          <p:nvPr/>
        </p:nvSpPr>
        <p:spPr>
          <a:xfrm>
            <a:off x="6852864" y="1506007"/>
            <a:ext cx="4858124" cy="526297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/>
              <a:t>Despite the processes in place with remote proctoring, there are still  ways in which candidates can cheat.</a:t>
            </a:r>
          </a:p>
          <a:p>
            <a:endParaRPr lang="en-GB" sz="2800" dirty="0"/>
          </a:p>
          <a:p>
            <a:r>
              <a:rPr lang="en-GB" sz="2800" dirty="0"/>
              <a:t>This is less an issue for MCQ exams. We have addressed this by: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Randomising questions and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Limiting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Option of retakes</a:t>
            </a:r>
          </a:p>
        </p:txBody>
      </p:sp>
    </p:spTree>
    <p:extLst>
      <p:ext uri="{BB962C8B-B14F-4D97-AF65-F5344CB8AC3E}">
        <p14:creationId xmlns:p14="http://schemas.microsoft.com/office/powerpoint/2010/main" val="3263350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8657-6CC8-4357-A5D6-582BD9561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impressions</a:t>
            </a:r>
            <a:endParaRPr lang="LID4096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942B36-40FB-4D4C-8B64-76098C6C595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Positive:</a:t>
            </a:r>
          </a:p>
          <a:p>
            <a:r>
              <a:rPr lang="en-US" dirty="0"/>
              <a:t>Increased attendance</a:t>
            </a:r>
          </a:p>
          <a:p>
            <a:r>
              <a:rPr lang="en-US" dirty="0"/>
              <a:t>Reduced cost</a:t>
            </a:r>
          </a:p>
          <a:p>
            <a:r>
              <a:rPr lang="en-US" dirty="0"/>
              <a:t>Rapid results</a:t>
            </a:r>
          </a:p>
          <a:p>
            <a:r>
              <a:rPr lang="en-US" dirty="0"/>
              <a:t>Positive feedback from candidates</a:t>
            </a:r>
          </a:p>
          <a:p>
            <a:r>
              <a:rPr lang="en-US" dirty="0"/>
              <a:t>Media (videos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00FCEC-34FC-2546-8E6A-FB4DF13902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Negative:</a:t>
            </a:r>
          </a:p>
          <a:p>
            <a:r>
              <a:rPr lang="en-US" dirty="0"/>
              <a:t>Technical issues</a:t>
            </a:r>
          </a:p>
          <a:p>
            <a:r>
              <a:rPr lang="en-US" dirty="0"/>
              <a:t>Anxiety about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35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174891"/>
      </a:dk2>
      <a:lt2>
        <a:srgbClr val="FFFFFF"/>
      </a:lt2>
      <a:accent1>
        <a:srgbClr val="174891"/>
      </a:accent1>
      <a:accent2>
        <a:srgbClr val="F9EE13"/>
      </a:accent2>
      <a:accent3>
        <a:srgbClr val="A5A5A5"/>
      </a:accent3>
      <a:accent4>
        <a:srgbClr val="7B7B7B"/>
      </a:accent4>
      <a:accent5>
        <a:srgbClr val="174891"/>
      </a:accent5>
      <a:accent6>
        <a:srgbClr val="F9EE13"/>
      </a:accent6>
      <a:hlink>
        <a:srgbClr val="174891"/>
      </a:hlink>
      <a:folHlink>
        <a:srgbClr val="A5A5A5"/>
      </a:folHlink>
    </a:clrScheme>
    <a:fontScheme name="EA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444</Words>
  <Application>Microsoft Office PowerPoint</Application>
  <PresentationFormat>Widescreen</PresentationFormat>
  <Paragraphs>81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Poppins</vt:lpstr>
      <vt:lpstr>Office Theme</vt:lpstr>
      <vt:lpstr>Rob Ross Russell European Academy of Paediatrics</vt:lpstr>
      <vt:lpstr>Background to exam</vt:lpstr>
      <vt:lpstr>Pre COVID!</vt:lpstr>
      <vt:lpstr>Post COVID!</vt:lpstr>
      <vt:lpstr>Remote invigilation - ProctorU</vt:lpstr>
      <vt:lpstr>Issues</vt:lpstr>
      <vt:lpstr>Issues</vt:lpstr>
      <vt:lpstr>Issues</vt:lpstr>
      <vt:lpstr>Overall impressions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Academy of Paediatrics</dc:title>
  <dc:creator>Charlotte Denis</dc:creator>
  <cp:lastModifiedBy>Magennis, Patrick</cp:lastModifiedBy>
  <cp:revision>16</cp:revision>
  <dcterms:created xsi:type="dcterms:W3CDTF">2020-08-25T09:18:48Z</dcterms:created>
  <dcterms:modified xsi:type="dcterms:W3CDTF">2021-06-29T18:49:20Z</dcterms:modified>
</cp:coreProperties>
</file>