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8" r:id="rId3"/>
    <p:sldId id="256" r:id="rId4"/>
    <p:sldId id="271" r:id="rId5"/>
    <p:sldId id="259" r:id="rId6"/>
    <p:sldId id="263" r:id="rId7"/>
    <p:sldId id="262" r:id="rId8"/>
    <p:sldId id="280" r:id="rId9"/>
    <p:sldId id="276" r:id="rId10"/>
    <p:sldId id="275" r:id="rId11"/>
    <p:sldId id="330" r:id="rId12"/>
    <p:sldId id="324" r:id="rId13"/>
    <p:sldId id="278" r:id="rId14"/>
    <p:sldId id="268" r:id="rId15"/>
    <p:sldId id="464" r:id="rId16"/>
    <p:sldId id="511" r:id="rId17"/>
    <p:sldId id="465" r:id="rId18"/>
    <p:sldId id="469" r:id="rId19"/>
    <p:sldId id="269" r:id="rId20"/>
    <p:sldId id="485" r:id="rId21"/>
    <p:sldId id="488" r:id="rId22"/>
    <p:sldId id="327" r:id="rId23"/>
    <p:sldId id="282" r:id="rId24"/>
    <p:sldId id="270" r:id="rId25"/>
    <p:sldId id="326" r:id="rId26"/>
    <p:sldId id="32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59"/>
    <p:restoredTop sz="95768"/>
  </p:normalViewPr>
  <p:slideViewPr>
    <p:cSldViewPr>
      <p:cViewPr varScale="1">
        <p:scale>
          <a:sx n="104" d="100"/>
          <a:sy n="104" d="100"/>
        </p:scale>
        <p:origin x="392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0DCC-618F-4CC7-A2FF-C25360BAC88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5A4-9FFA-4E92-822E-A0CE23F56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7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0DCC-618F-4CC7-A2FF-C25360BAC88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5A4-9FFA-4E92-822E-A0CE23F56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4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0DCC-618F-4CC7-A2FF-C25360BAC88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5A4-9FFA-4E92-822E-A0CE23F56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796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C2774E4-5C64-4C62-984F-3967F8EB8213}"/>
              </a:ext>
            </a:extLst>
          </p:cNvPr>
          <p:cNvCxnSpPr>
            <a:cxnSpLocks/>
          </p:cNvCxnSpPr>
          <p:nvPr userDrawn="1"/>
        </p:nvCxnSpPr>
        <p:spPr>
          <a:xfrm>
            <a:off x="0" y="1220755"/>
            <a:ext cx="12192000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8241F9B-0D2C-427A-A3BB-2BECB174CFED}"/>
              </a:ext>
            </a:extLst>
          </p:cNvPr>
          <p:cNvCxnSpPr>
            <a:cxnSpLocks/>
          </p:cNvCxnSpPr>
          <p:nvPr userDrawn="1"/>
        </p:nvCxnSpPr>
        <p:spPr>
          <a:xfrm>
            <a:off x="0" y="5541235"/>
            <a:ext cx="9360363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80363E9-1308-4C0E-BDA5-CF390AD35CAC}"/>
              </a:ext>
            </a:extLst>
          </p:cNvPr>
          <p:cNvCxnSpPr>
            <a:cxnSpLocks/>
          </p:cNvCxnSpPr>
          <p:nvPr userDrawn="1"/>
        </p:nvCxnSpPr>
        <p:spPr>
          <a:xfrm>
            <a:off x="1295467" y="0"/>
            <a:ext cx="0" cy="685800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33F0FED1-B8F9-445B-959A-F64BB176898C}"/>
              </a:ext>
            </a:extLst>
          </p:cNvPr>
          <p:cNvSpPr/>
          <p:nvPr userDrawn="1"/>
        </p:nvSpPr>
        <p:spPr>
          <a:xfrm>
            <a:off x="1199456" y="1124744"/>
            <a:ext cx="192021" cy="192021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F7C9BB3-3FAB-4AF6-A672-13B009C327B3}"/>
              </a:ext>
            </a:extLst>
          </p:cNvPr>
          <p:cNvSpPr/>
          <p:nvPr userDrawn="1"/>
        </p:nvSpPr>
        <p:spPr>
          <a:xfrm>
            <a:off x="1199456" y="4773150"/>
            <a:ext cx="192021" cy="192021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953AD7C-105B-44C2-B8FA-6295064382B1}"/>
              </a:ext>
            </a:extLst>
          </p:cNvPr>
          <p:cNvSpPr/>
          <p:nvPr userDrawn="1"/>
        </p:nvSpPr>
        <p:spPr>
          <a:xfrm>
            <a:off x="1199456" y="5445224"/>
            <a:ext cx="192021" cy="192021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B770CC4A-0144-496C-B843-8E6984A9B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253203"/>
            <a:ext cx="2134523" cy="960107"/>
          </a:xfrm>
          <a:prstGeom prst="rect">
            <a:avLst/>
          </a:prstGeom>
        </p:spPr>
      </p:pic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2304" y="3429001"/>
            <a:ext cx="3907632" cy="115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C72245EA-CCDD-44D2-815D-356CD05756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2304" y="1604798"/>
            <a:ext cx="5347792" cy="17281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0"/>
              </a:lnSpc>
              <a:spcBef>
                <a:spcPts val="0"/>
              </a:spcBef>
              <a:buNone/>
              <a:defRPr sz="6400">
                <a:solidFill>
                  <a:srgbClr val="AE1022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fr-FR" dirty="0"/>
              <a:t>Document Title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2303" y="4677140"/>
            <a:ext cx="3907632" cy="38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AE1022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pic>
        <p:nvPicPr>
          <p:cNvPr id="13" name="Picture 2" descr="http://www.uems-cardio.eu/jart/prj3/uems/resources/images/logo.png">
            <a:extLst>
              <a:ext uri="{FF2B5EF4-FFF2-40B4-BE49-F238E27FC236}">
                <a16:creationId xmlns:a16="http://schemas.microsoft.com/office/drawing/2014/main" id="{24849B38-1ECB-4C61-A94F-0C8709217C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01" y="5205197"/>
            <a:ext cx="605043" cy="60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01638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6A01797-8D6C-4BBB-8B5F-CB24DB662E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826" y="452670"/>
            <a:ext cx="4703068" cy="9601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3467" b="0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First line</a:t>
            </a:r>
            <a:br>
              <a:rPr lang="en-US" dirty="0"/>
            </a:br>
            <a:r>
              <a:rPr lang="en-US" dirty="0"/>
              <a:t>Of the headline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F734305-4997-41D6-B5C3-AD35E80BE4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3927" y="2180862"/>
            <a:ext cx="4032448" cy="30375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416"/>
              </a:spcBef>
              <a:buNone/>
              <a:defRPr sz="1733" b="0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fr-FR" dirty="0"/>
              <a:t>Abusus enim multitudine </a:t>
            </a:r>
            <a:r>
              <a:rPr lang="fr-FR" dirty="0" err="1"/>
              <a:t>hominum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tranquillis</a:t>
            </a:r>
            <a:r>
              <a:rPr lang="fr-FR" dirty="0"/>
              <a:t> in rebus </a:t>
            </a:r>
            <a:r>
              <a:rPr lang="fr-FR" dirty="0" err="1"/>
              <a:t>diutius</a:t>
            </a:r>
            <a:r>
              <a:rPr lang="fr-FR" dirty="0"/>
              <a:t> </a:t>
            </a:r>
            <a:r>
              <a:rPr lang="fr-FR" dirty="0" err="1"/>
              <a:t>rexit</a:t>
            </a:r>
            <a:r>
              <a:rPr lang="fr-FR" dirty="0"/>
              <a:t>, ex </a:t>
            </a:r>
            <a:r>
              <a:rPr lang="fr-FR" dirty="0" err="1"/>
              <a:t>agrestibus</a:t>
            </a:r>
            <a:r>
              <a:rPr lang="fr-FR" dirty="0"/>
              <a:t> </a:t>
            </a:r>
            <a:r>
              <a:rPr lang="fr-FR" dirty="0" err="1"/>
              <a:t>habitaculis</a:t>
            </a:r>
            <a:r>
              <a:rPr lang="fr-FR" dirty="0"/>
              <a:t> </a:t>
            </a:r>
            <a:r>
              <a:rPr lang="fr-FR" dirty="0" err="1"/>
              <a:t>urbes</a:t>
            </a:r>
            <a:r>
              <a:rPr lang="fr-FR" dirty="0"/>
              <a:t> </a:t>
            </a:r>
            <a:r>
              <a:rPr lang="fr-FR" dirty="0" err="1"/>
              <a:t>construxit</a:t>
            </a:r>
            <a:r>
              <a:rPr lang="fr-FR" dirty="0"/>
              <a:t> </a:t>
            </a:r>
            <a:r>
              <a:rPr lang="fr-FR" dirty="0" err="1"/>
              <a:t>multis</a:t>
            </a:r>
            <a:r>
              <a:rPr lang="fr-FR" dirty="0"/>
              <a:t> </a:t>
            </a:r>
            <a:r>
              <a:rPr lang="fr-FR" dirty="0" err="1"/>
              <a:t>opibus</a:t>
            </a:r>
            <a:r>
              <a:rPr lang="fr-FR" dirty="0"/>
              <a:t> </a:t>
            </a:r>
            <a:r>
              <a:rPr lang="fr-FR" dirty="0" err="1"/>
              <a:t>firmas</a:t>
            </a:r>
            <a:r>
              <a:rPr lang="fr-FR" dirty="0"/>
              <a:t> et </a:t>
            </a:r>
            <a:r>
              <a:rPr lang="fr-FR" dirty="0" err="1"/>
              <a:t>viribus</a:t>
            </a:r>
            <a:r>
              <a:rPr lang="fr-FR" dirty="0"/>
              <a:t>, </a:t>
            </a:r>
            <a:r>
              <a:rPr lang="fr-FR" dirty="0" err="1"/>
              <a:t>quarum</a:t>
            </a:r>
            <a:r>
              <a:rPr lang="fr-FR" dirty="0"/>
              <a:t> ad </a:t>
            </a:r>
            <a:r>
              <a:rPr lang="fr-FR" dirty="0" err="1"/>
              <a:t>praesens</a:t>
            </a:r>
            <a:r>
              <a:rPr lang="fr-FR" dirty="0"/>
              <a:t> </a:t>
            </a:r>
            <a:r>
              <a:rPr lang="fr-FR" dirty="0" err="1"/>
              <a:t>pleraeque</a:t>
            </a:r>
            <a:r>
              <a:rPr lang="fr-FR" dirty="0"/>
              <a:t> </a:t>
            </a:r>
            <a:r>
              <a:rPr lang="fr-FR" dirty="0" err="1"/>
              <a:t>licet</a:t>
            </a:r>
            <a:r>
              <a:rPr lang="fr-FR" dirty="0"/>
              <a:t> </a:t>
            </a:r>
            <a:r>
              <a:rPr lang="fr-FR" dirty="0" err="1"/>
              <a:t>Graecis</a:t>
            </a:r>
            <a:r>
              <a:rPr lang="fr-FR" dirty="0"/>
              <a:t> </a:t>
            </a:r>
            <a:r>
              <a:rPr lang="fr-FR" dirty="0" err="1"/>
              <a:t>nominibus</a:t>
            </a:r>
            <a:r>
              <a:rPr lang="fr-FR" dirty="0"/>
              <a:t> </a:t>
            </a:r>
            <a:r>
              <a:rPr lang="fr-FR" dirty="0" err="1"/>
              <a:t>appellentur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isdem</a:t>
            </a:r>
            <a:r>
              <a:rPr lang="fr-FR" dirty="0"/>
              <a:t> ad </a:t>
            </a:r>
            <a:r>
              <a:rPr lang="fr-FR" dirty="0" err="1"/>
              <a:t>arbitrium</a:t>
            </a:r>
            <a:r>
              <a:rPr lang="fr-FR" dirty="0"/>
              <a:t> </a:t>
            </a:r>
            <a:r>
              <a:rPr lang="fr-FR" dirty="0" err="1"/>
              <a:t>inposita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conditoris</a:t>
            </a:r>
            <a:r>
              <a:rPr lang="fr-FR" dirty="0"/>
              <a:t>, </a:t>
            </a:r>
            <a:r>
              <a:rPr lang="fr-FR" dirty="0" err="1"/>
              <a:t>primigenia</a:t>
            </a:r>
            <a:r>
              <a:rPr lang="fr-FR" dirty="0"/>
              <a:t> </a:t>
            </a:r>
            <a:r>
              <a:rPr lang="fr-FR" dirty="0" err="1"/>
              <a:t>tamen</a:t>
            </a:r>
            <a:r>
              <a:rPr lang="fr-FR" dirty="0"/>
              <a:t> nomina non </a:t>
            </a:r>
            <a:r>
              <a:rPr lang="fr-FR" dirty="0" err="1"/>
              <a:t>amittunt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eis</a:t>
            </a:r>
            <a:endParaRPr lang="fr-FR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2527C28F-4A99-4774-A672-5D1B9EEC6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3927" y="1796819"/>
            <a:ext cx="4032448" cy="3840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416"/>
              </a:spcBef>
              <a:buNone/>
              <a:defRPr sz="1867" b="1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EFADFAF9-AE6E-498A-A329-A501546781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7" y="1796819"/>
            <a:ext cx="5126567" cy="342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33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3795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4C4DCEFD-DF8E-49D5-AC57-A796E5A217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826" y="452670"/>
            <a:ext cx="4703068" cy="9601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3467" b="0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First line</a:t>
            </a:r>
            <a:br>
              <a:rPr lang="en-US" dirty="0"/>
            </a:br>
            <a:r>
              <a:rPr lang="en-US" dirty="0"/>
              <a:t>Of the headline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1445E308-E33D-4DD7-B528-7AAEF390C5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9456" y="2660915"/>
            <a:ext cx="2496277" cy="30375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416"/>
              </a:spcBef>
              <a:buNone/>
              <a:defRPr sz="1733" b="0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fr-FR" dirty="0"/>
              <a:t>Abusus enim multitudine </a:t>
            </a:r>
            <a:r>
              <a:rPr lang="fr-FR" dirty="0" err="1"/>
              <a:t>hominum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tranquillis</a:t>
            </a:r>
            <a:r>
              <a:rPr lang="fr-FR" dirty="0"/>
              <a:t> in rebus </a:t>
            </a:r>
            <a:r>
              <a:rPr lang="fr-FR" dirty="0" err="1"/>
              <a:t>diutius</a:t>
            </a:r>
            <a:r>
              <a:rPr lang="fr-FR" dirty="0"/>
              <a:t> </a:t>
            </a:r>
            <a:r>
              <a:rPr lang="fr-FR" dirty="0" err="1"/>
              <a:t>rexit</a:t>
            </a:r>
            <a:r>
              <a:rPr lang="fr-FR" dirty="0"/>
              <a:t>, ex </a:t>
            </a:r>
            <a:r>
              <a:rPr lang="fr-FR" dirty="0" err="1"/>
              <a:t>agrestibus</a:t>
            </a:r>
            <a:r>
              <a:rPr lang="fr-FR" dirty="0"/>
              <a:t> </a:t>
            </a:r>
            <a:r>
              <a:rPr lang="fr-FR" dirty="0" err="1"/>
              <a:t>habitaculis</a:t>
            </a:r>
            <a:r>
              <a:rPr lang="fr-FR" dirty="0"/>
              <a:t> </a:t>
            </a:r>
            <a:r>
              <a:rPr lang="fr-FR" dirty="0" err="1"/>
              <a:t>urbes</a:t>
            </a:r>
            <a:r>
              <a:rPr lang="fr-FR" dirty="0"/>
              <a:t> </a:t>
            </a:r>
            <a:r>
              <a:rPr lang="fr-FR" dirty="0" err="1"/>
              <a:t>construxit</a:t>
            </a:r>
            <a:r>
              <a:rPr lang="fr-FR" dirty="0"/>
              <a:t> </a:t>
            </a:r>
            <a:r>
              <a:rPr lang="fr-FR" dirty="0" err="1"/>
              <a:t>multis</a:t>
            </a:r>
            <a:r>
              <a:rPr lang="fr-FR" dirty="0"/>
              <a:t> </a:t>
            </a:r>
            <a:r>
              <a:rPr lang="fr-FR" dirty="0" err="1"/>
              <a:t>opibus</a:t>
            </a:r>
            <a:r>
              <a:rPr lang="fr-FR" dirty="0"/>
              <a:t> </a:t>
            </a:r>
            <a:r>
              <a:rPr lang="fr-FR" dirty="0" err="1"/>
              <a:t>firmas</a:t>
            </a:r>
            <a:endParaRPr lang="fr-FR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3838AEB7-814F-4501-B3B0-295E086483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9456" y="2276873"/>
            <a:ext cx="2496277" cy="3840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416"/>
              </a:spcBef>
              <a:buNone/>
              <a:defRPr sz="1867" b="1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fr-FR" dirty="0"/>
              <a:t>Subtitle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DF18E9B8-1D26-4B26-97FC-0474D1DFA80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63819" y="1508787"/>
            <a:ext cx="4608512" cy="4189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33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59750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88A8CDE-DB91-41CF-8FE6-6728257111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825" y="1927590"/>
            <a:ext cx="3598947" cy="4452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2667" b="1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Main subtitle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D606C188-8B0F-413B-A845-2FC2D28247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997" y="2378493"/>
            <a:ext cx="3598947" cy="3066731"/>
          </a:xfrm>
          <a:prstGeom prst="rect">
            <a:avLst/>
          </a:prstGeom>
        </p:spPr>
        <p:txBody>
          <a:bodyPr/>
          <a:lstStyle>
            <a:lvl1pPr marL="380990" marR="0" indent="-38099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328074" indent="0">
              <a:lnSpc>
                <a:spcPts val="200"/>
              </a:lnSpc>
              <a:buNone/>
              <a:defRPr sz="1200">
                <a:solidFill>
                  <a:srgbClr val="AE1022"/>
                </a:solidFill>
                <a:latin typeface="+mj-lt"/>
              </a:defRPr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Sub title 1</a:t>
            </a:r>
          </a:p>
          <a:p>
            <a:pPr marL="380990" marR="0" lvl="0" indent="-38099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Sub title 1</a:t>
            </a:r>
          </a:p>
          <a:p>
            <a:pPr marL="380990" marR="0" lvl="0" indent="-38099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Sub title 1</a:t>
            </a:r>
          </a:p>
          <a:p>
            <a:pPr marL="709065" marR="0" lvl="2" indent="-38099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Links</a:t>
            </a:r>
          </a:p>
          <a:p>
            <a:pPr marL="709065" marR="0" lvl="2" indent="-38099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Links</a:t>
            </a:r>
          </a:p>
          <a:p>
            <a:pPr marL="709065" marR="0" lvl="2" indent="-380990" algn="l" defTabSz="1219170" rtl="0" eaLnBrk="1" fontAlgn="auto" latinLnBrk="0" hangingPunct="1">
              <a:lnSpc>
                <a:spcPts val="3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Links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A920D5C-621F-4AA3-9973-F64124C5BC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2374" y="1449421"/>
            <a:ext cx="3670036" cy="2880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1333" b="1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Main Font content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930FB7-9F65-4686-A055-59779F7103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2374" y="1851789"/>
            <a:ext cx="3670036" cy="142547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spcBef>
                <a:spcPts val="416"/>
              </a:spcBef>
              <a:buNone/>
              <a:defRPr sz="1733" b="0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 err="1"/>
              <a:t>Abusus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multitudine</a:t>
            </a:r>
            <a:r>
              <a:rPr lang="en-US" dirty="0"/>
              <a:t> </a:t>
            </a:r>
            <a:r>
              <a:rPr lang="en-US" dirty="0" err="1"/>
              <a:t>hominum</a:t>
            </a:r>
            <a:r>
              <a:rPr lang="en-US" dirty="0"/>
              <a:t>,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tranquillis</a:t>
            </a:r>
            <a:r>
              <a:rPr lang="en-US" dirty="0"/>
              <a:t> in rebus </a:t>
            </a:r>
            <a:r>
              <a:rPr lang="en-US" dirty="0" err="1"/>
              <a:t>diutius</a:t>
            </a:r>
            <a:r>
              <a:rPr lang="en-US" dirty="0"/>
              <a:t> </a:t>
            </a:r>
            <a:r>
              <a:rPr lang="en-US" dirty="0" err="1"/>
              <a:t>rexit</a:t>
            </a:r>
            <a:r>
              <a:rPr lang="en-US" dirty="0"/>
              <a:t>, ex </a:t>
            </a:r>
            <a:r>
              <a:rPr lang="en-US" dirty="0" err="1"/>
              <a:t>agrestibus</a:t>
            </a:r>
            <a:r>
              <a:rPr lang="en-US" dirty="0"/>
              <a:t> </a:t>
            </a:r>
            <a:r>
              <a:rPr lang="en-US" dirty="0" err="1"/>
              <a:t>habitaculis</a:t>
            </a:r>
            <a:r>
              <a:rPr lang="en-US" dirty="0"/>
              <a:t> </a:t>
            </a:r>
            <a:r>
              <a:rPr lang="en-US" dirty="0" err="1"/>
              <a:t>urbes</a:t>
            </a:r>
            <a:r>
              <a:rPr lang="en-US" dirty="0"/>
              <a:t> </a:t>
            </a:r>
            <a:r>
              <a:rPr lang="en-US" dirty="0" err="1"/>
              <a:t>construxit</a:t>
            </a:r>
            <a:r>
              <a:rPr lang="en-US" dirty="0"/>
              <a:t> multis </a:t>
            </a:r>
            <a:r>
              <a:rPr lang="en-US" dirty="0" err="1"/>
              <a:t>opibus</a:t>
            </a:r>
            <a:r>
              <a:rPr lang="en-US" dirty="0"/>
              <a:t> </a:t>
            </a:r>
            <a:r>
              <a:rPr lang="en-US" dirty="0" err="1"/>
              <a:t>firmas</a:t>
            </a:r>
            <a:r>
              <a:rPr lang="en-US" dirty="0"/>
              <a:t> et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541AA8C-75F6-4388-A56B-54180CA5CE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42374" y="3391597"/>
            <a:ext cx="3670036" cy="2880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1333" b="1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Small Font content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85647024-A663-4BF6-AF91-87A071AC31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42374" y="3793965"/>
            <a:ext cx="3670036" cy="165125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spcBef>
                <a:spcPts val="416"/>
              </a:spcBef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 err="1"/>
              <a:t>Abusus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multitudine</a:t>
            </a:r>
            <a:r>
              <a:rPr lang="en-US" dirty="0"/>
              <a:t> </a:t>
            </a:r>
            <a:r>
              <a:rPr lang="en-US" dirty="0" err="1"/>
              <a:t>hominum</a:t>
            </a:r>
            <a:r>
              <a:rPr lang="en-US" dirty="0"/>
              <a:t>,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tranquillis</a:t>
            </a:r>
            <a:r>
              <a:rPr lang="en-US" dirty="0"/>
              <a:t> in rebus </a:t>
            </a:r>
            <a:r>
              <a:rPr lang="en-US" dirty="0" err="1"/>
              <a:t>diutius</a:t>
            </a:r>
            <a:r>
              <a:rPr lang="en-US" dirty="0"/>
              <a:t> </a:t>
            </a:r>
            <a:r>
              <a:rPr lang="en-US" dirty="0" err="1"/>
              <a:t>rexit</a:t>
            </a:r>
            <a:r>
              <a:rPr lang="en-US" dirty="0"/>
              <a:t>, ex </a:t>
            </a:r>
            <a:r>
              <a:rPr lang="en-US" dirty="0" err="1"/>
              <a:t>agrestibus</a:t>
            </a:r>
            <a:r>
              <a:rPr lang="en-US" dirty="0"/>
              <a:t> </a:t>
            </a:r>
            <a:r>
              <a:rPr lang="en-US" dirty="0" err="1"/>
              <a:t>habitaculis</a:t>
            </a:r>
            <a:r>
              <a:rPr lang="en-US" dirty="0"/>
              <a:t> </a:t>
            </a:r>
            <a:r>
              <a:rPr lang="en-US" dirty="0" err="1"/>
              <a:t>urbes</a:t>
            </a:r>
            <a:r>
              <a:rPr lang="en-US" dirty="0"/>
              <a:t> </a:t>
            </a:r>
            <a:r>
              <a:rPr lang="en-US" dirty="0" err="1"/>
              <a:t>construxit</a:t>
            </a:r>
            <a:r>
              <a:rPr lang="en-US" dirty="0"/>
              <a:t> multis </a:t>
            </a:r>
            <a:r>
              <a:rPr lang="en-US" dirty="0" err="1"/>
              <a:t>opibus</a:t>
            </a:r>
            <a:r>
              <a:rPr lang="en-US" dirty="0"/>
              <a:t> </a:t>
            </a:r>
            <a:r>
              <a:rPr lang="en-US" dirty="0" err="1"/>
              <a:t>firmas</a:t>
            </a:r>
            <a:r>
              <a:rPr lang="en-US" dirty="0"/>
              <a:t> et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19B75E-0D8D-45F7-A870-1BB4A966AD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826" y="452670"/>
            <a:ext cx="4703068" cy="9601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3467" b="0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First line</a:t>
            </a:r>
            <a:br>
              <a:rPr lang="en-US" dirty="0"/>
            </a:br>
            <a:r>
              <a:rPr lang="en-US" dirty="0"/>
              <a:t>Of the headline</a:t>
            </a:r>
          </a:p>
        </p:txBody>
      </p:sp>
    </p:spTree>
    <p:extLst>
      <p:ext uri="{BB962C8B-B14F-4D97-AF65-F5344CB8AC3E}">
        <p14:creationId xmlns:p14="http://schemas.microsoft.com/office/powerpoint/2010/main" val="318772466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3672B2D3-DBE6-4530-9208-F7BDEB9D6F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826" y="452670"/>
            <a:ext cx="4703068" cy="9601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3467" b="0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First line</a:t>
            </a:r>
            <a:br>
              <a:rPr lang="en-US" dirty="0"/>
            </a:br>
            <a:r>
              <a:rPr lang="en-US" dirty="0"/>
              <a:t>Of the headline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49672AB-138D-43EB-AECE-9FAA6E62B1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9000" y="1796819"/>
            <a:ext cx="2880784" cy="1919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33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27" name="Espace réservé pour une image  2">
            <a:extLst>
              <a:ext uri="{FF2B5EF4-FFF2-40B4-BE49-F238E27FC236}">
                <a16:creationId xmlns:a16="http://schemas.microsoft.com/office/drawing/2014/main" id="{FC9AD440-31A5-414B-9B24-FCF59855D3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57816" y="1796819"/>
            <a:ext cx="2880784" cy="1919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33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28" name="Espace réservé pour une image  2">
            <a:extLst>
              <a:ext uri="{FF2B5EF4-FFF2-40B4-BE49-F238E27FC236}">
                <a16:creationId xmlns:a16="http://schemas.microsoft.com/office/drawing/2014/main" id="{D5C372A6-16A0-492A-8A26-10B3345440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25843" y="1796819"/>
            <a:ext cx="2880784" cy="1919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33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D66A4CAD-6588-4968-B1C2-009E9532E7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784" y="4005064"/>
            <a:ext cx="2976001" cy="2880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1333" b="1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Small Font content</a:t>
            </a:r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3FCD4FF4-E5B2-4B6E-85F0-05DA212376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784" y="4382877"/>
            <a:ext cx="2976001" cy="9791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spcBef>
                <a:spcPts val="416"/>
              </a:spcBef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 err="1"/>
              <a:t>Viribus</a:t>
            </a:r>
            <a:r>
              <a:rPr lang="en-US" dirty="0"/>
              <a:t>, </a:t>
            </a:r>
            <a:r>
              <a:rPr lang="en-US" dirty="0" err="1"/>
              <a:t>quarum</a:t>
            </a:r>
            <a:r>
              <a:rPr lang="en-US" dirty="0"/>
              <a:t> ad </a:t>
            </a:r>
            <a:r>
              <a:rPr lang="en-US" dirty="0" err="1"/>
              <a:t>praesens</a:t>
            </a:r>
            <a:r>
              <a:rPr lang="en-US" dirty="0"/>
              <a:t> </a:t>
            </a:r>
            <a:r>
              <a:rPr lang="en-US" dirty="0" err="1"/>
              <a:t>pleraeque</a:t>
            </a:r>
            <a:r>
              <a:rPr lang="en-US" dirty="0"/>
              <a:t> licet </a:t>
            </a:r>
            <a:r>
              <a:rPr lang="en-US" dirty="0" err="1"/>
              <a:t>Graecis</a:t>
            </a:r>
            <a:r>
              <a:rPr lang="en-US" dirty="0"/>
              <a:t> </a:t>
            </a:r>
            <a:r>
              <a:rPr lang="en-US" dirty="0" err="1"/>
              <a:t>nominibus</a:t>
            </a:r>
            <a:r>
              <a:rPr lang="en-US" dirty="0"/>
              <a:t> </a:t>
            </a:r>
            <a:r>
              <a:rPr lang="en-US" dirty="0" err="1"/>
              <a:t>appellentur</a:t>
            </a:r>
            <a:r>
              <a:rPr lang="en-US" dirty="0"/>
              <a:t>,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isdem</a:t>
            </a:r>
            <a:r>
              <a:rPr lang="en-US" dirty="0"/>
              <a:t> ad </a:t>
            </a:r>
            <a:r>
              <a:rPr lang="en-US" dirty="0" err="1"/>
              <a:t>arbitrium</a:t>
            </a:r>
            <a:r>
              <a:rPr lang="en-US" dirty="0"/>
              <a:t> </a:t>
            </a:r>
            <a:r>
              <a:rPr lang="en-US" dirty="0" err="1"/>
              <a:t>inposita</a:t>
            </a:r>
            <a:r>
              <a:rPr lang="en-US" dirty="0"/>
              <a:t>.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D11A447F-7CE2-4175-8736-01654452A1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9005" y="3997153"/>
            <a:ext cx="2976001" cy="2880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1333" b="1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Small Font content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C69D047D-E02A-4E22-AFCE-945B15C4B7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29005" y="4374967"/>
            <a:ext cx="2976001" cy="9791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spcBef>
                <a:spcPts val="416"/>
              </a:spcBef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 err="1"/>
              <a:t>Viribus</a:t>
            </a:r>
            <a:r>
              <a:rPr lang="en-US" dirty="0"/>
              <a:t>, </a:t>
            </a:r>
            <a:r>
              <a:rPr lang="en-US" dirty="0" err="1"/>
              <a:t>quarum</a:t>
            </a:r>
            <a:r>
              <a:rPr lang="en-US" dirty="0"/>
              <a:t> ad </a:t>
            </a:r>
            <a:r>
              <a:rPr lang="en-US" dirty="0" err="1"/>
              <a:t>praesens</a:t>
            </a:r>
            <a:r>
              <a:rPr lang="en-US" dirty="0"/>
              <a:t> </a:t>
            </a:r>
            <a:r>
              <a:rPr lang="en-US" dirty="0" err="1"/>
              <a:t>pleraeque</a:t>
            </a:r>
            <a:r>
              <a:rPr lang="en-US" dirty="0"/>
              <a:t> licet </a:t>
            </a:r>
            <a:r>
              <a:rPr lang="en-US" dirty="0" err="1"/>
              <a:t>Graecis</a:t>
            </a:r>
            <a:r>
              <a:rPr lang="en-US" dirty="0"/>
              <a:t> </a:t>
            </a:r>
            <a:r>
              <a:rPr lang="en-US" dirty="0" err="1"/>
              <a:t>nominibus</a:t>
            </a:r>
            <a:r>
              <a:rPr lang="en-US" dirty="0"/>
              <a:t> </a:t>
            </a:r>
            <a:r>
              <a:rPr lang="en-US" dirty="0" err="1"/>
              <a:t>appellentur</a:t>
            </a:r>
            <a:r>
              <a:rPr lang="en-US" dirty="0"/>
              <a:t>,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isdem</a:t>
            </a:r>
            <a:r>
              <a:rPr lang="en-US" dirty="0"/>
              <a:t> ad </a:t>
            </a:r>
            <a:r>
              <a:rPr lang="en-US" dirty="0" err="1"/>
              <a:t>arbitrium</a:t>
            </a:r>
            <a:r>
              <a:rPr lang="en-US" dirty="0"/>
              <a:t> </a:t>
            </a:r>
            <a:r>
              <a:rPr lang="en-US" dirty="0" err="1"/>
              <a:t>inposita</a:t>
            </a:r>
            <a:r>
              <a:rPr lang="en-US" dirty="0"/>
              <a:t>.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0D2A001-2098-434C-A5C2-51B07DA9FA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25844" y="3981347"/>
            <a:ext cx="2976001" cy="2880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1333" b="1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Small Font content</a:t>
            </a:r>
          </a:p>
        </p:txBody>
      </p:sp>
      <p:sp>
        <p:nvSpPr>
          <p:cNvPr id="34" name="Espace réservé du texte 5">
            <a:extLst>
              <a:ext uri="{FF2B5EF4-FFF2-40B4-BE49-F238E27FC236}">
                <a16:creationId xmlns:a16="http://schemas.microsoft.com/office/drawing/2014/main" id="{512AE462-CB21-43E2-A6AE-3885DC738B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5844" y="4359159"/>
            <a:ext cx="2976001" cy="99499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spcBef>
                <a:spcPts val="416"/>
              </a:spcBef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 err="1"/>
              <a:t>Viribus</a:t>
            </a:r>
            <a:r>
              <a:rPr lang="en-US" dirty="0"/>
              <a:t>, </a:t>
            </a:r>
            <a:r>
              <a:rPr lang="en-US" dirty="0" err="1"/>
              <a:t>quarum</a:t>
            </a:r>
            <a:r>
              <a:rPr lang="en-US" dirty="0"/>
              <a:t> ad </a:t>
            </a:r>
            <a:r>
              <a:rPr lang="en-US" dirty="0" err="1"/>
              <a:t>praesens</a:t>
            </a:r>
            <a:r>
              <a:rPr lang="en-US" dirty="0"/>
              <a:t> </a:t>
            </a:r>
            <a:r>
              <a:rPr lang="en-US" dirty="0" err="1"/>
              <a:t>pleraeque</a:t>
            </a:r>
            <a:r>
              <a:rPr lang="en-US" dirty="0"/>
              <a:t> licet </a:t>
            </a:r>
            <a:r>
              <a:rPr lang="en-US" dirty="0" err="1"/>
              <a:t>Graecis</a:t>
            </a:r>
            <a:r>
              <a:rPr lang="en-US" dirty="0"/>
              <a:t> </a:t>
            </a:r>
            <a:r>
              <a:rPr lang="en-US" dirty="0" err="1"/>
              <a:t>nominibus</a:t>
            </a:r>
            <a:r>
              <a:rPr lang="en-US" dirty="0"/>
              <a:t> </a:t>
            </a:r>
            <a:r>
              <a:rPr lang="en-US" dirty="0" err="1"/>
              <a:t>appellentur</a:t>
            </a:r>
            <a:r>
              <a:rPr lang="en-US" dirty="0"/>
              <a:t>,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isdem</a:t>
            </a:r>
            <a:r>
              <a:rPr lang="en-US" dirty="0"/>
              <a:t> ad </a:t>
            </a:r>
            <a:r>
              <a:rPr lang="en-US" dirty="0" err="1"/>
              <a:t>arbitrium</a:t>
            </a:r>
            <a:r>
              <a:rPr lang="en-US" dirty="0"/>
              <a:t> </a:t>
            </a:r>
            <a:r>
              <a:rPr lang="en-US" dirty="0" err="1"/>
              <a:t>inposita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058741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géné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551FB21A-0E6D-4C3A-92F2-1A4C404F7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826" y="452670"/>
            <a:ext cx="4703068" cy="9601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3467" b="0">
                <a:solidFill>
                  <a:schemeClr val="tx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 dirty="0"/>
              <a:t>First line</a:t>
            </a:r>
            <a:br>
              <a:rPr lang="en-US" dirty="0"/>
            </a:br>
            <a:r>
              <a:rPr lang="en-US" dirty="0"/>
              <a:t>Of the headline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861B12CF-C574-4831-92D6-4B1240FED72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1800" y="1604434"/>
            <a:ext cx="10368723" cy="41296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355591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709065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marL="1079473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4pPr>
            <a:lvl5pPr marL="1435064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ajouter le type de contenu souhaité</a:t>
            </a:r>
          </a:p>
        </p:txBody>
      </p:sp>
    </p:spTree>
    <p:extLst>
      <p:ext uri="{BB962C8B-B14F-4D97-AF65-F5344CB8AC3E}">
        <p14:creationId xmlns:p14="http://schemas.microsoft.com/office/powerpoint/2010/main" val="38671517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0380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870DCC-618F-4CC7-A2FF-C25360BAC88D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1105A4-9FFA-4E92-822E-A0CE23F56F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78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0DCC-618F-4CC7-A2FF-C25360BAC88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5A4-9FFA-4E92-822E-A0CE23F56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07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0DCC-618F-4CC7-A2FF-C25360BAC88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5A4-9FFA-4E92-822E-A0CE23F56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70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0DCC-618F-4CC7-A2FF-C25360BAC88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5A4-9FFA-4E92-822E-A0CE23F56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8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0DCC-618F-4CC7-A2FF-C25360BAC88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5A4-9FFA-4E92-822E-A0CE23F56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49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0DCC-618F-4CC7-A2FF-C25360BAC88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5A4-9FFA-4E92-822E-A0CE23F56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09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0DCC-618F-4CC7-A2FF-C25360BAC88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5A4-9FFA-4E92-822E-A0CE23F56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0DCC-618F-4CC7-A2FF-C25360BAC88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05A4-9FFA-4E92-822E-A0CE23F56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01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70DCC-618F-4CC7-A2FF-C25360BAC88D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05A4-9FFA-4E92-822E-A0CE23F56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C4A9C7A-5BA6-4888-A621-AF6B8C0AA0DF}"/>
              </a:ext>
            </a:extLst>
          </p:cNvPr>
          <p:cNvCxnSpPr>
            <a:cxnSpLocks/>
          </p:cNvCxnSpPr>
          <p:nvPr/>
        </p:nvCxnSpPr>
        <p:spPr>
          <a:xfrm>
            <a:off x="668571" y="6208877"/>
            <a:ext cx="11523429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D39A238-24AB-44F3-8FE5-EF47858B4208}"/>
              </a:ext>
            </a:extLst>
          </p:cNvPr>
          <p:cNvCxnSpPr>
            <a:cxnSpLocks/>
          </p:cNvCxnSpPr>
          <p:nvPr/>
        </p:nvCxnSpPr>
        <p:spPr>
          <a:xfrm>
            <a:off x="11280576" y="1412776"/>
            <a:ext cx="0" cy="4796101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A040033-896C-4E78-8EDE-BBF09671494D}"/>
              </a:ext>
            </a:extLst>
          </p:cNvPr>
          <p:cNvCxnSpPr>
            <a:cxnSpLocks/>
          </p:cNvCxnSpPr>
          <p:nvPr/>
        </p:nvCxnSpPr>
        <p:spPr>
          <a:xfrm>
            <a:off x="668571" y="6213309"/>
            <a:ext cx="0" cy="644691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6FA7AD36-36F4-4B05-B569-FF77480FB16F}"/>
              </a:ext>
            </a:extLst>
          </p:cNvPr>
          <p:cNvSpPr/>
          <p:nvPr/>
        </p:nvSpPr>
        <p:spPr>
          <a:xfrm>
            <a:off x="527381" y="6069293"/>
            <a:ext cx="288032" cy="288032"/>
          </a:xfrm>
          <a:prstGeom prst="ellipse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9103FAE-72E1-4BCF-93BD-189E9C5D00C2}"/>
              </a:ext>
            </a:extLst>
          </p:cNvPr>
          <p:cNvSpPr/>
          <p:nvPr/>
        </p:nvSpPr>
        <p:spPr>
          <a:xfrm>
            <a:off x="11184566" y="6112867"/>
            <a:ext cx="192021" cy="192021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1F79FD4-BD65-B0E7-D6BF-E322F86524B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87" y="120845"/>
            <a:ext cx="2129711" cy="119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6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3200" b="1" i="0" kern="1200">
          <a:solidFill>
            <a:srgbClr val="008799"/>
          </a:solidFill>
          <a:latin typeface="Verdana"/>
          <a:ea typeface="+mj-ea"/>
          <a:cs typeface="Verdana"/>
        </a:defRPr>
      </a:lvl1pPr>
    </p:titleStyle>
    <p:bodyStyle>
      <a:lvl1pPr marL="355591" indent="-355591" algn="l" defTabSz="121917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2400" b="1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1pPr>
      <a:lvl2pPr marL="709066" indent="-353475" algn="l" defTabSz="121917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2133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2pPr>
      <a:lvl3pPr marL="1079473" indent="-370408" algn="l" defTabSz="121917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867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3pPr>
      <a:lvl4pPr marL="1435064" indent="-355591" algn="l" defTabSz="121917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867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4pPr>
      <a:lvl5pPr marL="1790655" indent="-355591" algn="l" defTabSz="1219170" rtl="0" eaLnBrk="1" latinLnBrk="0" hangingPunct="1">
        <a:spcBef>
          <a:spcPct val="20000"/>
        </a:spcBef>
        <a:buClr>
          <a:srgbClr val="D00040"/>
        </a:buClr>
        <a:buFont typeface="Arial" pitchFamily="34" charset="0"/>
        <a:buChar char="•"/>
        <a:defRPr sz="1867" b="0" i="0" kern="1200">
          <a:solidFill>
            <a:schemeClr val="tx1">
              <a:lumMod val="65000"/>
              <a:lumOff val="35000"/>
            </a:schemeClr>
          </a:solidFill>
          <a:latin typeface="Verdana"/>
          <a:ea typeface="+mn-ea"/>
          <a:cs typeface="Verdana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jpe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F6AED2-CFD3-7C4D-89A9-2F335F46E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8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A84-4400-9D45-92A6-70EDBB5B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06" y="-44694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2022 Exam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AFF1F-714C-4041-937A-76BA59F9C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991" y="0"/>
            <a:ext cx="1979712" cy="11487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E332F60-260B-4528-BAC9-95B10E5C9013}"/>
              </a:ext>
            </a:extLst>
          </p:cNvPr>
          <p:cNvGrpSpPr/>
          <p:nvPr/>
        </p:nvGrpSpPr>
        <p:grpSpPr>
          <a:xfrm>
            <a:off x="0" y="1098307"/>
            <a:ext cx="12192000" cy="5759694"/>
            <a:chOff x="0" y="1098307"/>
            <a:chExt cx="12192000" cy="57596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E721121-85AF-4906-9EFE-B1F893DE0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98307"/>
              <a:ext cx="12192000" cy="5759694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E97B0A4-ED05-44A2-B510-48F7140F5E30}"/>
                </a:ext>
              </a:extLst>
            </p:cNvPr>
            <p:cNvSpPr/>
            <p:nvPr/>
          </p:nvSpPr>
          <p:spPr>
            <a:xfrm>
              <a:off x="2567608" y="3717032"/>
              <a:ext cx="2592288" cy="2354312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Pass mark</a:t>
              </a:r>
            </a:p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 67 / 120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2D52440-2827-4189-9BB9-BB017042CD06}"/>
                </a:ext>
              </a:extLst>
            </p:cNvPr>
            <p:cNvSpPr/>
            <p:nvPr/>
          </p:nvSpPr>
          <p:spPr>
            <a:xfrm>
              <a:off x="9336360" y="2775769"/>
              <a:ext cx="2592288" cy="2354312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Pass rate</a:t>
              </a:r>
            </a:p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 83%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AC3AA7E-3E02-4D9D-AD82-7405362979ED}"/>
                </a:ext>
              </a:extLst>
            </p:cNvPr>
            <p:cNvCxnSpPr/>
            <p:nvPr/>
          </p:nvCxnSpPr>
          <p:spPr>
            <a:xfrm>
              <a:off x="6926188" y="2195339"/>
              <a:ext cx="0" cy="424847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360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0904-D641-4E44-89A8-A928F427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Reality check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494DC0-D012-F542-B412-88D1F3BBF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657596"/>
              </p:ext>
            </p:extLst>
          </p:nvPr>
        </p:nvGraphicFramePr>
        <p:xfrm>
          <a:off x="1981200" y="1600200"/>
          <a:ext cx="8579295" cy="4525964"/>
        </p:xfrm>
        <a:graphic>
          <a:graphicData uri="http://schemas.openxmlformats.org/drawingml/2006/table">
            <a:tbl>
              <a:tblPr/>
              <a:tblGrid>
                <a:gridCol w="2859765">
                  <a:extLst>
                    <a:ext uri="{9D8B030D-6E8A-4147-A177-3AD203B41FA5}">
                      <a16:colId xmlns:a16="http://schemas.microsoft.com/office/drawing/2014/main" val="2150945319"/>
                    </a:ext>
                  </a:extLst>
                </a:gridCol>
                <a:gridCol w="2859765">
                  <a:extLst>
                    <a:ext uri="{9D8B030D-6E8A-4147-A177-3AD203B41FA5}">
                      <a16:colId xmlns:a16="http://schemas.microsoft.com/office/drawing/2014/main" val="3421698943"/>
                    </a:ext>
                  </a:extLst>
                </a:gridCol>
                <a:gridCol w="2859765">
                  <a:extLst>
                    <a:ext uri="{9D8B030D-6E8A-4147-A177-3AD203B41FA5}">
                      <a16:colId xmlns:a16="http://schemas.microsoft.com/office/drawing/2014/main" val="2711495633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Pass Mark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Pass Rate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Failure Rate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652449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908163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970187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774775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118635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73386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645556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(approximately!)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92489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49E7BFE-EEB6-3649-B4B1-A17C8A7DB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991" y="0"/>
            <a:ext cx="1979712" cy="11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8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0904-D641-4E44-89A8-A928F427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Quality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A7B20-5435-3A4E-A819-E6E9D0299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628800"/>
            <a:ext cx="8798768" cy="4525963"/>
          </a:xfrm>
        </p:spPr>
        <p:txBody>
          <a:bodyPr>
            <a:normAutofit lnSpcReduction="10000"/>
          </a:bodyPr>
          <a:lstStyle/>
          <a:p>
            <a:r>
              <a:rPr lang="en-GB" altLang="en-US" dirty="0"/>
              <a:t>Is the answer key correct?</a:t>
            </a:r>
          </a:p>
          <a:p>
            <a:r>
              <a:rPr lang="en-GB" altLang="en-US" dirty="0"/>
              <a:t>Is the question fair/reasonable?</a:t>
            </a:r>
          </a:p>
          <a:p>
            <a:r>
              <a:rPr lang="en-GB" altLang="en-US" dirty="0"/>
              <a:t>Is the question consistent and accurate?</a:t>
            </a:r>
          </a:p>
          <a:p>
            <a:r>
              <a:rPr lang="en-GB" altLang="en-US" dirty="0"/>
              <a:t>Any change in medical knowledge?</a:t>
            </a:r>
          </a:p>
          <a:p>
            <a:r>
              <a:rPr lang="en-GB" altLang="en-US" dirty="0"/>
              <a:t>Any change in guidelines?</a:t>
            </a:r>
          </a:p>
          <a:p>
            <a:r>
              <a:rPr lang="en-GB" altLang="en-US" dirty="0"/>
              <a:t>Can we simplify the text/language?</a:t>
            </a:r>
          </a:p>
          <a:p>
            <a:r>
              <a:rPr lang="en-GB" altLang="en-US" dirty="0"/>
              <a:t>Are there any country specific issues?</a:t>
            </a:r>
          </a:p>
          <a:p>
            <a:r>
              <a:rPr lang="en-GB" altLang="en-US" dirty="0"/>
              <a:t>Is there a significant overlap with another Q?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1DA6E-42A7-AF49-B24F-0DB80F07A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991" y="0"/>
            <a:ext cx="1979712" cy="11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Post-exam question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1916832"/>
            <a:ext cx="8229600" cy="3701008"/>
          </a:xfrm>
        </p:spPr>
        <p:txBody>
          <a:bodyPr>
            <a:normAutofit/>
          </a:bodyPr>
          <a:lstStyle/>
          <a:p>
            <a:r>
              <a:rPr lang="en-GB" dirty="0"/>
              <a:t>Review poorly performing questions</a:t>
            </a:r>
          </a:p>
          <a:p>
            <a:pPr lvl="1"/>
            <a:r>
              <a:rPr lang="en-GB" dirty="0"/>
              <a:t>&lt;30% correct</a:t>
            </a:r>
          </a:p>
          <a:p>
            <a:pPr lvl="1"/>
            <a:r>
              <a:rPr lang="en-GB" dirty="0"/>
              <a:t>Poor correlation with outcome of the exam</a:t>
            </a:r>
          </a:p>
          <a:p>
            <a:r>
              <a:rPr lang="en-GB" dirty="0"/>
              <a:t>?remove from the exam analysis</a:t>
            </a:r>
          </a:p>
          <a:p>
            <a:r>
              <a:rPr lang="en-GB" dirty="0"/>
              <a:t>Conference call of SSG</a:t>
            </a:r>
          </a:p>
          <a:p>
            <a:pPr lvl="1"/>
            <a:r>
              <a:rPr lang="en-GB" b="1" dirty="0"/>
              <a:t>Thursday 22</a:t>
            </a:r>
            <a:r>
              <a:rPr lang="en-GB" b="1" baseline="30000" dirty="0"/>
              <a:t>nd</a:t>
            </a:r>
            <a:r>
              <a:rPr lang="en-GB" b="1" dirty="0"/>
              <a:t> June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F4E37-3F7B-E647-9E1A-A72C2CEE1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991" y="0"/>
            <a:ext cx="1979712" cy="11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8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A84D-2316-AD46-8378-6DD8D8E8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Post exam question review</a:t>
            </a:r>
            <a:endParaRPr lang="fr-FR" sz="2800" i="1" dirty="0">
              <a:solidFill>
                <a:schemeClr val="accent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7B732FF-F77B-1740-9F8E-32EABEE35F37}"/>
              </a:ext>
            </a:extLst>
          </p:cNvPr>
          <p:cNvSpPr txBox="1">
            <a:spLocks/>
          </p:cNvSpPr>
          <p:nvPr/>
        </p:nvSpPr>
        <p:spPr>
          <a:xfrm>
            <a:off x="519390" y="1653722"/>
            <a:ext cx="6783740" cy="483556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D00040"/>
              </a:buClr>
              <a:buFont typeface="Arial" pitchFamily="34" charset="0"/>
              <a:buChar char="•"/>
              <a:defRPr sz="1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531813" indent="-265113" algn="l" defTabSz="914400" rtl="0" eaLnBrk="1" latinLnBrk="0" hangingPunct="1">
              <a:spcBef>
                <a:spcPct val="20000"/>
              </a:spcBef>
              <a:buClr>
                <a:srgbClr val="D00040"/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809625" indent="-277813" algn="l" defTabSz="914400" rtl="0" eaLnBrk="1" latinLnBrk="0" hangingPunct="1">
              <a:spcBef>
                <a:spcPct val="20000"/>
              </a:spcBef>
              <a:buClr>
                <a:srgbClr val="D00040"/>
              </a:buClr>
              <a:buFont typeface="Arial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076325" indent="-266700" algn="l" defTabSz="914400" rtl="0" eaLnBrk="1" latinLnBrk="0" hangingPunct="1">
              <a:spcBef>
                <a:spcPct val="20000"/>
              </a:spcBef>
              <a:buClr>
                <a:srgbClr val="D00040"/>
              </a:buClr>
              <a:buFont typeface="Arial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343025" indent="-266700" algn="l" defTabSz="914400" rtl="0" eaLnBrk="1" latinLnBrk="0" hangingPunct="1">
              <a:spcBef>
                <a:spcPct val="20000"/>
              </a:spcBef>
              <a:buClr>
                <a:srgbClr val="D00040"/>
              </a:buClr>
              <a:buFont typeface="Arial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  <a:tabLst>
                <a:tab pos="3312501" algn="l"/>
              </a:tabLst>
            </a:pPr>
            <a:r>
              <a:rPr lang="ca-ES" sz="26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 Danny Mathysen (Antwerp University)</a:t>
            </a:r>
          </a:p>
          <a:p>
            <a:pPr>
              <a:spcBef>
                <a:spcPts val="1600"/>
              </a:spcBef>
              <a:tabLst>
                <a:tab pos="3312501" algn="l"/>
              </a:tabLst>
            </a:pPr>
            <a:r>
              <a:rPr lang="ca-ES" sz="26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 internal consistency was ‘Good’</a:t>
            </a:r>
          </a:p>
          <a:p>
            <a:pPr lvl="1">
              <a:spcBef>
                <a:spcPts val="1600"/>
              </a:spcBef>
              <a:tabLst>
                <a:tab pos="3312501" algn="l"/>
              </a:tabLst>
            </a:pPr>
            <a:r>
              <a:rPr lang="ca-ES" sz="2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Cronbach’s Alpha 0.787</a:t>
            </a:r>
          </a:p>
          <a:p>
            <a:pPr>
              <a:spcBef>
                <a:spcPts val="1600"/>
              </a:spcBef>
              <a:tabLst>
                <a:tab pos="3312501" algn="l"/>
              </a:tabLst>
            </a:pPr>
            <a:r>
              <a:rPr lang="ca-ES" altLang="en-US" sz="2600" b="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Each</a:t>
            </a:r>
            <a:r>
              <a:rPr lang="ca-ES" altLang="en-US" sz="26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a-ES" altLang="en-US" sz="2600" b="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question</a:t>
            </a:r>
            <a:r>
              <a:rPr lang="ca-ES" altLang="en-US" sz="26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a-ES" altLang="en-US" sz="2600" b="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analysed</a:t>
            </a:r>
            <a:r>
              <a:rPr lang="ca-ES" altLang="en-US" sz="26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for:</a:t>
            </a:r>
          </a:p>
          <a:p>
            <a:pPr lvl="1">
              <a:spcBef>
                <a:spcPts val="800"/>
              </a:spcBef>
              <a:tabLst>
                <a:tab pos="3312501" algn="l"/>
              </a:tabLst>
            </a:pPr>
            <a:r>
              <a:rPr lang="ca-ES" altLang="en-US" sz="2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Difficulty</a:t>
            </a:r>
            <a:r>
              <a:rPr lang="ca-ES" altLang="en-US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2">
              <a:spcBef>
                <a:spcPts val="800"/>
              </a:spcBef>
              <a:tabLst>
                <a:tab pos="3312501" algn="l"/>
              </a:tabLst>
            </a:pPr>
            <a:r>
              <a:rPr lang="ca-ES" altLang="en-US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 </a:t>
            </a:r>
            <a:r>
              <a:rPr lang="en-GB" altLang="en-US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ca-ES" altLang="en-US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value</a:t>
            </a:r>
          </a:p>
          <a:p>
            <a:pPr lvl="1">
              <a:spcBef>
                <a:spcPts val="1600"/>
              </a:spcBef>
              <a:tabLst>
                <a:tab pos="3312501" algn="l"/>
              </a:tabLst>
            </a:pPr>
            <a:r>
              <a:rPr lang="ca-ES" altLang="en-US" sz="2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Discrimination</a:t>
            </a:r>
            <a:r>
              <a:rPr lang="ca-ES" altLang="en-US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a-ES" altLang="en-US" sz="2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strong</a:t>
            </a:r>
            <a:r>
              <a:rPr lang="ca-ES" altLang="en-US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vs. </a:t>
            </a:r>
            <a:r>
              <a:rPr lang="ca-ES" altLang="en-US" sz="2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weak</a:t>
            </a:r>
            <a:r>
              <a:rPr lang="ca-ES" altLang="en-US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candidates</a:t>
            </a:r>
          </a:p>
          <a:p>
            <a:pPr lvl="2">
              <a:spcBef>
                <a:spcPts val="800"/>
              </a:spcBef>
              <a:tabLst>
                <a:tab pos="3312501" algn="l"/>
              </a:tabLst>
            </a:pPr>
            <a:r>
              <a:rPr lang="en-GB" altLang="en-US" sz="2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Rit</a:t>
            </a:r>
            <a:r>
              <a:rPr lang="en-GB" altLang="en-US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Relative </a:t>
            </a:r>
            <a:r>
              <a:rPr lang="en-GB" altLang="en-US" sz="2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Rit</a:t>
            </a:r>
            <a:r>
              <a:rPr lang="en-GB" altLang="en-US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D - value</a:t>
            </a:r>
          </a:p>
          <a:p>
            <a:pPr lvl="2">
              <a:spcBef>
                <a:spcPts val="800"/>
              </a:spcBef>
              <a:tabLst>
                <a:tab pos="3312501" algn="l"/>
              </a:tabLst>
            </a:pPr>
            <a:r>
              <a:rPr lang="en-GB" altLang="en-US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Correlate individual question performance to the performance of the exam as a whole</a:t>
            </a:r>
            <a:r>
              <a:rPr lang="en-GB" alt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GB" altLang="en-US" sz="2133" dirty="0">
                <a:solidFill>
                  <a:schemeClr val="bg1"/>
                </a:solidFill>
              </a:rPr>
              <a:t>		</a:t>
            </a:r>
          </a:p>
          <a:p>
            <a:pPr>
              <a:spcBef>
                <a:spcPts val="1600"/>
              </a:spcBef>
              <a:buNone/>
              <a:tabLst>
                <a:tab pos="3312501" algn="l"/>
              </a:tabLst>
            </a:pPr>
            <a:r>
              <a:rPr lang="en-GB" altLang="en-US" sz="2133" b="0" dirty="0">
                <a:solidFill>
                  <a:schemeClr val="bg1"/>
                </a:solidFill>
              </a:rPr>
              <a:t>		</a:t>
            </a:r>
            <a:endParaRPr lang="ca-ES" sz="2400" b="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4FA95E-B798-4372-8A91-E5005063D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013" y="1320800"/>
            <a:ext cx="4468780" cy="490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72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8290DB-9171-419F-8890-7CFBA2B3F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90" y="0"/>
            <a:ext cx="9986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79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A84D-2316-AD46-8378-6DD8D8E8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C000"/>
                </a:solidFill>
              </a:rPr>
              <a:t>Poorly performing questions review</a:t>
            </a:r>
            <a:endParaRPr lang="fr-FR" sz="2667" i="1" dirty="0">
              <a:solidFill>
                <a:schemeClr val="accent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7B732FF-F77B-1740-9F8E-32EABEE35F37}"/>
              </a:ext>
            </a:extLst>
          </p:cNvPr>
          <p:cNvSpPr txBox="1">
            <a:spLocks/>
          </p:cNvSpPr>
          <p:nvPr/>
        </p:nvSpPr>
        <p:spPr>
          <a:xfrm>
            <a:off x="183999" y="1553487"/>
            <a:ext cx="10610975" cy="4303516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Clr>
                <a:srgbClr val="D00040"/>
              </a:buClr>
              <a:buFont typeface="Arial" pitchFamily="34" charset="0"/>
              <a:buChar char="•"/>
              <a:defRPr sz="1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531813" indent="-265113" algn="l" defTabSz="914400" rtl="0" eaLnBrk="1" latinLnBrk="0" hangingPunct="1">
              <a:spcBef>
                <a:spcPct val="20000"/>
              </a:spcBef>
              <a:buClr>
                <a:srgbClr val="D00040"/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809625" indent="-277813" algn="l" defTabSz="914400" rtl="0" eaLnBrk="1" latinLnBrk="0" hangingPunct="1">
              <a:spcBef>
                <a:spcPct val="20000"/>
              </a:spcBef>
              <a:buClr>
                <a:srgbClr val="D00040"/>
              </a:buClr>
              <a:buFont typeface="Arial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076325" indent="-266700" algn="l" defTabSz="914400" rtl="0" eaLnBrk="1" latinLnBrk="0" hangingPunct="1">
              <a:spcBef>
                <a:spcPct val="20000"/>
              </a:spcBef>
              <a:buClr>
                <a:srgbClr val="D00040"/>
              </a:buClr>
              <a:buFont typeface="Arial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343025" indent="-266700" algn="l" defTabSz="914400" rtl="0" eaLnBrk="1" latinLnBrk="0" hangingPunct="1">
              <a:spcBef>
                <a:spcPct val="20000"/>
              </a:spcBef>
              <a:buClr>
                <a:srgbClr val="D00040"/>
              </a:buClr>
              <a:buFont typeface="Arial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  <a:tabLst>
                <a:tab pos="3312501" algn="l"/>
              </a:tabLst>
            </a:pPr>
            <a:r>
              <a:rPr lang="ca-ES" sz="28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the SSG</a:t>
            </a:r>
          </a:p>
          <a:p>
            <a:pPr marL="0" indent="0">
              <a:spcBef>
                <a:spcPts val="800"/>
              </a:spcBef>
              <a:buNone/>
              <a:tabLst>
                <a:tab pos="3312501" algn="l"/>
              </a:tabLst>
            </a:pPr>
            <a:r>
              <a:rPr lang="en-GB" sz="28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Review questions if:</a:t>
            </a:r>
          </a:p>
          <a:p>
            <a:pPr marL="0" indent="0">
              <a:spcBef>
                <a:spcPts val="800"/>
              </a:spcBef>
              <a:buNone/>
              <a:tabLst>
                <a:tab pos="3312501" algn="l"/>
              </a:tabLst>
            </a:pPr>
            <a:r>
              <a:rPr lang="en-GB" sz="28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P &lt; 0.30 and/or</a:t>
            </a:r>
          </a:p>
          <a:p>
            <a:pPr marL="0" indent="0">
              <a:spcBef>
                <a:spcPts val="800"/>
              </a:spcBef>
              <a:buNone/>
              <a:tabLst>
                <a:tab pos="3312501" algn="l"/>
              </a:tabLst>
            </a:pPr>
            <a:r>
              <a:rPr lang="en-GB" sz="28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Relative </a:t>
            </a:r>
            <a:r>
              <a:rPr lang="en-GB" sz="2800" b="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Rit</a:t>
            </a:r>
            <a:r>
              <a:rPr lang="en-GB" sz="28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&lt; 0.10</a:t>
            </a:r>
            <a:endParaRPr lang="en-US" sz="2800" b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800"/>
              </a:spcBef>
              <a:buNone/>
              <a:tabLst>
                <a:tab pos="3312501" algn="l"/>
              </a:tabLst>
            </a:pPr>
            <a:r>
              <a:rPr lang="en-GB" altLang="en-US" sz="2133" b="0" dirty="0">
                <a:solidFill>
                  <a:schemeClr val="tx1"/>
                </a:solidFill>
              </a:rPr>
              <a:t>		</a:t>
            </a:r>
            <a:endParaRPr lang="ca-ES" sz="24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DFE6C-AC15-43CB-BDA8-FA1659009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156" y="1549400"/>
            <a:ext cx="7906493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00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A84D-2316-AD46-8378-6DD8D8E8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Poorly performing questions review - example</a:t>
            </a:r>
            <a:endParaRPr lang="fr-FR" sz="3600" i="1" dirty="0">
              <a:solidFill>
                <a:schemeClr val="accent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B2538-7BF2-4772-9BCE-6901128B1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448277"/>
            <a:ext cx="9567939" cy="528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37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480" y="1916832"/>
            <a:ext cx="9721080" cy="3672408"/>
          </a:xfrm>
        </p:spPr>
        <p:txBody>
          <a:bodyPr>
            <a:noAutofit/>
          </a:bodyPr>
          <a:lstStyle/>
          <a:p>
            <a:r>
              <a:rPr lang="en-GB" dirty="0"/>
              <a:t>132 questions selected</a:t>
            </a:r>
          </a:p>
          <a:p>
            <a:pPr lvl="1"/>
            <a:r>
              <a:rPr lang="en-GB" sz="3200" dirty="0"/>
              <a:t>We need to end with 120 and cover the curriculum                                 </a:t>
            </a:r>
          </a:p>
          <a:p>
            <a:pPr lvl="1"/>
            <a:r>
              <a:rPr lang="en-GB" sz="3200" dirty="0"/>
              <a:t>We can correct typos and formatting</a:t>
            </a:r>
          </a:p>
          <a:p>
            <a:pPr lvl="1"/>
            <a:r>
              <a:rPr lang="en-GB" sz="3200" dirty="0"/>
              <a:t>We can correct or simplify language</a:t>
            </a:r>
          </a:p>
          <a:p>
            <a:pPr lvl="1"/>
            <a:r>
              <a:rPr lang="en-GB" sz="3200" dirty="0"/>
              <a:t>We should NOT change the substance of question</a:t>
            </a:r>
          </a:p>
          <a:p>
            <a:r>
              <a:rPr lang="en-GB" dirty="0"/>
              <a:t>c. 3 minutes per question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71F5B-3B1E-2944-998D-D0EDF2E5C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991" y="0"/>
            <a:ext cx="1979712" cy="11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7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98144F-ACE2-4D96-999A-F22DA4ADD348}"/>
              </a:ext>
            </a:extLst>
          </p:cNvPr>
          <p:cNvGraphicFramePr>
            <a:graphicFrameLocks noGrp="1"/>
          </p:cNvGraphicFramePr>
          <p:nvPr/>
        </p:nvGraphicFramePr>
        <p:xfrm>
          <a:off x="432826" y="1286400"/>
          <a:ext cx="10674373" cy="50167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11557">
                  <a:extLst>
                    <a:ext uri="{9D8B030D-6E8A-4147-A177-3AD203B41FA5}">
                      <a16:colId xmlns:a16="http://schemas.microsoft.com/office/drawing/2014/main" val="3679979468"/>
                    </a:ext>
                  </a:extLst>
                </a:gridCol>
                <a:gridCol w="1909552">
                  <a:extLst>
                    <a:ext uri="{9D8B030D-6E8A-4147-A177-3AD203B41FA5}">
                      <a16:colId xmlns:a16="http://schemas.microsoft.com/office/drawing/2014/main" val="555213492"/>
                    </a:ext>
                  </a:extLst>
                </a:gridCol>
                <a:gridCol w="692412">
                  <a:extLst>
                    <a:ext uri="{9D8B030D-6E8A-4147-A177-3AD203B41FA5}">
                      <a16:colId xmlns:a16="http://schemas.microsoft.com/office/drawing/2014/main" val="3857364263"/>
                    </a:ext>
                  </a:extLst>
                </a:gridCol>
                <a:gridCol w="1798673">
                  <a:extLst>
                    <a:ext uri="{9D8B030D-6E8A-4147-A177-3AD203B41FA5}">
                      <a16:colId xmlns:a16="http://schemas.microsoft.com/office/drawing/2014/main" val="1324855031"/>
                    </a:ext>
                  </a:extLst>
                </a:gridCol>
                <a:gridCol w="881480">
                  <a:extLst>
                    <a:ext uri="{9D8B030D-6E8A-4147-A177-3AD203B41FA5}">
                      <a16:colId xmlns:a16="http://schemas.microsoft.com/office/drawing/2014/main" val="2161903459"/>
                    </a:ext>
                  </a:extLst>
                </a:gridCol>
                <a:gridCol w="1916852">
                  <a:extLst>
                    <a:ext uri="{9D8B030D-6E8A-4147-A177-3AD203B41FA5}">
                      <a16:colId xmlns:a16="http://schemas.microsoft.com/office/drawing/2014/main" val="101609456"/>
                    </a:ext>
                  </a:extLst>
                </a:gridCol>
                <a:gridCol w="864592">
                  <a:extLst>
                    <a:ext uri="{9D8B030D-6E8A-4147-A177-3AD203B41FA5}">
                      <a16:colId xmlns:a16="http://schemas.microsoft.com/office/drawing/2014/main" val="216698684"/>
                    </a:ext>
                  </a:extLst>
                </a:gridCol>
                <a:gridCol w="1899255">
                  <a:extLst>
                    <a:ext uri="{9D8B030D-6E8A-4147-A177-3AD203B41FA5}">
                      <a16:colId xmlns:a16="http://schemas.microsoft.com/office/drawing/2014/main" val="3330208204"/>
                    </a:ext>
                  </a:extLst>
                </a:gridCol>
              </a:tblGrid>
              <a:tr h="581257">
                <a:tc>
                  <a:txBody>
                    <a:bodyPr/>
                    <a:lstStyle/>
                    <a:p>
                      <a:pPr algn="l" fontAlgn="t"/>
                      <a:endParaRPr lang="en-US" sz="1100" b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APSC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 fontAlgn="t"/>
                      <a:r>
                        <a:rPr lang="en-US" sz="1100" b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Asian Pacific Society of Cardiology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ASOCAR 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 fontAlgn="t"/>
                      <a:r>
                        <a:rPr lang="en-US" sz="1100" b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Costa Rican Association of Cardiology</a:t>
                      </a:r>
                      <a:endParaRPr lang="en-US" sz="1100" b="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Austria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 fontAlgn="t"/>
                      <a:r>
                        <a:rPr lang="en-US" sz="1100" b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Austrian Society of </a:t>
                      </a:r>
                    </a:p>
                    <a:p>
                      <a:pPr algn="l" fontAlgn="t"/>
                      <a:r>
                        <a:rPr lang="en-US" sz="1100" b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Cardiology</a:t>
                      </a:r>
                      <a:endParaRPr lang="en-US" sz="1100" b="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Bulgaria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 fontAlgn="t"/>
                      <a:r>
                        <a:rPr lang="en-US" sz="1100" b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Bulgarian Society of Cardiology</a:t>
                      </a:r>
                      <a:endParaRPr lang="en-US" sz="1100" b="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extLst>
                  <a:ext uri="{0D108BD9-81ED-4DB2-BD59-A6C34878D82A}">
                    <a16:rowId xmlns:a16="http://schemas.microsoft.com/office/drawing/2014/main" val="686361260"/>
                  </a:ext>
                </a:extLst>
              </a:tr>
              <a:tr h="693136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CSANZ</a:t>
                      </a:r>
                    </a:p>
                    <a:p>
                      <a:pPr algn="l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Cardiac Society of Australia and New Zealand</a:t>
                      </a: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Cyprus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Cyprus Society of Cardiology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Egypt (pilot)</a:t>
                      </a:r>
                    </a:p>
                    <a:p>
                      <a:pPr algn="l"/>
                      <a:r>
                        <a:rPr lang="en-US" sz="1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Egyptian Society of Cardiology</a:t>
                      </a:r>
                    </a:p>
                    <a:p>
                      <a:pPr algn="l" fontAlgn="t"/>
                      <a:endParaRPr lang="en-US" sz="1100" b="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Finland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Finnish Society of </a:t>
                      </a:r>
                    </a:p>
                    <a:p>
                      <a:pPr algn="l"/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Cardiology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extLst>
                  <a:ext uri="{0D108BD9-81ED-4DB2-BD59-A6C34878D82A}">
                    <a16:rowId xmlns:a16="http://schemas.microsoft.com/office/drawing/2014/main" val="1535249507"/>
                  </a:ext>
                </a:extLst>
              </a:tr>
              <a:tr h="530576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Georgia (pilot)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Georgian Society of Cardiology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Germany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German Cardiac Society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Greece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Hellenic Society of Cardiology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GHA (pilot)</a:t>
                      </a:r>
                    </a:p>
                    <a:p>
                      <a:pPr algn="l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Gulf Heart Association</a:t>
                      </a:r>
                    </a:p>
                  </a:txBody>
                  <a:tcPr marL="21448" marR="21448" marT="21448" marB="21448" anchor="ctr"/>
                </a:tc>
                <a:extLst>
                  <a:ext uri="{0D108BD9-81ED-4DB2-BD59-A6C34878D82A}">
                    <a16:rowId xmlns:a16="http://schemas.microsoft.com/office/drawing/2014/main" val="777490240"/>
                  </a:ext>
                </a:extLst>
              </a:tr>
              <a:tr h="581257">
                <a:tc>
                  <a:txBody>
                    <a:bodyPr/>
                    <a:lstStyle/>
                    <a:p>
                      <a:pPr algn="l"/>
                      <a:endParaRPr lang="en-US" sz="110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Ireland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Irish Cardiac Society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Israel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Israel Heart Society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Latvia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Latvian Society of Cardiology</a:t>
                      </a: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Lithuania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Lithuanian Society of Cardiology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extLst>
                  <a:ext uri="{0D108BD9-81ED-4DB2-BD59-A6C34878D82A}">
                    <a16:rowId xmlns:a16="http://schemas.microsoft.com/office/drawing/2014/main" val="1648106186"/>
                  </a:ext>
                </a:extLst>
              </a:tr>
              <a:tr h="617737">
                <a:tc>
                  <a:txBody>
                    <a:bodyPr/>
                    <a:lstStyle/>
                    <a:p>
                      <a:pPr algn="l"/>
                      <a:endParaRPr lang="en-US" sz="110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Luxembourg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Luxembourg Society of Cardiology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Malta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Maltese Cardiac Society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Netherlands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Netherlands Society of Cardiology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Poland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Polish Cardiac Society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extLst>
                  <a:ext uri="{0D108BD9-81ED-4DB2-BD59-A6C34878D82A}">
                    <a16:rowId xmlns:a16="http://schemas.microsoft.com/office/drawing/2014/main" val="2981544629"/>
                  </a:ext>
                </a:extLst>
              </a:tr>
              <a:tr h="581257">
                <a:tc>
                  <a:txBody>
                    <a:bodyPr/>
                    <a:lstStyle/>
                    <a:p>
                      <a:pPr algn="l"/>
                      <a:endParaRPr lang="en-US" sz="110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Portugal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Portuguese Society of Cardiology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Romania (pilot)</a:t>
                      </a:r>
                    </a:p>
                    <a:p>
                      <a:pPr algn="l"/>
                      <a:r>
                        <a:rPr lang="en-US" sz="1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Romanian Society of Cardiology</a:t>
                      </a: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Spain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Spanish Society of Cardiology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noProof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Slovenia </a:t>
                      </a:r>
                    </a:p>
                    <a:p>
                      <a:pPr algn="l"/>
                      <a:r>
                        <a:rPr lang="en-US" sz="1100" noProof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Slovenian Society of Cardiology</a:t>
                      </a:r>
                      <a:endParaRPr lang="en-US" sz="1100" b="1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extLst>
                  <a:ext uri="{0D108BD9-81ED-4DB2-BD59-A6C34878D82A}">
                    <a16:rowId xmlns:a16="http://schemas.microsoft.com/office/drawing/2014/main" val="2992713901"/>
                  </a:ext>
                </a:extLst>
              </a:tr>
              <a:tr h="697961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Sweden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Swedish Society of Cardiology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Switzerland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Swiss Society of Cardiology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Syria (pilot)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Syrian Cardiovascular Association</a:t>
                      </a: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Tunisia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Tunisian Society of Cardiology and Cardiovascular Surgery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extLst>
                  <a:ext uri="{0D108BD9-81ED-4DB2-BD59-A6C34878D82A}">
                    <a16:rowId xmlns:a16="http://schemas.microsoft.com/office/drawing/2014/main" val="2714799269"/>
                  </a:ext>
                </a:extLst>
              </a:tr>
              <a:tr h="6979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Turkey</a:t>
                      </a:r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Turkish Society of Cardiology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United Kingdom </a:t>
                      </a:r>
                    </a:p>
                    <a:p>
                      <a:pPr algn="l"/>
                      <a:r>
                        <a:rPr lang="en-US" sz="11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British Cardiovascular Society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21448" marR="21448" marT="21448" marB="21448" anchor="ctr"/>
                </a:tc>
                <a:extLst>
                  <a:ext uri="{0D108BD9-81ED-4DB2-BD59-A6C34878D82A}">
                    <a16:rowId xmlns:a16="http://schemas.microsoft.com/office/drawing/2014/main" val="3962086744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97D88624-C26D-4924-A891-1EDCBF9EC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2" y="1401757"/>
            <a:ext cx="351984" cy="351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60C06EF-0760-4929-B86A-B4790661C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76" y="1444144"/>
            <a:ext cx="365760" cy="20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EBA23DC-6A52-4F4D-A6EB-354BF728A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521" y="1457699"/>
            <a:ext cx="365760" cy="22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4D6B1D5-3C11-4423-830C-869F9E652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31" y="2031517"/>
            <a:ext cx="365760" cy="247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685D7FA4-948C-493D-9225-F83B512F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521" y="2034715"/>
            <a:ext cx="365760" cy="237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C6B8397-6662-4728-9448-85B7559B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31" y="2635415"/>
            <a:ext cx="365760" cy="230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28C30D41-A502-4576-A845-8B38FE2E9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76" y="2684512"/>
            <a:ext cx="365760" cy="22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8441AB1-AB37-4FA0-9911-5691FC05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4" y="3262700"/>
            <a:ext cx="365760" cy="24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14EC2D4C-B04A-4188-9A14-59B958D38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31" y="3261329"/>
            <a:ext cx="365760" cy="239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838E9D1-CDF2-4902-A178-0B0AB49A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76" y="3250151"/>
            <a:ext cx="365760" cy="24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70D543B5-4902-4033-9550-09D06D078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521" y="3233621"/>
            <a:ext cx="365760" cy="242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2553C6F-7F6C-4DA5-B650-D38E6F360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4" y="3874745"/>
            <a:ext cx="365760" cy="24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58496BFD-0760-4CE0-8A0C-573D1B1FC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31" y="3849489"/>
            <a:ext cx="365760" cy="23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6DCBD3D-B767-4681-A295-AA2DCABD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76" y="3788514"/>
            <a:ext cx="365760" cy="24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7EE91BE7-712B-4E81-B0FF-67CC63231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521" y="3821419"/>
            <a:ext cx="365760" cy="24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2104B184-EC98-4105-AE47-050D0B239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4" y="4456865"/>
            <a:ext cx="365760" cy="23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88A6220E-434B-4584-B812-DA5020B6F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76" y="4446034"/>
            <a:ext cx="365760" cy="23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6EB6489C-1B74-43C8-842A-54402B929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4" y="5092947"/>
            <a:ext cx="365760" cy="24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92AC1DBC-F535-4811-B03A-91CAD6D4A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93" y="5112161"/>
            <a:ext cx="312239" cy="206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0C1132A7-3B08-4460-A2AA-A76A9A63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521" y="5079323"/>
            <a:ext cx="365760" cy="233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F9B77B45-1626-4189-B6A3-D9A432CB9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4" y="5789691"/>
            <a:ext cx="365760" cy="23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>
            <a:extLst>
              <a:ext uri="{FF2B5EF4-FFF2-40B4-BE49-F238E27FC236}">
                <a16:creationId xmlns:a16="http://schemas.microsoft.com/office/drawing/2014/main" id="{DDAD9AE5-77B6-45FE-9E98-D19131824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31" y="5818957"/>
            <a:ext cx="365760" cy="24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AA7C1B5-5A5C-400D-9A20-4765DC183D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826" y="356659"/>
            <a:ext cx="9311580" cy="672075"/>
          </a:xfrm>
        </p:spPr>
        <p:txBody>
          <a:bodyPr/>
          <a:lstStyle/>
          <a:p>
            <a:r>
              <a:rPr lang="en-US" sz="3733" b="1" dirty="0">
                <a:solidFill>
                  <a:srgbClr val="AE10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EECC 2023 – Cardiac Societies involved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0AC04678-0BB0-4334-81D3-F6E4FCC62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31" y="1439869"/>
            <a:ext cx="365760" cy="221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A01F9ABC-239A-4FD8-B03C-C4898A65EE7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730521" y="4487031"/>
            <a:ext cx="365760" cy="230472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5C34686B-6A83-CB69-9D3B-CD402A15348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948176" y="5116985"/>
            <a:ext cx="365760" cy="243396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02DD41F-9213-E294-99C2-2A108AA7B17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272831" y="4444705"/>
            <a:ext cx="365760" cy="243840"/>
          </a:xfrm>
          <a:prstGeom prst="rect">
            <a:avLst/>
          </a:prstGeom>
        </p:spPr>
      </p:pic>
      <p:pic>
        <p:nvPicPr>
          <p:cNvPr id="9" name="Picture 8" descr="A picture containing text, gambling house, room, vector graphics&#10;&#10;Description automatically generated">
            <a:extLst>
              <a:ext uri="{FF2B5EF4-FFF2-40B4-BE49-F238E27FC236}">
                <a16:creationId xmlns:a16="http://schemas.microsoft.com/office/drawing/2014/main" id="{72B5A4F1-A6D0-CB44-8189-B3D2D6CE348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694019" y="2636004"/>
            <a:ext cx="438767" cy="404688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D63D45C-26D2-27ED-33A3-63BF95B57CC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9884" y="2106766"/>
            <a:ext cx="365760" cy="183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B338DD0C-776A-43FB-306C-31586352248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948176" y="2028123"/>
            <a:ext cx="365760" cy="243840"/>
          </a:xfrm>
          <a:prstGeom prst="rect">
            <a:avLst/>
          </a:prstGeom>
        </p:spPr>
      </p:pic>
      <p:pic>
        <p:nvPicPr>
          <p:cNvPr id="19" name="Picture 18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9A6D0B1E-4A18-61AC-22B9-AEF5242A6A9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59884" y="2676273"/>
            <a:ext cx="365760" cy="24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120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2857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FFC000"/>
                </a:solidFill>
              </a:rPr>
              <a:t>Standard Setting </a:t>
            </a:r>
            <a:br>
              <a:rPr lang="en-GB" sz="6000" dirty="0">
                <a:solidFill>
                  <a:srgbClr val="FFC000"/>
                </a:solidFill>
              </a:rPr>
            </a:br>
            <a:r>
              <a:rPr lang="en-GB" sz="6000" dirty="0">
                <a:solidFill>
                  <a:srgbClr val="FFC000"/>
                </a:solidFill>
              </a:rPr>
              <a:t>for the EECC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4293096"/>
            <a:ext cx="6296744" cy="98296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>
                    <a:lumMod val="95000"/>
                  </a:schemeClr>
                </a:solidFill>
              </a:rPr>
              <a:t>Clive Lawson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85837F-D829-8046-8C39-EB03B0B59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288" y="0"/>
            <a:ext cx="1979712" cy="11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5F0227FF-2E84-4FD9-9C27-DF93B15C36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062" y="325405"/>
            <a:ext cx="9311580" cy="690315"/>
          </a:xfrm>
        </p:spPr>
        <p:txBody>
          <a:bodyPr/>
          <a:lstStyle/>
          <a:p>
            <a:r>
              <a:rPr lang="fr-FR" sz="3733" b="1" dirty="0">
                <a:solidFill>
                  <a:srgbClr val="AE10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Participation</a:t>
            </a:r>
            <a:r>
              <a:rPr lang="en-US" sz="3733" b="1" dirty="0">
                <a:solidFill>
                  <a:srgbClr val="AE10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over the years (2012-2022)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5D2BA8-4852-9441-55A0-8D66709AB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82" y="1097807"/>
            <a:ext cx="9164124" cy="5330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7031151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464" y="1454108"/>
            <a:ext cx="9361040" cy="4783203"/>
          </a:xfrm>
        </p:spPr>
        <p:txBody>
          <a:bodyPr>
            <a:normAutofit/>
          </a:bodyPr>
          <a:lstStyle/>
          <a:p>
            <a:r>
              <a:rPr lang="en-GB" dirty="0"/>
              <a:t>Expansion continues…..</a:t>
            </a:r>
          </a:p>
          <a:p>
            <a:pPr lvl="1"/>
            <a:r>
              <a:rPr lang="en-GB" dirty="0"/>
              <a:t>2022 exam delivered to 32 countries</a:t>
            </a:r>
          </a:p>
          <a:p>
            <a:pPr lvl="1"/>
            <a:r>
              <a:rPr lang="en-GB" dirty="0"/>
              <a:t>Asian Pacific Society of Cardiology now fully fledged</a:t>
            </a:r>
          </a:p>
          <a:p>
            <a:pPr lvl="1"/>
            <a:r>
              <a:rPr lang="en-GB" dirty="0"/>
              <a:t>Costa-Rican Association of Cardiology joined in 2022</a:t>
            </a:r>
          </a:p>
          <a:p>
            <a:pPr lvl="1"/>
            <a:r>
              <a:rPr lang="en-GB" dirty="0"/>
              <a:t>Just under 1000 candidates in 2023</a:t>
            </a:r>
          </a:p>
          <a:p>
            <a:r>
              <a:rPr lang="en-GB" dirty="0"/>
              <a:t>Introductory course and mock exam provided for candidates in 2022</a:t>
            </a:r>
          </a:p>
          <a:p>
            <a:pPr lvl="1"/>
            <a:r>
              <a:rPr lang="en-GB" dirty="0"/>
              <a:t>Well received</a:t>
            </a:r>
          </a:p>
          <a:p>
            <a:pPr lvl="1"/>
            <a:r>
              <a:rPr lang="en-GB" dirty="0"/>
              <a:t>60 questions processed via QRG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728EA-4F57-EE4D-8462-72C18C26B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991" y="0"/>
            <a:ext cx="1979712" cy="11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Exam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708740"/>
            <a:ext cx="8229600" cy="4536504"/>
          </a:xfrm>
        </p:spPr>
        <p:txBody>
          <a:bodyPr>
            <a:normAutofit/>
          </a:bodyPr>
          <a:lstStyle/>
          <a:p>
            <a:r>
              <a:rPr lang="en-GB" sz="2800" dirty="0"/>
              <a:t>120 questions - 30 each from 4 curriculum sections:</a:t>
            </a:r>
          </a:p>
          <a:p>
            <a:pPr lvl="1"/>
            <a:r>
              <a:rPr lang="en-GB" sz="2400" dirty="0"/>
              <a:t>Imaging / Valvular disease                                 </a:t>
            </a:r>
          </a:p>
          <a:p>
            <a:pPr lvl="1"/>
            <a:r>
              <a:rPr lang="en-GB" sz="2400" dirty="0"/>
              <a:t>Arrhythmias / EP / Devices</a:t>
            </a:r>
          </a:p>
          <a:p>
            <a:pPr lvl="1"/>
            <a:r>
              <a:rPr lang="en-GB" sz="2400" dirty="0"/>
              <a:t>IHD / Acute CV care / Prevention-Rehabilitation-Sports</a:t>
            </a:r>
          </a:p>
          <a:p>
            <a:pPr lvl="1"/>
            <a:r>
              <a:rPr lang="en-GB" sz="2400" dirty="0"/>
              <a:t>Heart failure / Cardiac patients in other settings</a:t>
            </a:r>
          </a:p>
          <a:p>
            <a:r>
              <a:rPr lang="en-GB" sz="2800" dirty="0"/>
              <a:t>Ideally at least 1 per each of 63 curriculum topics</a:t>
            </a:r>
          </a:p>
          <a:p>
            <a:pPr lvl="1"/>
            <a:r>
              <a:rPr lang="en-GB" sz="2400" dirty="0"/>
              <a:t>Can miss up to 6 ‘minor’ topics</a:t>
            </a:r>
          </a:p>
          <a:p>
            <a:r>
              <a:rPr lang="en-GB" sz="2800" dirty="0"/>
              <a:t>90 - 96 text only</a:t>
            </a:r>
          </a:p>
          <a:p>
            <a:r>
              <a:rPr lang="en-GB" sz="2800" dirty="0"/>
              <a:t>24 - 30 including ECG/image/video (20-25%)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6105C-B4CF-0942-8F21-30E569C95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991" y="0"/>
            <a:ext cx="1979712" cy="11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5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Timings (CET)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1417638"/>
            <a:ext cx="8499250" cy="5179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b="1" dirty="0"/>
              <a:t>Thursday:</a:t>
            </a:r>
          </a:p>
          <a:p>
            <a:pPr marL="457200" lvl="1" indent="0">
              <a:buNone/>
            </a:pPr>
            <a:r>
              <a:rPr lang="en-GB" sz="3000" dirty="0"/>
              <a:t>13:00 – 13:20		Introduction	</a:t>
            </a:r>
          </a:p>
          <a:p>
            <a:pPr marL="457200" lvl="1" indent="0">
              <a:buNone/>
            </a:pPr>
            <a:r>
              <a:rPr lang="en-GB" sz="3000" dirty="0"/>
              <a:t>13:20 – 15:00		Standard setting (1-24)</a:t>
            </a:r>
          </a:p>
          <a:p>
            <a:pPr marL="457200" lvl="1" indent="0">
              <a:buNone/>
            </a:pPr>
            <a:r>
              <a:rPr lang="en-GB" sz="3000" dirty="0"/>
              <a:t>15:00 – 15:15		Coffee break</a:t>
            </a:r>
          </a:p>
          <a:p>
            <a:pPr marL="457200" lvl="1" indent="0">
              <a:buNone/>
            </a:pPr>
            <a:r>
              <a:rPr lang="en-GB" sz="3000" dirty="0"/>
              <a:t>15:15 – 17:00		Standard setting (25-60)</a:t>
            </a:r>
          </a:p>
          <a:p>
            <a:pPr marL="0" indent="0">
              <a:buNone/>
            </a:pPr>
            <a:r>
              <a:rPr lang="en-GB" sz="3000" b="1" dirty="0"/>
              <a:t>Friday:</a:t>
            </a:r>
          </a:p>
          <a:p>
            <a:pPr marL="457200" lvl="1" indent="0">
              <a:buNone/>
            </a:pPr>
            <a:r>
              <a:rPr lang="en-GB" sz="3000" dirty="0"/>
              <a:t>09:00 – 11:00		Standard setting (61-100)</a:t>
            </a:r>
          </a:p>
          <a:p>
            <a:pPr marL="457200" lvl="1" indent="0">
              <a:buNone/>
            </a:pPr>
            <a:r>
              <a:rPr lang="en-GB" sz="3000" dirty="0"/>
              <a:t>11:00 – 12:00		Coffee / Early lunch</a:t>
            </a:r>
          </a:p>
          <a:p>
            <a:pPr marL="457200" lvl="1" indent="0">
              <a:buNone/>
            </a:pPr>
            <a:r>
              <a:rPr lang="en-GB" sz="3000" dirty="0"/>
              <a:t>12:00 – 14:00		Standard setting (100-140)</a:t>
            </a:r>
          </a:p>
          <a:p>
            <a:pPr marL="457200" lvl="1" indent="0">
              <a:buNone/>
            </a:pPr>
            <a:r>
              <a:rPr lang="en-GB" sz="3000" dirty="0"/>
              <a:t>14:00 – 14:30		Coffee / Late lunch</a:t>
            </a:r>
          </a:p>
          <a:p>
            <a:pPr marL="457200" lvl="1" indent="0">
              <a:buNone/>
            </a:pPr>
            <a:r>
              <a:rPr lang="en-GB" sz="3000" dirty="0"/>
              <a:t>14:30 – 15:30		Standard setting (140-160)</a:t>
            </a:r>
          </a:p>
          <a:p>
            <a:pPr marL="457200" lvl="1" indent="0">
              <a:buNone/>
            </a:pPr>
            <a:endParaRPr lang="en-GB" sz="2600" dirty="0"/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45952-3299-3A42-91B4-AE9D74D44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991" y="0"/>
            <a:ext cx="1979712" cy="11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2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Meeting etiquette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682913"/>
            <a:ext cx="9991062" cy="4464496"/>
          </a:xfrm>
        </p:spPr>
        <p:txBody>
          <a:bodyPr>
            <a:normAutofit/>
          </a:bodyPr>
          <a:lstStyle/>
          <a:p>
            <a:r>
              <a:rPr lang="en-GB" dirty="0"/>
              <a:t>Large number online; I will need to be strict, so…….</a:t>
            </a:r>
          </a:p>
          <a:p>
            <a:r>
              <a:rPr lang="en-GB" b="1" dirty="0"/>
              <a:t>Keep mute on unless speaking</a:t>
            </a:r>
          </a:p>
          <a:p>
            <a:r>
              <a:rPr lang="en-GB" dirty="0"/>
              <a:t>If SD &lt;10 we will accept unless someone has concerns</a:t>
            </a:r>
          </a:p>
          <a:p>
            <a:r>
              <a:rPr lang="en-GB" dirty="0"/>
              <a:t>Otherwise:</a:t>
            </a:r>
          </a:p>
          <a:p>
            <a:pPr lvl="1"/>
            <a:r>
              <a:rPr lang="en-GB" dirty="0"/>
              <a:t>High scorer, then low scorer comments</a:t>
            </a:r>
          </a:p>
          <a:p>
            <a:pPr lvl="1"/>
            <a:r>
              <a:rPr lang="en-GB" dirty="0"/>
              <a:t>Other contributions invited</a:t>
            </a:r>
          </a:p>
          <a:p>
            <a:pPr lvl="1"/>
            <a:r>
              <a:rPr lang="en-GB" dirty="0"/>
              <a:t>Rescore in order on the screen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69F70-F3F5-1C46-B63C-E469D8751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991" y="0"/>
            <a:ext cx="1979712" cy="11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Meeting etiquette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250" y="1844824"/>
            <a:ext cx="8485584" cy="4464496"/>
          </a:xfrm>
        </p:spPr>
        <p:txBody>
          <a:bodyPr>
            <a:normAutofit/>
          </a:bodyPr>
          <a:lstStyle/>
          <a:p>
            <a:r>
              <a:rPr lang="en-GB" dirty="0"/>
              <a:t>Every question is someone’s baby</a:t>
            </a:r>
          </a:p>
          <a:p>
            <a:r>
              <a:rPr lang="en-GB" dirty="0"/>
              <a:t>They may well be sitting next to you (or be on the line)</a:t>
            </a:r>
          </a:p>
          <a:p>
            <a:r>
              <a:rPr lang="en-GB" dirty="0"/>
              <a:t>Enjoy the meeting – the best CPD</a:t>
            </a:r>
          </a:p>
          <a:p>
            <a:r>
              <a:rPr lang="en-GB" dirty="0"/>
              <a:t>Be honest</a:t>
            </a:r>
          </a:p>
          <a:p>
            <a:r>
              <a:rPr lang="en-GB" dirty="0"/>
              <a:t>Any questions?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A0ECA-18C3-5E41-ABAC-9697C54B5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991" y="0"/>
            <a:ext cx="1979712" cy="11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3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98FD4-80B6-E749-9D1B-A18ACD98C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AF00F-2900-9B48-928F-DA4347AE6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12445"/>
            <a:ext cx="8229600" cy="4525963"/>
          </a:xfrm>
        </p:spPr>
        <p:txBody>
          <a:bodyPr/>
          <a:lstStyle/>
          <a:p>
            <a:r>
              <a:rPr lang="en-US" dirty="0"/>
              <a:t>Thank you for coming/calling in</a:t>
            </a:r>
          </a:p>
          <a:p>
            <a:r>
              <a:rPr lang="en-US" dirty="0"/>
              <a:t>Welcome – especially if you are new to this process</a:t>
            </a:r>
          </a:p>
          <a:p>
            <a:r>
              <a:rPr lang="en-US" dirty="0"/>
              <a:t>Thank you for completing the pre-meeting scoring exercise</a:t>
            </a:r>
          </a:p>
          <a:p>
            <a:r>
              <a:rPr lang="en-US" dirty="0"/>
              <a:t>Apologies if there were any IT issues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EC6296-7ACB-E24E-951A-506B8C276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288" y="0"/>
            <a:ext cx="1979712" cy="11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4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Why bother with standard setting?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326" y="1727054"/>
            <a:ext cx="8582744" cy="4525963"/>
          </a:xfrm>
        </p:spPr>
        <p:txBody>
          <a:bodyPr/>
          <a:lstStyle/>
          <a:p>
            <a:r>
              <a:rPr lang="en-GB" dirty="0"/>
              <a:t>Set the pass mark</a:t>
            </a:r>
          </a:p>
          <a:p>
            <a:pPr lvl="1"/>
            <a:r>
              <a:rPr lang="en-GB" dirty="0"/>
              <a:t>High-stakes exam</a:t>
            </a:r>
          </a:p>
          <a:p>
            <a:r>
              <a:rPr lang="en-GB" dirty="0"/>
              <a:t>Check on question quality:</a:t>
            </a:r>
          </a:p>
          <a:p>
            <a:pPr lvl="1"/>
            <a:r>
              <a:rPr lang="en-GB" dirty="0"/>
              <a:t>Correct</a:t>
            </a:r>
          </a:p>
          <a:p>
            <a:pPr lvl="1"/>
            <a:r>
              <a:rPr lang="en-GB" dirty="0"/>
              <a:t>Reasonable</a:t>
            </a:r>
          </a:p>
          <a:p>
            <a:pPr lvl="1"/>
            <a:r>
              <a:rPr lang="en-GB" dirty="0"/>
              <a:t>Well-written, unambiguous</a:t>
            </a:r>
          </a:p>
          <a:p>
            <a:r>
              <a:rPr lang="en-GB" dirty="0"/>
              <a:t>Post-exam review of poorly performing items</a:t>
            </a:r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A61F0-2EA3-9542-BB96-7C199F202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288" y="0"/>
            <a:ext cx="1979712" cy="11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How do we set a pass mark?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596" y="1728747"/>
            <a:ext cx="9158808" cy="4525963"/>
          </a:xfrm>
        </p:spPr>
        <p:txBody>
          <a:bodyPr/>
          <a:lstStyle/>
          <a:p>
            <a:r>
              <a:rPr lang="en-GB" dirty="0"/>
              <a:t>Norm referencing</a:t>
            </a:r>
          </a:p>
          <a:p>
            <a:pPr lvl="1"/>
            <a:r>
              <a:rPr lang="en-GB" dirty="0"/>
              <a:t>A fixed proportion of candidates pass, but</a:t>
            </a:r>
          </a:p>
          <a:p>
            <a:pPr lvl="1"/>
            <a:r>
              <a:rPr lang="en-GB" dirty="0"/>
              <a:t>Exams vary in difficulty and candidate groups in ability</a:t>
            </a:r>
          </a:p>
          <a:p>
            <a:r>
              <a:rPr lang="en-GB" dirty="0"/>
              <a:t>Criterion referencing</a:t>
            </a:r>
          </a:p>
          <a:p>
            <a:pPr lvl="1"/>
            <a:r>
              <a:rPr lang="en-GB" dirty="0" err="1"/>
              <a:t>Anghoff</a:t>
            </a:r>
            <a:r>
              <a:rPr lang="en-GB" dirty="0"/>
              <a:t> method</a:t>
            </a:r>
          </a:p>
          <a:p>
            <a:r>
              <a:rPr lang="en-GB" dirty="0"/>
              <a:t>Test equating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4D2BC-C546-0C40-A562-FAE8ED065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288" y="0"/>
            <a:ext cx="1979712" cy="11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9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Just-passing candidates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484785"/>
            <a:ext cx="8352928" cy="4525963"/>
          </a:xfrm>
        </p:spPr>
        <p:txBody>
          <a:bodyPr>
            <a:normAutofit fontScale="92500"/>
          </a:bodyPr>
          <a:lstStyle/>
          <a:p>
            <a:r>
              <a:rPr lang="en-GB" altLang="en-US" dirty="0"/>
              <a:t>In a Pass-Fail exam it is the performance of the candidates around the cut score that is paramount</a:t>
            </a:r>
          </a:p>
          <a:p>
            <a:r>
              <a:rPr lang="en-GB" dirty="0"/>
              <a:t>20% of candidates</a:t>
            </a:r>
          </a:p>
          <a:p>
            <a:pPr lvl="1"/>
            <a:r>
              <a:rPr lang="en-GB" dirty="0"/>
              <a:t>c. 10% either side of pass mark</a:t>
            </a:r>
          </a:p>
          <a:p>
            <a:pPr lvl="0" fontAlgn="base" hangingPunct="0"/>
            <a:r>
              <a:rPr lang="en-GB" sz="2000" dirty="0"/>
              <a:t>Safe. Competent. Not brilliant. Moderately bright. Average. Steady. Not dynamic. Not very well prepared. Always passed before. Patchy knowledge base. Erratic thinking. Unpredictable judgement. Bit inexperienced. Trouble seeing wood for trees.</a:t>
            </a:r>
          </a:p>
          <a:p>
            <a:pPr lvl="0" fontAlgn="base" hangingPunct="0"/>
            <a:r>
              <a:rPr lang="en-GB" dirty="0"/>
              <a:t>What % of these candidates </a:t>
            </a:r>
            <a:r>
              <a:rPr lang="en-GB" dirty="0">
                <a:solidFill>
                  <a:srgbClr val="FFC000"/>
                </a:solidFill>
              </a:rPr>
              <a:t>WOULD</a:t>
            </a:r>
            <a:r>
              <a:rPr lang="en-GB" dirty="0"/>
              <a:t> get the correct answer?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908" y="5349178"/>
            <a:ext cx="2474092" cy="15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383E3-6222-8D49-84F8-DE78282D9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288" y="0"/>
            <a:ext cx="1979712" cy="11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44 0.0493 L -0.37135 -0.3270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0904-D641-4E44-89A8-A928F427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Pass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A7B20-5435-3A4E-A819-E6E9D0299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537" y="2131131"/>
            <a:ext cx="10094912" cy="2595737"/>
          </a:xfrm>
        </p:spPr>
        <p:txBody>
          <a:bodyPr>
            <a:normAutofit/>
          </a:bodyPr>
          <a:lstStyle/>
          <a:p>
            <a:r>
              <a:rPr lang="en-GB" altLang="en-US" dirty="0"/>
              <a:t>Deciding the acceptable pass rate is not the remit of the SSG but should be borne in mind</a:t>
            </a:r>
          </a:p>
          <a:p>
            <a:r>
              <a:rPr lang="en-GB" altLang="en-US" dirty="0"/>
              <a:t>For the EECC we expect that </a:t>
            </a:r>
            <a:r>
              <a:rPr lang="en-GB" altLang="en-US" dirty="0">
                <a:solidFill>
                  <a:srgbClr val="FFC000"/>
                </a:solidFill>
              </a:rPr>
              <a:t>75-95%</a:t>
            </a:r>
            <a:r>
              <a:rPr lang="en-GB" altLang="en-US" dirty="0"/>
              <a:t> of candidates in their 3</a:t>
            </a:r>
            <a:r>
              <a:rPr lang="en-GB" altLang="en-US" baseline="30000" dirty="0"/>
              <a:t>rd</a:t>
            </a:r>
            <a:r>
              <a:rPr lang="en-GB" altLang="en-US" dirty="0"/>
              <a:t> year of Cardiology training will pass the exam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B5A3D-6734-3C42-B788-036B711EF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593" y="-1415"/>
            <a:ext cx="1979712" cy="11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E11DD-B806-CE49-BE40-D018F0E1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Deriving the pass 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7BDDD-93D8-8145-B73D-8443C3C07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4883"/>
            <a:ext cx="10972800" cy="4525963"/>
          </a:xfrm>
        </p:spPr>
        <p:txBody>
          <a:bodyPr>
            <a:normAutofit/>
          </a:bodyPr>
          <a:lstStyle/>
          <a:p>
            <a:r>
              <a:rPr lang="en-GB" altLang="en-US" dirty="0"/>
              <a:t>Requires a Standard Setting Group with a range of opinions who score the difficulty of each question before and after a group discussion</a:t>
            </a:r>
          </a:p>
          <a:p>
            <a:r>
              <a:rPr lang="en-GB" altLang="en-US" dirty="0"/>
              <a:t>A ‘trimmed’ mean +/- 2SD is used to derive the acceptable range for the pass mark</a:t>
            </a:r>
          </a:p>
          <a:p>
            <a:r>
              <a:rPr lang="en-GB" altLang="en-US" dirty="0">
                <a:solidFill>
                  <a:srgbClr val="FFC000"/>
                </a:solidFill>
              </a:rPr>
              <a:t>Each member of the group MUST score every item used in the exam otherwise their data cannot be used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050E3-7CC0-E840-B183-D3244DFFE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407" y="0"/>
            <a:ext cx="1979712" cy="11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2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Modified </a:t>
            </a:r>
            <a:r>
              <a:rPr lang="en-GB" dirty="0" err="1"/>
              <a:t>Anghoff</a:t>
            </a:r>
            <a:r>
              <a:rPr lang="en-GB" dirty="0"/>
              <a:t> method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A27D4-A75D-414C-8CAC-552698B3D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28" y="1417638"/>
            <a:ext cx="8497952" cy="520045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333BEBF-C610-7144-9C10-D1913F26239A}"/>
              </a:ext>
            </a:extLst>
          </p:cNvPr>
          <p:cNvSpPr/>
          <p:nvPr/>
        </p:nvSpPr>
        <p:spPr>
          <a:xfrm>
            <a:off x="7896200" y="4869160"/>
            <a:ext cx="2664296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2C8030-3BFA-5547-ACA1-BD3F173EFC77}"/>
              </a:ext>
            </a:extLst>
          </p:cNvPr>
          <p:cNvSpPr/>
          <p:nvPr/>
        </p:nvSpPr>
        <p:spPr>
          <a:xfrm>
            <a:off x="7896200" y="4869160"/>
            <a:ext cx="2664296" cy="122413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D8D325-5E1D-CF43-8DEF-6061B2278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2909" y="0"/>
            <a:ext cx="1979712" cy="11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3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024 L -0.16145 -0.1835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-919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C_PPT_Light_16_9_Template_New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32D434E2-411D-4E3C-A9B8-3348CAEBAF2B}" vid="{CF0FDD2C-52D3-4F7C-BE4E-D761E69B98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14020</TotalTime>
  <Words>1041</Words>
  <Application>Microsoft Macintosh PowerPoint</Application>
  <PresentationFormat>Widescreen</PresentationFormat>
  <Paragraphs>211</Paragraphs>
  <Slides>25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Verdana</vt:lpstr>
      <vt:lpstr>Office Theme</vt:lpstr>
      <vt:lpstr>ESC_PPT_Light_16_9_Template_New</vt:lpstr>
      <vt:lpstr>PowerPoint Presentation</vt:lpstr>
      <vt:lpstr>Standard Setting  for the EECC 2023</vt:lpstr>
      <vt:lpstr>Introduction</vt:lpstr>
      <vt:lpstr>Why bother with standard setting?</vt:lpstr>
      <vt:lpstr>How do we set a pass mark?</vt:lpstr>
      <vt:lpstr>Just-passing candidates</vt:lpstr>
      <vt:lpstr>Pass rate</vt:lpstr>
      <vt:lpstr>Deriving the pass mark</vt:lpstr>
      <vt:lpstr>Modified Anghoff method</vt:lpstr>
      <vt:lpstr>2022 Exam Performance</vt:lpstr>
      <vt:lpstr>Reality check</vt:lpstr>
      <vt:lpstr>Quality control</vt:lpstr>
      <vt:lpstr>Post-exam question review</vt:lpstr>
      <vt:lpstr>Post exam question review</vt:lpstr>
      <vt:lpstr>PowerPoint Presentation</vt:lpstr>
      <vt:lpstr>Poorly performing questions review</vt:lpstr>
      <vt:lpstr>Poorly performing questions review - example</vt:lpstr>
      <vt:lpstr>Today</vt:lpstr>
      <vt:lpstr>PowerPoint Presentation</vt:lpstr>
      <vt:lpstr>PowerPoint Presentation</vt:lpstr>
      <vt:lpstr>News</vt:lpstr>
      <vt:lpstr>Exam composition</vt:lpstr>
      <vt:lpstr>Timings (CET)</vt:lpstr>
      <vt:lpstr>Meeting etiquette - 1</vt:lpstr>
      <vt:lpstr>Meeting etiquette - 2</vt:lpstr>
    </vt:vector>
  </TitlesOfParts>
  <Company>Maidstone and Tunbridge Wells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CLawson</dc:creator>
  <cp:lastModifiedBy>Clive Lawson</cp:lastModifiedBy>
  <cp:revision>119</cp:revision>
  <dcterms:created xsi:type="dcterms:W3CDTF">2015-11-11T08:46:18Z</dcterms:created>
  <dcterms:modified xsi:type="dcterms:W3CDTF">2023-05-05T11:25:40Z</dcterms:modified>
</cp:coreProperties>
</file>