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58" r:id="rId4"/>
    <p:sldId id="267" r:id="rId5"/>
    <p:sldId id="281" r:id="rId6"/>
    <p:sldId id="273" r:id="rId7"/>
    <p:sldId id="272" r:id="rId8"/>
    <p:sldId id="284" r:id="rId9"/>
    <p:sldId id="278" r:id="rId10"/>
    <p:sldId id="279" r:id="rId11"/>
    <p:sldId id="282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4660"/>
  </p:normalViewPr>
  <p:slideViewPr>
    <p:cSldViewPr>
      <p:cViewPr varScale="1">
        <p:scale>
          <a:sx n="71" d="100"/>
          <a:sy n="71" d="100"/>
        </p:scale>
        <p:origin x="66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about:blank" TargetMode="External"/></Relationships>

</file>

<file path=ppt/charts/_rels/chart10.xml.rels><?xml version="1.0" encoding="UTF-8" standalone="yes"?>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Parigi\Documents\UEMS\CESMA\CESMA%20treasurer\CESMA%20BANK%20ACCOUNT.xlsx" TargetMode="External"/></Relationships>
</file>

<file path=ppt/charts/_rels/chart3.xml.rels><?xml version="1.0" encoding="UTF-8" standalone="yes"?>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rig\Documents\UEMS\CESMA\CESMA%20treasurer\CESMA%20BANK%20ACCOUN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Parigi\Documents\UEMS\CESMA\CESMA%20treasurer\CESMA%20BANK%20ACCOUNT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\Contacts\Desktop\CESMA%20BANK%20ACCOUN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
<Relationships xmlns="http://schemas.openxmlformats.org/package/2006/relationships"><Relationship Id="rId2" Type="http://schemas.microsoft.com/office/2011/relationships/chartColorStyle" Target="colors7.xml"/><Relationship Id="rId1" Type="http://schemas.microsoft.com/office/2011/relationships/chartStyle" Target="style7.xml"/></Relationships>

</file>

<file path=ppt/charts/_rels/chart8.xml.rels><?xml version="1.0" encoding="UTF-8" standalone="yes"?>
<Relationships xmlns="http://schemas.openxmlformats.org/package/2006/relationships"><Relationship Id="rId2" Type="http://schemas.microsoft.com/office/2011/relationships/chartColorStyle" Target="colors8.xml"/><Relationship Id="rId1" Type="http://schemas.microsoft.com/office/2011/relationships/chartStyle" Target="style8.xml"/></Relationships>

</file>

<file path=ppt/charts/_rels/chart9.xml.rels><?xml version="1.0" encoding="UTF-8" standalone="yes"?>
<Relationships xmlns="http://schemas.openxmlformats.org/package/2006/relationships"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balance!$A$2</c:f>
              <c:strCache>
                <c:ptCount val="1"/>
                <c:pt idx="0">
                  <c:v>income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balance!$B$1:$G$1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balance!$B$2:$G$2</c:f>
              <c:numCache>
                <c:formatCode>_-* #,##0.00_-;\-* #,##0.00_-;_-* "-"??_-;_-@_-</c:formatCode>
                <c:ptCount val="6"/>
                <c:pt idx="0">
                  <c:v>9796.2999999999993</c:v>
                </c:pt>
                <c:pt idx="1">
                  <c:v>15231.41</c:v>
                </c:pt>
                <c:pt idx="2">
                  <c:v>11511.44</c:v>
                </c:pt>
                <c:pt idx="3">
                  <c:v>9280</c:v>
                </c:pt>
                <c:pt idx="4">
                  <c:v>9600</c:v>
                </c:pt>
                <c:pt idx="5">
                  <c:v>14718.61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DC-4E42-81CC-051512A26B14}"/>
            </c:ext>
          </c:extLst>
        </c:ser>
        <c:ser>
          <c:idx val="1"/>
          <c:order val="1"/>
          <c:tx>
            <c:strRef>
              <c:f>balance!$A$3</c:f>
              <c:strCache>
                <c:ptCount val="1"/>
                <c:pt idx="0">
                  <c:v>expenses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balance!$B$1:$G$1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balance!$B$3:$G$3</c:f>
              <c:numCache>
                <c:formatCode>_-* #,##0.00_-;\-* #,##0.00_-;_-* "-"??_-;_-@_-</c:formatCode>
                <c:ptCount val="6"/>
                <c:pt idx="0">
                  <c:v>-9750.9699999999993</c:v>
                </c:pt>
                <c:pt idx="1">
                  <c:v>-13738.569999999998</c:v>
                </c:pt>
                <c:pt idx="2">
                  <c:v>-18339.89</c:v>
                </c:pt>
                <c:pt idx="3">
                  <c:v>-5043.9800000000005</c:v>
                </c:pt>
                <c:pt idx="4">
                  <c:v>-2060.11</c:v>
                </c:pt>
                <c:pt idx="5">
                  <c:v>-16596.86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DC-4E42-81CC-051512A26B14}"/>
            </c:ext>
          </c:extLst>
        </c:ser>
        <c:ser>
          <c:idx val="2"/>
          <c:order val="2"/>
          <c:tx>
            <c:strRef>
              <c:f>balance!$A$4</c:f>
              <c:strCache>
                <c:ptCount val="1"/>
                <c:pt idx="0">
                  <c:v>balance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balance!$B$1:$G$1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balance!$B$4:$G$4</c:f>
              <c:numCache>
                <c:formatCode>_-* #,##0.00_-;\-* #,##0.00_-;_-* "-"??_-;_-@_-</c:formatCode>
                <c:ptCount val="6"/>
                <c:pt idx="0">
                  <c:v>45.329999999999927</c:v>
                </c:pt>
                <c:pt idx="1">
                  <c:v>1492.840000000002</c:v>
                </c:pt>
                <c:pt idx="2">
                  <c:v>-6828.4499999999989</c:v>
                </c:pt>
                <c:pt idx="3">
                  <c:v>4236.0199999999995</c:v>
                </c:pt>
                <c:pt idx="4">
                  <c:v>7539.8899999999994</c:v>
                </c:pt>
                <c:pt idx="5">
                  <c:v>-1878.25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DC-4E42-81CC-051512A26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7112784"/>
        <c:axId val="457113200"/>
      </c:lineChart>
      <c:dateAx>
        <c:axId val="457112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7113200"/>
        <c:crosses val="autoZero"/>
        <c:auto val="0"/>
        <c:lblOffset val="100"/>
        <c:baseTimeUnit val="days"/>
      </c:dateAx>
      <c:valAx>
        <c:axId val="457113200"/>
        <c:scaling>
          <c:orientation val="minMax"/>
          <c:min val="-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_-;\-* #,##0.0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71127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08-425F-82FD-528195D278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08-425F-82FD-528195D278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08-425F-82FD-528195D2788E}"/>
              </c:ext>
            </c:extLst>
          </c:dPt>
          <c:dLbls>
            <c:dLbl>
              <c:idx val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D208-425F-82FD-528195D2788E}"/>
                </c:ext>
              </c:extLst>
            </c:dLbl>
            <c:dLbl>
              <c:idx val="1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D208-425F-82FD-528195D2788E}"/>
                </c:ext>
              </c:extLst>
            </c:dLbl>
            <c:dLbl>
              <c:idx val="2"/>
              <c:layout>
                <c:manualLayout>
                  <c:x val="-0.1900869039242554"/>
                  <c:y val="0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5-D208-425F-82FD-528195D2788E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'CESMA BANK ACCOUNT'!$C$413:$E$413</c:f>
              <c:strCache>
                <c:ptCount val="3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</c:strCache>
            </c:strRef>
          </c:cat>
          <c:val>
            <c:numRef>
              <c:f>'CESMA BANK ACCOUNT'!$C$414:$E$414</c:f>
              <c:numCache>
                <c:formatCode>0.00</c:formatCode>
                <c:ptCount val="3"/>
                <c:pt idx="0">
                  <c:v>7650</c:v>
                </c:pt>
                <c:pt idx="1">
                  <c:v>6180</c:v>
                </c:pt>
                <c:pt idx="2">
                  <c:v>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08-425F-82FD-528195D27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A1-4AC3-9A43-45A1DD3E42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A1-4AC3-9A43-45A1DD3E42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A1-4AC3-9A43-45A1DD3E42B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7A1-4AC3-9A43-45A1DD3E42B5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'CESMA BANK ACCOUNT'!$G$3:$J$3</c:f>
              <c:strCache>
                <c:ptCount val="4"/>
                <c:pt idx="0">
                  <c:v>meetings</c:v>
                </c:pt>
                <c:pt idx="1">
                  <c:v>executives</c:v>
                </c:pt>
                <c:pt idx="2">
                  <c:v>bank</c:v>
                </c:pt>
                <c:pt idx="3">
                  <c:v>UEMS</c:v>
                </c:pt>
              </c:strCache>
            </c:strRef>
          </c:cat>
          <c:val>
            <c:numRef>
              <c:f>'CESMA BANK ACCOUNT'!$G$389:$J$389</c:f>
              <c:numCache>
                <c:formatCode>0.00</c:formatCode>
                <c:ptCount val="4"/>
                <c:pt idx="0">
                  <c:v>-7719.63</c:v>
                </c:pt>
                <c:pt idx="1">
                  <c:v>-5008.75</c:v>
                </c:pt>
                <c:pt idx="2">
                  <c:v>-162.34999999999997</c:v>
                </c:pt>
                <c:pt idx="3">
                  <c:v>-3247.5200000000009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A1-4AC3-9A43-45A1DD3E4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18163701759504"/>
          <c:y val="3.1146591237099428E-2"/>
          <c:w val="0.83621342471080007"/>
          <c:h val="0.795928726166932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trend!$A$2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3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</c:strCache>
            </c:strRef>
          </c:cat>
          <c:val>
            <c:numRef>
              <c:f>trend!$B$2:$G$2</c:f>
              <c:numCache>
                <c:formatCode>_-* #,##0.00_-;\-* #,##0.00_-;_-* "-"??_-;_-@_-</c:formatCode>
                <c:ptCount val="6"/>
                <c:pt idx="0">
                  <c:v>7000</c:v>
                </c:pt>
                <c:pt idx="1">
                  <c:v>2276</c:v>
                </c:pt>
                <c:pt idx="2">
                  <c:v>520.29999999999995</c:v>
                </c:pt>
                <c:pt idx="3">
                  <c:v>-7475.6900000000005</c:v>
                </c:pt>
                <c:pt idx="4">
                  <c:v>-2265.48</c:v>
                </c:pt>
                <c:pt idx="5">
                  <c:v>-9.8000000000000007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7E-4D75-92D2-6628CD514BAE}"/>
            </c:ext>
          </c:extLst>
        </c:ser>
        <c:ser>
          <c:idx val="1"/>
          <c:order val="1"/>
          <c:tx>
            <c:strRef>
              <c:f>trend!$A$3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3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</c:strCache>
            </c:strRef>
          </c:cat>
          <c:val>
            <c:numRef>
              <c:f>trend!$B$3:$G$3</c:f>
              <c:numCache>
                <c:formatCode>_-* #,##0.00_-;\-* #,##0.00_-;_-* "-"??_-;_-@_-</c:formatCode>
                <c:ptCount val="6"/>
                <c:pt idx="0">
                  <c:v>10600</c:v>
                </c:pt>
                <c:pt idx="1">
                  <c:v>2837.16</c:v>
                </c:pt>
                <c:pt idx="2">
                  <c:v>1794.25</c:v>
                </c:pt>
                <c:pt idx="3">
                  <c:v>-6584.46</c:v>
                </c:pt>
                <c:pt idx="4">
                  <c:v>-7090.9599999999991</c:v>
                </c:pt>
                <c:pt idx="5">
                  <c:v>-63.150000000000006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7E-4D75-92D2-6628CD514BAE}"/>
            </c:ext>
          </c:extLst>
        </c:ser>
        <c:ser>
          <c:idx val="2"/>
          <c:order val="2"/>
          <c:tx>
            <c:strRef>
              <c:f>trend!$A$4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3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</c:strCache>
            </c:strRef>
          </c:cat>
          <c:val>
            <c:numRef>
              <c:f>trend!$B$4:$G$4</c:f>
              <c:numCache>
                <c:formatCode>_-* #,##0.00_-;\-* #,##0.00_-;_-* "-"??_-;_-@_-</c:formatCode>
                <c:ptCount val="6"/>
                <c:pt idx="0">
                  <c:v>9150</c:v>
                </c:pt>
                <c:pt idx="1">
                  <c:v>1525</c:v>
                </c:pt>
                <c:pt idx="2">
                  <c:v>836.44</c:v>
                </c:pt>
                <c:pt idx="3">
                  <c:v>-7912.35</c:v>
                </c:pt>
                <c:pt idx="4">
                  <c:v>-9983.8199999999979</c:v>
                </c:pt>
                <c:pt idx="5">
                  <c:v>-443.72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7E-4D75-92D2-6628CD514BAE}"/>
            </c:ext>
          </c:extLst>
        </c:ser>
        <c:ser>
          <c:idx val="3"/>
          <c:order val="3"/>
          <c:tx>
            <c:strRef>
              <c:f>trend!$A$5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3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</c:strCache>
            </c:strRef>
          </c:cat>
          <c:val>
            <c:numRef>
              <c:f>trend!$B$5:$G$5</c:f>
              <c:numCache>
                <c:formatCode>_-* #,##0.00_-;\-* #,##0.00_-;_-* "-"??_-;_-@_-</c:formatCode>
                <c:ptCount val="6"/>
                <c:pt idx="0">
                  <c:v>8850</c:v>
                </c:pt>
                <c:pt idx="1">
                  <c:v>0</c:v>
                </c:pt>
                <c:pt idx="2">
                  <c:v>430</c:v>
                </c:pt>
                <c:pt idx="3">
                  <c:v>-1810.63</c:v>
                </c:pt>
                <c:pt idx="4">
                  <c:v>-3099.55</c:v>
                </c:pt>
                <c:pt idx="5">
                  <c:v>-133.80000000000001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7E-4D75-92D2-6628CD514BAE}"/>
            </c:ext>
          </c:extLst>
        </c:ser>
        <c:ser>
          <c:idx val="4"/>
          <c:order val="4"/>
          <c:tx>
            <c:strRef>
              <c:f>trend!$A$6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3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</c:strCache>
            </c:strRef>
          </c:cat>
          <c:val>
            <c:numRef>
              <c:f>trend!$B$6:$G$6</c:f>
              <c:numCache>
                <c:formatCode>_-* #,##0.00_-;\-* #,##0.00_-;_-* "-"??_-;_-@_-</c:formatCode>
                <c:ptCount val="6"/>
                <c:pt idx="0">
                  <c:v>6000</c:v>
                </c:pt>
                <c:pt idx="1">
                  <c:v>3600</c:v>
                </c:pt>
                <c:pt idx="2">
                  <c:v>0</c:v>
                </c:pt>
                <c:pt idx="3">
                  <c:v>-1921.96</c:v>
                </c:pt>
                <c:pt idx="4">
                  <c:v>0</c:v>
                </c:pt>
                <c:pt idx="5">
                  <c:v>-138.15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7E-4D75-92D2-6628CD514BAE}"/>
            </c:ext>
          </c:extLst>
        </c:ser>
        <c:ser>
          <c:idx val="5"/>
          <c:order val="5"/>
          <c:tx>
            <c:strRef>
              <c:f>trend!$A$7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3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</c:strCache>
            </c:strRef>
          </c:cat>
          <c:val>
            <c:numRef>
              <c:f>trend!$B$7:$G$7</c:f>
              <c:numCache>
                <c:formatCode>_-* #,##0.00_-;\-* #,##0.00_-;_-* "-"??_-;_-@_-</c:formatCode>
                <c:ptCount val="6"/>
                <c:pt idx="0">
                  <c:v>7650</c:v>
                </c:pt>
                <c:pt idx="1">
                  <c:v>6638.61</c:v>
                </c:pt>
                <c:pt idx="2">
                  <c:v>430</c:v>
                </c:pt>
                <c:pt idx="3">
                  <c:v>-7719.63</c:v>
                </c:pt>
                <c:pt idx="4">
                  <c:v>-5467.3600000000006</c:v>
                </c:pt>
                <c:pt idx="5">
                  <c:v>-3409.8699999999994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7E-4D75-92D2-6628CD514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6592544"/>
        <c:axId val="216577152"/>
      </c:barChart>
      <c:catAx>
        <c:axId val="21659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6577152"/>
        <c:crosses val="autoZero"/>
        <c:auto val="1"/>
        <c:lblAlgn val="ctr"/>
        <c:lblOffset val="100"/>
        <c:noMultiLvlLbl val="0"/>
      </c:catAx>
      <c:valAx>
        <c:axId val="216577152"/>
        <c:scaling>
          <c:orientation val="minMax"/>
          <c:max val="12000"/>
          <c:min val="-1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_-;\-* #,##0.0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6592544"/>
        <c:crosses val="autoZero"/>
        <c:crossBetween val="between"/>
        <c:majorUnit val="4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</cdr:x>
      <cdr:y>0.32392</cdr:y>
    </cdr:from>
    <cdr:to>
      <cdr:x>0.96374</cdr:x>
      <cdr:y>0.40594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4690864" y="1421829"/>
          <a:ext cx="324036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dirty="0" err="1"/>
            <a:t>m</a:t>
          </a:r>
          <a:r>
            <a:rPr lang="it-IT" sz="1600" dirty="0" err="1" smtClean="0"/>
            <a:t>eetings</a:t>
          </a:r>
          <a:r>
            <a:rPr lang="it-IT" sz="1600" dirty="0" smtClean="0"/>
            <a:t>        executives         </a:t>
          </a:r>
          <a:r>
            <a:rPr lang="it-IT" sz="1600" dirty="0" err="1" smtClean="0"/>
            <a:t>bank</a:t>
          </a:r>
          <a:endParaRPr lang="it-IT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08/12/2022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08/12/2022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08/12/2022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08/12/2022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08/12/2022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08/12/2022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08/12/2022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08/12/2022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08/12/2022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08/12/2022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08/12/2022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AC7D01-3C56-4656-9F0F-1983D7A1909E}" type="datetimeFigureOut">
              <a:rPr lang="it-IT" smtClean="0"/>
              <a:pPr/>
              <a:t>08/12/2022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err="1"/>
              <a:t>Treasurer’s</a:t>
            </a:r>
            <a:r>
              <a:rPr lang="it-IT" dirty="0"/>
              <a:t> report</a:t>
            </a:r>
            <a:br>
              <a:rPr lang="it-IT" dirty="0"/>
            </a:br>
            <a:r>
              <a:rPr lang="it-IT" sz="3600" dirty="0" smtClean="0"/>
              <a:t> </a:t>
            </a:r>
            <a:r>
              <a:rPr lang="it-IT" sz="3600" dirty="0" err="1" smtClean="0"/>
              <a:t>Brussels</a:t>
            </a:r>
            <a:r>
              <a:rPr lang="it-IT" sz="3600" dirty="0" smtClean="0"/>
              <a:t>, 10° </a:t>
            </a:r>
            <a:r>
              <a:rPr lang="it-IT" sz="3600" dirty="0" err="1" smtClean="0"/>
              <a:t>December</a:t>
            </a:r>
            <a:r>
              <a:rPr lang="it-IT" sz="3600" dirty="0" smtClean="0"/>
              <a:t> 2022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7854696" cy="1752600"/>
          </a:xfrm>
        </p:spPr>
        <p:txBody>
          <a:bodyPr/>
          <a:lstStyle/>
          <a:p>
            <a:pPr algn="ctr"/>
            <a:r>
              <a:rPr lang="it-IT" dirty="0"/>
              <a:t>Gian Battista Parigi</a:t>
            </a:r>
          </a:p>
          <a:p>
            <a:pPr algn="ctr"/>
            <a:r>
              <a:rPr lang="it-IT" dirty="0"/>
              <a:t>UEMS-CESMA</a:t>
            </a:r>
          </a:p>
          <a:p>
            <a:pPr algn="ctr"/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Specialist</a:t>
            </a:r>
            <a:r>
              <a:rPr lang="it-IT" dirty="0"/>
              <a:t> </a:t>
            </a:r>
            <a:r>
              <a:rPr lang="it-IT" dirty="0" err="1"/>
              <a:t>Medical</a:t>
            </a:r>
            <a:r>
              <a:rPr lang="it-IT" dirty="0"/>
              <a:t> </a:t>
            </a:r>
            <a:r>
              <a:rPr lang="it-IT" dirty="0" err="1"/>
              <a:t>Assessment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D7A90-0BE8-4C17-B6D9-A1E672986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6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Budget trend </a:t>
            </a:r>
            <a:r>
              <a:rPr lang="it-IT" dirty="0" smtClean="0"/>
              <a:t>2017-2022</a:t>
            </a:r>
            <a:br>
              <a:rPr lang="it-IT" dirty="0" smtClean="0"/>
            </a:br>
            <a:r>
              <a:rPr lang="it-IT" sz="1600" dirty="0"/>
              <a:t>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mtClean="0"/>
              <a:t>          </a:t>
            </a:r>
            <a:r>
              <a:rPr lang="it-IT" sz="3100" smtClean="0"/>
              <a:t>2017     2018      </a:t>
            </a:r>
            <a:r>
              <a:rPr lang="it-IT" sz="3100" dirty="0" smtClean="0"/>
              <a:t>2019        2020       2021     2022</a:t>
            </a:r>
            <a:endParaRPr lang="it-IT" sz="31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662520"/>
              </p:ext>
            </p:extLst>
          </p:nvPr>
        </p:nvGraphicFramePr>
        <p:xfrm>
          <a:off x="611560" y="2057400"/>
          <a:ext cx="8208912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nettore diritto 4"/>
          <p:cNvCxnSpPr/>
          <p:nvPr/>
        </p:nvCxnSpPr>
        <p:spPr>
          <a:xfrm>
            <a:off x="1547664" y="4077072"/>
            <a:ext cx="7200800" cy="720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47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just a </a:t>
            </a:r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proposal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All</a:t>
            </a:r>
            <a:r>
              <a:rPr lang="it-IT" dirty="0" smtClean="0"/>
              <a:t> UEMS </a:t>
            </a:r>
            <a:r>
              <a:rPr lang="it-IT" dirty="0" err="1" smtClean="0"/>
              <a:t>bodies</a:t>
            </a:r>
            <a:r>
              <a:rPr lang="it-IT" dirty="0" smtClean="0"/>
              <a:t> </a:t>
            </a:r>
            <a:r>
              <a:rPr lang="it-IT" dirty="0" err="1" smtClean="0"/>
              <a:t>bank</a:t>
            </a:r>
            <a:r>
              <a:rPr lang="it-IT" smtClean="0"/>
              <a:t> accounts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centralised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 the </a:t>
            </a:r>
            <a:r>
              <a:rPr lang="it-IT" dirty="0" err="1" smtClean="0"/>
              <a:t>treasurer</a:t>
            </a:r>
            <a:r>
              <a:rPr lang="it-IT" dirty="0" smtClean="0"/>
              <a:t> and the </a:t>
            </a:r>
            <a:r>
              <a:rPr lang="it-IT" dirty="0" err="1" smtClean="0"/>
              <a:t>secretary</a:t>
            </a:r>
            <a:r>
              <a:rPr lang="it-IT" dirty="0" smtClean="0"/>
              <a:t> must </a:t>
            </a:r>
            <a:r>
              <a:rPr lang="it-IT" dirty="0" err="1" smtClean="0"/>
              <a:t>chase</a:t>
            </a:r>
            <a:r>
              <a:rPr lang="it-IT" dirty="0" smtClean="0"/>
              <a:t> the </a:t>
            </a:r>
            <a:r>
              <a:rPr lang="it-IT" dirty="0" err="1" smtClean="0"/>
              <a:t>members</a:t>
            </a:r>
            <a:r>
              <a:rPr lang="it-IT" dirty="0" smtClean="0"/>
              <a:t> in </a:t>
            </a:r>
            <a:r>
              <a:rPr lang="it-IT" dirty="0" err="1" smtClean="0"/>
              <a:t>arrears</a:t>
            </a:r>
            <a:r>
              <a:rPr lang="it-IT" dirty="0" smtClean="0"/>
              <a:t> with </a:t>
            </a:r>
            <a:r>
              <a:rPr lang="it-IT" dirty="0" err="1" smtClean="0"/>
              <a:t>fee</a:t>
            </a:r>
            <a:r>
              <a:rPr lang="it-IT" dirty="0" smtClean="0"/>
              <a:t> </a:t>
            </a:r>
            <a:r>
              <a:rPr lang="it-IT" dirty="0" err="1" smtClean="0"/>
              <a:t>payment</a:t>
            </a:r>
            <a:endParaRPr lang="it-IT" dirty="0" smtClean="0"/>
          </a:p>
          <a:p>
            <a:r>
              <a:rPr lang="it-IT" dirty="0" err="1" smtClean="0"/>
              <a:t>Adhering</a:t>
            </a:r>
            <a:r>
              <a:rPr lang="it-IT" dirty="0" smtClean="0"/>
              <a:t> to CESMA </a:t>
            </a:r>
            <a:r>
              <a:rPr lang="it-IT" dirty="0" err="1" smtClean="0"/>
              <a:t>should</a:t>
            </a:r>
            <a:r>
              <a:rPr lang="it-IT" dirty="0" smtClean="0"/>
              <a:t> be a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of a </a:t>
            </a:r>
            <a:r>
              <a:rPr lang="it-IT" dirty="0" err="1" smtClean="0"/>
              <a:t>Section</a:t>
            </a:r>
            <a:r>
              <a:rPr lang="it-IT" dirty="0" smtClean="0"/>
              <a:t>, </a:t>
            </a:r>
            <a:r>
              <a:rPr lang="it-IT" dirty="0" err="1" smtClean="0"/>
              <a:t>hopefully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to be </a:t>
            </a:r>
            <a:r>
              <a:rPr lang="it-IT" dirty="0" err="1" smtClean="0"/>
              <a:t>discussed</a:t>
            </a:r>
            <a:r>
              <a:rPr lang="it-IT" dirty="0" smtClean="0"/>
              <a:t> from the scratch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 </a:t>
            </a:r>
          </a:p>
          <a:p>
            <a:r>
              <a:rPr lang="en-US" dirty="0" smtClean="0"/>
              <a:t>It </a:t>
            </a:r>
            <a:r>
              <a:rPr lang="en-US" dirty="0"/>
              <a:t>could be much simpler for the Sections and much more practical for the treasurer if they </a:t>
            </a:r>
            <a:r>
              <a:rPr lang="en-US" dirty="0" smtClean="0"/>
              <a:t>would agree to give to the </a:t>
            </a:r>
            <a:r>
              <a:rPr lang="en-US" dirty="0"/>
              <a:t>central secretariat the </a:t>
            </a:r>
            <a:r>
              <a:rPr lang="en-US" dirty="0" smtClean="0"/>
              <a:t>instruction </a:t>
            </a:r>
            <a:r>
              <a:rPr lang="en-US" dirty="0"/>
              <a:t>- naturally revocable at will - to automatically pay the annual fee each year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99932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Account 30th </a:t>
            </a:r>
            <a:r>
              <a:rPr lang="it-IT" dirty="0" err="1" smtClean="0"/>
              <a:t>November</a:t>
            </a:r>
            <a:r>
              <a:rPr lang="it-IT" dirty="0" smtClean="0"/>
              <a:t> 2022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35" y="2780928"/>
            <a:ext cx="7981934" cy="2736303"/>
          </a:xfrm>
        </p:spPr>
      </p:pic>
    </p:spTree>
    <p:extLst>
      <p:ext uri="{BB962C8B-B14F-4D97-AF65-F5344CB8AC3E}">
        <p14:creationId xmlns:p14="http://schemas.microsoft.com/office/powerpoint/2010/main" val="7354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/>
              <a:t>Membership payments</a:t>
            </a:r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06211"/>
            <a:ext cx="4038600" cy="4515092"/>
          </a:xfrm>
          <a:prstGeom prst="rect">
            <a:avLst/>
          </a:prstGeom>
        </p:spPr>
      </p:pic>
      <p:pic>
        <p:nvPicPr>
          <p:cNvPr id="9" name="Segnaposto contenuto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906211"/>
            <a:ext cx="4038600" cy="4515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it-IT" dirty="0"/>
              <a:t>Membership payments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204864"/>
            <a:ext cx="4038600" cy="4032448"/>
          </a:xfrm>
          <a:prstGeom prst="rect">
            <a:avLst/>
          </a:prstGeom>
        </p:spPr>
      </p:pic>
      <p:pic>
        <p:nvPicPr>
          <p:cNvPr id="9" name="Segnaposto contenuto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204864"/>
            <a:ext cx="4038600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2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it-IT" sz="4400" dirty="0" err="1"/>
              <a:t>Membership</a:t>
            </a:r>
            <a:r>
              <a:rPr lang="it-IT" sz="4400" dirty="0"/>
              <a:t> </a:t>
            </a:r>
            <a:r>
              <a:rPr lang="it-IT" sz="4400" dirty="0" err="1" smtClean="0"/>
              <a:t>payments</a:t>
            </a: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000" dirty="0" err="1" smtClean="0"/>
              <a:t>European</a:t>
            </a:r>
            <a:r>
              <a:rPr lang="it-IT" sz="4000" dirty="0" smtClean="0"/>
              <a:t>/National </a:t>
            </a:r>
            <a:r>
              <a:rPr lang="it-IT" sz="4000" dirty="0" err="1" smtClean="0"/>
              <a:t>Scientific</a:t>
            </a:r>
            <a:r>
              <a:rPr lang="it-IT" sz="4000" dirty="0" smtClean="0"/>
              <a:t> Societies </a:t>
            </a:r>
            <a:endParaRPr lang="it-IT" sz="4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16832"/>
            <a:ext cx="4038600" cy="4176464"/>
          </a:xfrm>
          <a:prstGeom prst="rect">
            <a:avLst/>
          </a:prstGeom>
        </p:spPr>
      </p:pic>
      <p:pic>
        <p:nvPicPr>
          <p:cNvPr id="7" name="Segnaposto contenuto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060848"/>
            <a:ext cx="4038600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2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Breakdown </a:t>
            </a:r>
            <a:r>
              <a:rPr lang="it-IT" dirty="0" err="1"/>
              <a:t>income</a:t>
            </a:r>
            <a:r>
              <a:rPr lang="it-IT" dirty="0"/>
              <a:t> = </a:t>
            </a:r>
            <a:r>
              <a:rPr lang="it-IT" dirty="0" smtClean="0"/>
              <a:t>+</a:t>
            </a:r>
            <a:r>
              <a:rPr lang="it-IT" dirty="0" smtClean="0"/>
              <a:t>14.260,00</a:t>
            </a:r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48D3C5FE-11DC-4059-99DD-4C3E295E18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18727"/>
              </p:ext>
            </p:extLst>
          </p:nvPr>
        </p:nvGraphicFramePr>
        <p:xfrm>
          <a:off x="1547664" y="2015658"/>
          <a:ext cx="7715200" cy="46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5EEFC47E-8292-43B6-BA72-51D53B0122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147600"/>
              </p:ext>
            </p:extLst>
          </p:nvPr>
        </p:nvGraphicFramePr>
        <p:xfrm>
          <a:off x="899592" y="2057400"/>
          <a:ext cx="7128792" cy="46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6FF4B18-2FD0-E685-7333-9CE592453C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196984"/>
              </p:ext>
            </p:extLst>
          </p:nvPr>
        </p:nvGraphicFramePr>
        <p:xfrm>
          <a:off x="899592" y="2057400"/>
          <a:ext cx="7128792" cy="441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202679"/>
              </p:ext>
            </p:extLst>
          </p:nvPr>
        </p:nvGraphicFramePr>
        <p:xfrm>
          <a:off x="899592" y="2057400"/>
          <a:ext cx="6480720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2655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Breakdown </a:t>
            </a:r>
            <a:r>
              <a:rPr lang="it-IT" dirty="0" err="1"/>
              <a:t>Expenses</a:t>
            </a:r>
            <a:r>
              <a:rPr lang="it-IT" dirty="0"/>
              <a:t> = </a:t>
            </a:r>
            <a:r>
              <a:rPr lang="it-IT" dirty="0" smtClean="0"/>
              <a:t>-</a:t>
            </a:r>
            <a:r>
              <a:rPr lang="it-IT" dirty="0" smtClean="0"/>
              <a:t>16.138,25</a:t>
            </a:r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77E5473C-87ED-4A16-9238-E282C25FA2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587768"/>
              </p:ext>
            </p:extLst>
          </p:nvPr>
        </p:nvGraphicFramePr>
        <p:xfrm>
          <a:off x="827584" y="2057400"/>
          <a:ext cx="7344816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D7521142-1D72-64AE-C719-01A1C705A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62779"/>
              </p:ext>
            </p:extLst>
          </p:nvPr>
        </p:nvGraphicFramePr>
        <p:xfrm>
          <a:off x="683568" y="2057400"/>
          <a:ext cx="7200800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391323"/>
              </p:ext>
            </p:extLst>
          </p:nvPr>
        </p:nvGraphicFramePr>
        <p:xfrm>
          <a:off x="539552" y="2057400"/>
          <a:ext cx="7920880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00945"/>
              </p:ext>
            </p:extLst>
          </p:nvPr>
        </p:nvGraphicFramePr>
        <p:xfrm>
          <a:off x="899592" y="1988840"/>
          <a:ext cx="705678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059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UEMS </a:t>
            </a:r>
            <a:r>
              <a:rPr lang="it-IT" dirty="0" err="1" smtClean="0"/>
              <a:t>related</a:t>
            </a:r>
            <a:r>
              <a:rPr lang="it-IT" dirty="0" smtClean="0"/>
              <a:t> </a:t>
            </a:r>
            <a:r>
              <a:rPr lang="it-IT" dirty="0" err="1" smtClean="0"/>
              <a:t>expenses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Management </a:t>
            </a:r>
            <a:r>
              <a:rPr lang="it-IT" dirty="0" err="1" smtClean="0"/>
              <a:t>fees</a:t>
            </a:r>
            <a:r>
              <a:rPr lang="it-IT" dirty="0" smtClean="0"/>
              <a:t> =  1019,99  €</a:t>
            </a:r>
          </a:p>
          <a:p>
            <a:endParaRPr lang="it-IT" dirty="0"/>
          </a:p>
          <a:p>
            <a:r>
              <a:rPr lang="it-IT" dirty="0" err="1" smtClean="0"/>
              <a:t>Donation</a:t>
            </a:r>
            <a:r>
              <a:rPr lang="it-IT" dirty="0" smtClean="0"/>
              <a:t> Ukraine = 100 €</a:t>
            </a:r>
          </a:p>
          <a:p>
            <a:endParaRPr lang="it-IT" dirty="0" smtClean="0"/>
          </a:p>
          <a:p>
            <a:r>
              <a:rPr lang="it-IT" dirty="0" smtClean="0"/>
              <a:t>DME  6 </a:t>
            </a:r>
            <a:r>
              <a:rPr lang="it-IT" dirty="0" err="1" smtClean="0"/>
              <a:t>years</a:t>
            </a:r>
            <a:r>
              <a:rPr lang="it-IT" dirty="0" smtClean="0"/>
              <a:t> </a:t>
            </a:r>
            <a:r>
              <a:rPr lang="it-IT" dirty="0" err="1" smtClean="0"/>
              <a:t>proposal</a:t>
            </a:r>
            <a:r>
              <a:rPr lang="it-IT" dirty="0" smtClean="0"/>
              <a:t>  in </a:t>
            </a:r>
            <a:r>
              <a:rPr lang="it-IT" dirty="0" err="1" smtClean="0"/>
              <a:t>order</a:t>
            </a:r>
            <a:r>
              <a:rPr lang="it-IT" dirty="0" smtClean="0"/>
              <a:t> to </a:t>
            </a:r>
            <a:r>
              <a:rPr lang="it-IT" dirty="0" err="1" smtClean="0"/>
              <a:t>avoid</a:t>
            </a:r>
            <a:r>
              <a:rPr lang="it-IT" dirty="0" smtClean="0"/>
              <a:t> negative </a:t>
            </a:r>
            <a:r>
              <a:rPr lang="it-IT" dirty="0" err="1" smtClean="0"/>
              <a:t>interests</a:t>
            </a:r>
            <a:r>
              <a:rPr lang="it-IT" dirty="0" smtClean="0"/>
              <a:t> on the </a:t>
            </a:r>
            <a:r>
              <a:rPr lang="it-IT" dirty="0" err="1" smtClean="0"/>
              <a:t>ongoing</a:t>
            </a:r>
            <a:r>
              <a:rPr lang="it-IT" dirty="0" smtClean="0"/>
              <a:t> </a:t>
            </a:r>
            <a:r>
              <a:rPr lang="it-IT" dirty="0" err="1" smtClean="0"/>
              <a:t>loans</a:t>
            </a:r>
            <a:r>
              <a:rPr lang="it-IT" dirty="0" smtClean="0"/>
              <a:t> to </a:t>
            </a:r>
            <a:r>
              <a:rPr lang="it-IT" dirty="0" err="1" smtClean="0"/>
              <a:t>pay</a:t>
            </a:r>
            <a:r>
              <a:rPr lang="it-IT" dirty="0" smtClean="0"/>
              <a:t> the Domus</a:t>
            </a:r>
          </a:p>
          <a:p>
            <a:r>
              <a:rPr lang="it-IT" dirty="0" smtClean="0"/>
              <a:t>CESMA </a:t>
            </a:r>
            <a:r>
              <a:rPr lang="it-IT" dirty="0" err="1" smtClean="0"/>
              <a:t>contribution</a:t>
            </a:r>
            <a:r>
              <a:rPr lang="it-IT" dirty="0" smtClean="0"/>
              <a:t> (12,5% of the account) =  2127,53 € </a:t>
            </a:r>
          </a:p>
          <a:p>
            <a:endParaRPr lang="it-IT" dirty="0"/>
          </a:p>
          <a:p>
            <a:pPr lvl="1"/>
            <a:r>
              <a:rPr lang="it-IT" dirty="0" smtClean="0"/>
              <a:t>A</a:t>
            </a:r>
            <a:r>
              <a:rPr lang="en-US" dirty="0" err="1" smtClean="0"/>
              <a:t>ugust</a:t>
            </a:r>
            <a:r>
              <a:rPr lang="en-US" dirty="0" smtClean="0"/>
              <a:t> </a:t>
            </a:r>
            <a:r>
              <a:rPr lang="en-US" dirty="0"/>
              <a:t>2022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end </a:t>
            </a:r>
            <a:r>
              <a:rPr lang="en-US" dirty="0"/>
              <a:t>of July 2028 </a:t>
            </a:r>
            <a:endParaRPr lang="en-US" dirty="0" smtClean="0"/>
          </a:p>
          <a:p>
            <a:pPr lvl="1"/>
            <a:r>
              <a:rPr lang="en-US" dirty="0" smtClean="0"/>
              <a:t>1000</a:t>
            </a:r>
            <a:r>
              <a:rPr lang="en-US" dirty="0"/>
              <a:t>€ for every 970€ invested, 30€ </a:t>
            </a:r>
            <a:r>
              <a:rPr lang="en-US" dirty="0" smtClean="0"/>
              <a:t>return </a:t>
            </a:r>
          </a:p>
          <a:p>
            <a:pPr lvl="1"/>
            <a:r>
              <a:rPr lang="en-US" dirty="0" smtClean="0"/>
              <a:t>Net return for CESMA =  65,79€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4902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DC31BF-CBC7-4A31-A645-EE7246D69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mtClean="0"/>
              <a:t>Income/expenses trend 2017-2022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6155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47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209</Words>
  <Application>Microsoft Office PowerPoint</Application>
  <PresentationFormat>Presentazione su schermo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Wingdings</vt:lpstr>
      <vt:lpstr>Wingdings 2</vt:lpstr>
      <vt:lpstr>Equinozio</vt:lpstr>
      <vt:lpstr>Treasurer’s report  Brussels, 10° December 2022</vt:lpstr>
      <vt:lpstr>Account 30th November 2022</vt:lpstr>
      <vt:lpstr>Membership payments</vt:lpstr>
      <vt:lpstr>Membership payments</vt:lpstr>
      <vt:lpstr>Membership payments European/National Scientific Societies </vt:lpstr>
      <vt:lpstr>Breakdown income = +14.260,00</vt:lpstr>
      <vt:lpstr>Breakdown Expenses = -16.138,25</vt:lpstr>
      <vt:lpstr>UEMS related expenses</vt:lpstr>
      <vt:lpstr>Income/expenses trend 2017-2022</vt:lpstr>
      <vt:lpstr>Budget trend 2017-2022 .           2017     2018      2019        2020       2021     2022</vt:lpstr>
      <vt:lpstr>This is just a final proposal…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Treasurer’s report</dc:title>
  <dc:creator>Utente</dc:creator>
  <cp:lastModifiedBy>Gian Battista Parigi</cp:lastModifiedBy>
  <cp:revision>75</cp:revision>
  <dcterms:created xsi:type="dcterms:W3CDTF">2016-05-06T15:45:39Z</dcterms:created>
  <dcterms:modified xsi:type="dcterms:W3CDTF">2022-12-08T13:28:03Z</dcterms:modified>
</cp:coreProperties>
</file>