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66" r:id="rId5"/>
    <p:sldId id="257" r:id="rId6"/>
    <p:sldId id="273" r:id="rId7"/>
    <p:sldId id="258" r:id="rId8"/>
    <p:sldId id="265" r:id="rId9"/>
    <p:sldId id="259" r:id="rId10"/>
    <p:sldId id="260" r:id="rId11"/>
    <p:sldId id="280" r:id="rId12"/>
    <p:sldId id="274" r:id="rId13"/>
    <p:sldId id="278" r:id="rId14"/>
    <p:sldId id="275" r:id="rId15"/>
    <p:sldId id="276" r:id="rId16"/>
    <p:sldId id="262" r:id="rId17"/>
    <p:sldId id="271" r:id="rId18"/>
    <p:sldId id="285" r:id="rId19"/>
    <p:sldId id="284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s-Peter Ulrich" initials="HP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76F3F-474B-483D-B7D8-3BD6DBE34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50EF6-655B-4D9B-89AD-A2E141469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FD587-B56B-4F77-85B2-C9966805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0110D-3735-411E-9CCA-FBE53E926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14A02-A8EA-4223-B25D-D96AF45A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03" y="166606"/>
            <a:ext cx="440055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38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EDE-1807-43F8-82E8-E80FDD55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BDCEE-405D-4BB1-A248-0041664D8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ED756-DFAE-41D7-8E2E-3C94AB293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D707E-3961-444A-9D1E-AE0BC5B9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2B3F2-7E49-46EC-BBEE-EFC738DB5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48675-913B-4B97-B841-C3EF9A9F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04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C6D0-3171-43D1-923C-1AC7E3E35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618748-A270-40D0-BF0C-788798A987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837E0-B876-4DE7-ABB2-CDDEC0037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CA085-A9BE-40E4-94F9-9D9857AF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ACD75-A2EF-4258-81A8-E4B84BB47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A209F-CEFD-45C2-A695-1659750D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045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4B630-716D-4F0B-AD43-9A9F00BB8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276FF-5A17-4B34-A0E3-4A266695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75384-85F1-42E5-AC2E-AF561C3B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6F2CD-C5FA-4D71-BCE8-9F189B76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17DF6-CBBD-499D-A4B3-0C657763E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162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32C5FC-DC3F-45D9-A143-9C3CCB1BCD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83AE4-6D18-4F7C-BB94-877CAB168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0D06F-9D96-4DAD-B7B1-F5EB9F096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B7211-1002-4DDA-88E7-9B628131E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0A735-BF96-4EB3-BC83-AE8884B60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95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38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9182100" y="257175"/>
            <a:ext cx="47625" cy="4445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6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31F72-AF25-418A-915C-4D38CE89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791C2-BA0C-4995-91D6-492962409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7A23E-8535-4808-8799-57E0793DD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662EA-D3A8-48EF-B6D7-13118916E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8A036-33E8-494B-A279-A2C7E0CC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88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A5995-5F6F-4A5D-9F88-7840540C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FD5CB-C7C6-4ECA-B17A-6AB4D8299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E1C8B-1B95-458D-9B90-C53F6CF8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41C9E-ECC0-4420-84AD-3F32CE84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99CEE-DFCF-433C-8EA5-692E6C338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37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07CD9-2E26-4D94-9D86-15AB07ED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D0D99-0F01-4C70-8C7D-0E194D9F7F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B106E-61D0-434B-997F-3B95ABE66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2FC6E-4E79-4997-B85E-2BD3B8F7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BA79E-453D-4B3A-A0D3-258720DD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EDD40-36FA-45E4-B438-BAE809FB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23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FA664-1E53-46CA-AF46-94A9F9C3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52CAB-48D6-4091-819C-11741312B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6C2A3-FEA0-4B27-B606-FF06C80A0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623A9A-1582-4635-AC29-5C4ABDDD0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2B709D-D027-4E4F-9A45-99DC99BCD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DBC169-2460-42D6-BEDB-00BC571BE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DE095C-F911-4A24-B678-180E20F5E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47FD43-4999-40DD-AC58-9C851FDE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1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F9B3-8D2F-4C4F-B95B-5437B233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6CD98F-AF6F-4D84-8307-CE06B682E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91CA3A-5418-451B-AF33-D3C2062B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0AA19-94C6-4324-96F6-CA1F42C3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74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49D8A1-E8E8-4080-9A8E-714A2F803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6F7E9-88BF-45F8-B303-8A188E80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D77CBE-9A90-4F48-8C8E-6E2EDA85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286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m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4FC33B-49AB-45E0-9B2A-43E4C1068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D38E5-F496-428E-A498-14C7D6897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9591C-C6E3-4B60-BC62-3A9D73396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0355-3662-4BCF-BCD2-99F25BF541B2}" type="datetimeFigureOut">
              <a:rPr lang="en-GB" smtClean="0"/>
              <a:t>04/05/2021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A10F7-7AA1-4906-8BF8-EFE3C47AA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9B5AB-0D81-4491-A371-D0E50A2FF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8BB9E-95C4-4170-80BC-ED252EE940A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fik 6" descr="Snipping Tool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6" t="41970" r="12608" b="29189"/>
          <a:stretch/>
        </p:blipFill>
        <p:spPr>
          <a:xfrm>
            <a:off x="8345836" y="130917"/>
            <a:ext cx="3657599" cy="56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4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fsuems.eu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1DBC7-7EEF-46AB-930F-2DD6817FA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Oral &amp; Maxillofacial Surgery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8001A4-BE1F-460C-86FE-7A103D818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European Training Requirement 2021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" t="6857" r="3217" b="13267"/>
          <a:stretch/>
        </p:blipFill>
        <p:spPr bwMode="auto">
          <a:xfrm>
            <a:off x="7214459" y="255376"/>
            <a:ext cx="4788977" cy="72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134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FB02A-3EB2-4096-86C3-D68B6E0D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of Feedback/Support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AC5CB-BD9D-42A2-A047-3F4C66AE7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1" y="1825625"/>
            <a:ext cx="11115849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Unanimous support from UEMS OMFS Section delegates (27/27)</a:t>
            </a:r>
          </a:p>
          <a:p>
            <a:pPr lvl="1"/>
            <a:r>
              <a:rPr lang="en-GB" dirty="0"/>
              <a:t>Full listing of delegates nation in Appendix 5 of OMFS ETR</a:t>
            </a:r>
          </a:p>
          <a:p>
            <a:pPr lvl="1"/>
            <a:r>
              <a:rPr lang="en-US" dirty="0"/>
              <a:t>EJD representative via the German group - Juliane </a:t>
            </a:r>
            <a:r>
              <a:rPr lang="en-US" dirty="0" err="1"/>
              <a:t>Kroeplin</a:t>
            </a:r>
            <a:endParaRPr lang="en-GB" dirty="0"/>
          </a:p>
          <a:p>
            <a:r>
              <a:rPr lang="en-GB" dirty="0"/>
              <a:t>All correspondence shared with Section Bureau and NMAs</a:t>
            </a:r>
          </a:p>
          <a:p>
            <a:pPr lvl="1"/>
            <a:r>
              <a:rPr lang="en-GB" dirty="0"/>
              <a:t>Dropbox link to table document and Dropbox link to all as PDFs</a:t>
            </a:r>
          </a:p>
          <a:p>
            <a:pPr lvl="1"/>
            <a:r>
              <a:rPr lang="en-GB" dirty="0"/>
              <a:t>Positive contributions from 29 UEMS Sections</a:t>
            </a:r>
          </a:p>
          <a:p>
            <a:pPr lvl="2"/>
            <a:r>
              <a:rPr lang="en-GB" dirty="0"/>
              <a:t>List of all contributing Sections in Appendix 5 of OMFS ETR</a:t>
            </a:r>
          </a:p>
          <a:p>
            <a:pPr lvl="1"/>
            <a:r>
              <a:rPr lang="en-GB" dirty="0"/>
              <a:t>Concerns expressed and unresolved by 3 Sections</a:t>
            </a:r>
          </a:p>
          <a:p>
            <a:pPr lvl="2"/>
            <a:r>
              <a:rPr lang="en-GB" dirty="0"/>
              <a:t>ORL</a:t>
            </a:r>
          </a:p>
          <a:p>
            <a:pPr lvl="2"/>
            <a:r>
              <a:rPr lang="en-GB" dirty="0"/>
              <a:t>Dermatology – Venereology</a:t>
            </a:r>
          </a:p>
          <a:p>
            <a:pPr lvl="2"/>
            <a:r>
              <a:rPr lang="en-GB" dirty="0"/>
              <a:t>Nuclear Medicine</a:t>
            </a:r>
          </a:p>
          <a:p>
            <a:pPr lvl="1"/>
            <a:r>
              <a:rPr lang="en-GB" dirty="0"/>
              <a:t>Feedback from non-UEMS bodies also acknowledged</a:t>
            </a:r>
          </a:p>
        </p:txBody>
      </p:sp>
    </p:spTree>
    <p:extLst>
      <p:ext uri="{BB962C8B-B14F-4D97-AF65-F5344CB8AC3E}">
        <p14:creationId xmlns:p14="http://schemas.microsoft.com/office/powerpoint/2010/main" val="23419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01273-AE3A-4FD6-84E2-B1221BA4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Objections to ETR ‘proper’ (only page 12)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74DAB-5DFF-4B0B-81C8-2DD65E3A7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454" y="1288026"/>
            <a:ext cx="5427018" cy="535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55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BFA7C-9A40-4E56-9393-8BD2E855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Objections to ETR ‘proper’ (only page 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BD940-45ED-4550-B65D-5F03C7A24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Dermatology-Venereology request all skin lesions seen by DV first</a:t>
            </a:r>
          </a:p>
          <a:p>
            <a:pPr lvl="1"/>
            <a:r>
              <a:rPr lang="en-GB" dirty="0"/>
              <a:t>State DV is only specialty to see all skin conditions</a:t>
            </a:r>
          </a:p>
          <a:p>
            <a:pPr lvl="2"/>
            <a:r>
              <a:rPr lang="en-GB" dirty="0"/>
              <a:t>not practical &amp; has some risk</a:t>
            </a:r>
          </a:p>
          <a:p>
            <a:pPr lvl="2"/>
            <a:r>
              <a:rPr lang="en-GB" dirty="0"/>
              <a:t>(special outpatient treatment for Head and Neck </a:t>
            </a:r>
            <a:r>
              <a:rPr lang="en-GB" b="1" dirty="0"/>
              <a:t>SKIN </a:t>
            </a:r>
            <a:r>
              <a:rPr lang="en-GB" dirty="0"/>
              <a:t>lesions in Germany</a:t>
            </a:r>
            <a:br>
              <a:rPr lang="en-GB" dirty="0"/>
            </a:br>
            <a:r>
              <a:rPr lang="en-GB" dirty="0"/>
              <a:t> is reserved ONLY  for OMFS)</a:t>
            </a:r>
          </a:p>
          <a:p>
            <a:pPr lvl="1"/>
            <a:r>
              <a:rPr lang="en-GB" dirty="0"/>
              <a:t>Made all other requested changes. No acknowledgement from DV Section</a:t>
            </a:r>
          </a:p>
          <a:p>
            <a:r>
              <a:rPr lang="en-GB" dirty="0"/>
              <a:t>ORL requested ‘</a:t>
            </a:r>
            <a:r>
              <a:rPr lang="en-GB" dirty="0" err="1"/>
              <a:t>septorhinoplasty</a:t>
            </a:r>
            <a:r>
              <a:rPr lang="en-GB" dirty="0"/>
              <a:t>’ changed to ‘nasal surgery’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Requested April 14, made April 14 – present on V51</a:t>
            </a:r>
          </a:p>
          <a:p>
            <a:r>
              <a:rPr lang="en-GB" dirty="0"/>
              <a:t>Nuclear Medicine – withdrew approval in solidarity with ORL</a:t>
            </a:r>
          </a:p>
          <a:p>
            <a:pPr lvl="1"/>
            <a:r>
              <a:rPr lang="en-GB" dirty="0"/>
              <a:t>No specific changes for NM, just share ORL concerns.</a:t>
            </a:r>
          </a:p>
        </p:txBody>
      </p:sp>
    </p:spTree>
    <p:extLst>
      <p:ext uri="{BB962C8B-B14F-4D97-AF65-F5344CB8AC3E}">
        <p14:creationId xmlns:p14="http://schemas.microsoft.com/office/powerpoint/2010/main" val="678896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A2FDB-BE38-433B-92EE-350E70DA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Objections to Knowledge Base – Appendix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693D4-167D-48A2-AB3B-78EBC3755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17 March – ORL meeting with Prof Papalois and Joao Grenho</a:t>
            </a:r>
          </a:p>
          <a:p>
            <a:pPr lvl="1"/>
            <a:r>
              <a:rPr lang="en-GB" dirty="0"/>
              <a:t>ORL refused to meet OMFS until elements of knowledge base removed inc.</a:t>
            </a:r>
          </a:p>
          <a:p>
            <a:pPr lvl="2"/>
            <a:r>
              <a:rPr lang="en-GB" dirty="0"/>
              <a:t>Knowledge about </a:t>
            </a:r>
            <a:r>
              <a:rPr lang="en-US" sz="1800" b="1" i="0" u="none" strike="noStrike" baseline="0" dirty="0">
                <a:latin typeface="Calibri" panose="020F0502020204030204" pitchFamily="34" charset="0"/>
              </a:rPr>
              <a:t>Stereotactic navigational aids to fracture management</a:t>
            </a:r>
          </a:p>
          <a:p>
            <a:pPr lvl="2"/>
            <a:r>
              <a:rPr lang="en-GB" dirty="0"/>
              <a:t>Knowledge about </a:t>
            </a:r>
            <a:r>
              <a:rPr lang="en-US" sz="1800" b="1" dirty="0">
                <a:latin typeface="Calibri" panose="020F0502020204030204" pitchFamily="34" charset="0"/>
              </a:rPr>
              <a:t>U</a:t>
            </a:r>
            <a:r>
              <a:rPr lang="en-US" sz="1800" b="1" i="0" u="none" strike="noStrike" baseline="0" dirty="0">
                <a:latin typeface="Calibri" panose="020F0502020204030204" pitchFamily="34" charset="0"/>
              </a:rPr>
              <a:t>se of 3D and orthogonal CT data to aid surgical planning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</a:rPr>
              <a:t>Knowledge about </a:t>
            </a:r>
            <a:r>
              <a:rPr lang="en-GB" sz="1800" b="1" i="0" u="none" strike="noStrike" baseline="0" dirty="0">
                <a:latin typeface="Calibri" panose="020F0502020204030204" pitchFamily="34" charset="0"/>
              </a:rPr>
              <a:t>Endoscopic Surgery</a:t>
            </a:r>
            <a:endParaRPr lang="en-GB" b="1" dirty="0"/>
          </a:p>
          <a:p>
            <a:pPr lvl="2"/>
            <a:r>
              <a:rPr lang="en-GB" dirty="0"/>
              <a:t>Knowledge about </a:t>
            </a:r>
            <a:r>
              <a:rPr lang="en-GB" b="1" dirty="0"/>
              <a:t>sinus infections of dental origin </a:t>
            </a:r>
            <a:br>
              <a:rPr lang="en-GB" dirty="0"/>
            </a:br>
            <a:r>
              <a:rPr lang="en-GB" dirty="0"/>
              <a:t>(suggested by A Agius in January)</a:t>
            </a:r>
          </a:p>
          <a:p>
            <a:pPr lvl="2"/>
            <a:r>
              <a:rPr lang="en-GB" b="1" dirty="0">
                <a:solidFill>
                  <a:srgbClr val="FF0000"/>
                </a:solidFill>
              </a:rPr>
              <a:t>OMFS Section said we could not remove items from our knowledge base</a:t>
            </a:r>
          </a:p>
          <a:p>
            <a:r>
              <a:rPr lang="en-GB" dirty="0"/>
              <a:t>16 April specific changes requested for first time</a:t>
            </a:r>
          </a:p>
          <a:p>
            <a:pPr lvl="1"/>
            <a:r>
              <a:rPr lang="en-GB" dirty="0"/>
              <a:t>18 April all possible changes made and new version uploaded</a:t>
            </a:r>
          </a:p>
          <a:p>
            <a:pPr lvl="1"/>
            <a:r>
              <a:rPr lang="en-GB" dirty="0"/>
              <a:t>ORL Section highlighted as having outstanding objections *</a:t>
            </a:r>
          </a:p>
        </p:txBody>
      </p:sp>
    </p:spTree>
    <p:extLst>
      <p:ext uri="{BB962C8B-B14F-4D97-AF65-F5344CB8AC3E}">
        <p14:creationId xmlns:p14="http://schemas.microsoft.com/office/powerpoint/2010/main" val="839838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E2D10-247D-4421-9B3C-E969520B2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Objections to Knowledge Base – Appendix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FB2A1-7A66-4346-A2D7-C3C719C19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21 April - Advice from Prof </a:t>
            </a:r>
            <a:r>
              <a:rPr lang="en-GB" dirty="0" err="1"/>
              <a:t>Cikes</a:t>
            </a:r>
            <a:r>
              <a:rPr lang="en-GB" dirty="0"/>
              <a:t> – President ETR Review Committee</a:t>
            </a:r>
          </a:p>
          <a:p>
            <a:pPr lvl="1"/>
            <a:r>
              <a:rPr lang="en-GB" dirty="0"/>
              <a:t>Knowledge base/syllabus is essential part of ETR</a:t>
            </a:r>
          </a:p>
          <a:p>
            <a:pPr lvl="1"/>
            <a:r>
              <a:rPr lang="en-GB" dirty="0"/>
              <a:t>Overlapping knowledge not just necessary but also desirable</a:t>
            </a:r>
          </a:p>
          <a:p>
            <a:pPr lvl="1"/>
            <a:r>
              <a:rPr lang="en-GB" dirty="0"/>
              <a:t>No Section should ask for knowledge to be removed from another ETR</a:t>
            </a:r>
          </a:p>
          <a:p>
            <a:r>
              <a:rPr lang="en-GB" dirty="0"/>
              <a:t>22 April - Video meeting including Prof Papalois</a:t>
            </a:r>
          </a:p>
          <a:p>
            <a:pPr lvl="1"/>
            <a:r>
              <a:rPr lang="en-GB" dirty="0"/>
              <a:t>Page added to make clear areas of overlap and point to other ETRs</a:t>
            </a:r>
          </a:p>
          <a:p>
            <a:pPr lvl="1"/>
            <a:r>
              <a:rPr lang="en-GB" dirty="0"/>
              <a:t>Titles of appendices changed for further clarity</a:t>
            </a:r>
          </a:p>
          <a:p>
            <a:r>
              <a:rPr lang="en-GB" dirty="0"/>
              <a:t>23 April asked to provide written list of issues</a:t>
            </a:r>
          </a:p>
          <a:p>
            <a:pPr lvl="1"/>
            <a:r>
              <a:rPr lang="en-GB" dirty="0"/>
              <a:t>None received yet</a:t>
            </a:r>
          </a:p>
          <a:p>
            <a:r>
              <a:rPr lang="en-GB" dirty="0"/>
              <a:t>23 April – ORL issues mentioned in Group II/AB already changed V55</a:t>
            </a:r>
          </a:p>
          <a:p>
            <a:pPr lvl="1"/>
            <a:r>
              <a:rPr lang="en-GB" dirty="0"/>
              <a:t>Wegener’s, Laryngectomy, </a:t>
            </a:r>
            <a:r>
              <a:rPr lang="en-GB" dirty="0" err="1"/>
              <a:t>Otalagia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917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00D64-2624-4F8C-B613-4341FB2D1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Objections to Training Registry – Appendix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50D7C-5672-42B0-96E9-2DABE3C9C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Neurosurgery concerned that intracranial procedures listed</a:t>
            </a:r>
          </a:p>
          <a:p>
            <a:pPr lvl="1"/>
            <a:r>
              <a:rPr lang="en-GB" b="1" dirty="0">
                <a:solidFill>
                  <a:srgbClr val="FF0000"/>
                </a:solidFill>
              </a:rPr>
              <a:t>Changed wording of to stress that the logbook is aimed at recording </a:t>
            </a:r>
            <a:br>
              <a:rPr lang="en-GB" b="1" dirty="0">
                <a:solidFill>
                  <a:srgbClr val="FF0000"/>
                </a:solidFill>
              </a:rPr>
            </a:br>
            <a:r>
              <a:rPr lang="en-GB" b="1" dirty="0">
                <a:solidFill>
                  <a:srgbClr val="FF0000"/>
                </a:solidFill>
              </a:rPr>
              <a:t>ALL EXPERIENCE not competencies </a:t>
            </a:r>
            <a:r>
              <a:rPr lang="en-GB" dirty="0"/>
              <a:t>including observed procedures/joint operations</a:t>
            </a:r>
          </a:p>
          <a:p>
            <a:pPr lvl="1"/>
            <a:r>
              <a:rPr lang="en-GB" dirty="0"/>
              <a:t>Neurosurgery accepted changes and support the ETR</a:t>
            </a:r>
          </a:p>
          <a:p>
            <a:r>
              <a:rPr lang="en-GB" dirty="0"/>
              <a:t>ORL concerned that too many ORL procedures listed</a:t>
            </a:r>
          </a:p>
          <a:p>
            <a:pPr lvl="1"/>
            <a:r>
              <a:rPr lang="en-GB" dirty="0"/>
              <a:t>eLogbook does not define competencies just record experience</a:t>
            </a:r>
          </a:p>
          <a:p>
            <a:pPr lvl="1"/>
            <a:r>
              <a:rPr lang="en-GB" dirty="0"/>
              <a:t>OMFS agreed that there are operations which are solely ORL (laryngectomy)</a:t>
            </a:r>
          </a:p>
          <a:p>
            <a:pPr lvl="1"/>
            <a:r>
              <a:rPr lang="en-GB" dirty="0"/>
              <a:t>5 OMFS training programmes include mandated ORL experience</a:t>
            </a:r>
          </a:p>
          <a:p>
            <a:r>
              <a:rPr lang="en-GB" dirty="0"/>
              <a:t>Video meeting 22 April with Prof Papalois</a:t>
            </a:r>
          </a:p>
          <a:p>
            <a:pPr lvl="1"/>
            <a:r>
              <a:rPr lang="en-GB" dirty="0"/>
              <a:t>Page added explaining logbook experience is different from competence</a:t>
            </a:r>
          </a:p>
          <a:p>
            <a:pPr lvl="1"/>
            <a:r>
              <a:rPr lang="en-GB" dirty="0"/>
              <a:t>Title and introduction changed</a:t>
            </a:r>
          </a:p>
        </p:txBody>
      </p:sp>
    </p:spTree>
    <p:extLst>
      <p:ext uri="{BB962C8B-B14F-4D97-AF65-F5344CB8AC3E}">
        <p14:creationId xmlns:p14="http://schemas.microsoft.com/office/powerpoint/2010/main" val="3623029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A08B7-975A-483A-B74C-6FF57504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OMFS ETR is a Step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50D84-4852-463B-AE45-C11AD55A9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Summarising the competencies expected – page 12</a:t>
            </a:r>
          </a:p>
          <a:p>
            <a:pPr lvl="1"/>
            <a:r>
              <a:rPr lang="en-GB" dirty="0"/>
              <a:t>Defining and improving the knowledge base of OMFS</a:t>
            </a:r>
          </a:p>
          <a:p>
            <a:pPr lvl="2"/>
            <a:r>
              <a:rPr lang="en-GB" dirty="0"/>
              <a:t>Appendix 1</a:t>
            </a:r>
          </a:p>
          <a:p>
            <a:pPr lvl="1"/>
            <a:r>
              <a:rPr lang="en-GB" dirty="0"/>
              <a:t>Providing a means to record all experience for all trainees</a:t>
            </a:r>
          </a:p>
          <a:p>
            <a:pPr lvl="2"/>
            <a:r>
              <a:rPr lang="en-GB" dirty="0"/>
              <a:t>Appendix 2</a:t>
            </a:r>
          </a:p>
          <a:p>
            <a:r>
              <a:rPr lang="en-GB" dirty="0"/>
              <a:t>All ETRs are “living documents”</a:t>
            </a:r>
          </a:p>
          <a:p>
            <a:pPr lvl="1"/>
            <a:r>
              <a:rPr lang="en-GB" dirty="0"/>
              <a:t>We will work with all Sections and NMAs to improve the next version</a:t>
            </a:r>
          </a:p>
          <a:p>
            <a:pPr lvl="1"/>
            <a:r>
              <a:rPr lang="en-GB" dirty="0"/>
              <a:t>UEMS plans to expect all Sections to maintain/update their ETRs</a:t>
            </a:r>
          </a:p>
          <a:p>
            <a:pPr lvl="1"/>
            <a:r>
              <a:rPr lang="en-GB" dirty="0"/>
              <a:t>Define core competencies which are ‘essential’ for all specialists</a:t>
            </a:r>
          </a:p>
          <a:p>
            <a:pPr lvl="2"/>
            <a:r>
              <a:rPr lang="en-GB" dirty="0"/>
              <a:t>Agree descriptors for competencies which are common across specialties</a:t>
            </a:r>
          </a:p>
          <a:p>
            <a:pPr lvl="2"/>
            <a:r>
              <a:rPr lang="en-GB" dirty="0"/>
              <a:t>A patient should get the same care whatever the original specialty of their surgeon</a:t>
            </a:r>
          </a:p>
        </p:txBody>
      </p:sp>
    </p:spTree>
    <p:extLst>
      <p:ext uri="{BB962C8B-B14F-4D97-AF65-F5344CB8AC3E}">
        <p14:creationId xmlns:p14="http://schemas.microsoft.com/office/powerpoint/2010/main" val="4163467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E7B3A-8A78-4ED9-AEA4-D6E51758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OMFS ETR is a Step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7D620-0434-4A27-B1E8-13F8034C1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4 EU nations do not have OMFS specialty (DOMFS or MF)</a:t>
            </a:r>
          </a:p>
          <a:p>
            <a:pPr lvl="1"/>
            <a:r>
              <a:rPr lang="en-GB" dirty="0"/>
              <a:t>ETR will help these nations define a new specialty</a:t>
            </a:r>
          </a:p>
          <a:p>
            <a:r>
              <a:rPr lang="en-GB" dirty="0"/>
              <a:t>7 UEMS nations do not have a written training curriculum</a:t>
            </a:r>
          </a:p>
          <a:p>
            <a:pPr lvl="1"/>
            <a:r>
              <a:rPr lang="en-GB" dirty="0"/>
              <a:t>ETR will provide a template to develop a national training document</a:t>
            </a:r>
          </a:p>
          <a:p>
            <a:r>
              <a:rPr lang="en-GB" dirty="0"/>
              <a:t>8 UEMS nations have formal training exchanges in OMFS and ORL</a:t>
            </a:r>
          </a:p>
          <a:p>
            <a:pPr lvl="1"/>
            <a:r>
              <a:rPr lang="en-GB" dirty="0"/>
              <a:t>OMFS trainees spend time training in ORL</a:t>
            </a:r>
          </a:p>
          <a:p>
            <a:pPr lvl="1"/>
            <a:r>
              <a:rPr lang="en-GB" dirty="0"/>
              <a:t>ORL trainees spend time training in OMFS</a:t>
            </a:r>
          </a:p>
          <a:p>
            <a:pPr lvl="1"/>
            <a:r>
              <a:rPr lang="en-GB" dirty="0"/>
              <a:t>Time ranges from 2 month exchanges to 12-18 months interface fellowships</a:t>
            </a:r>
          </a:p>
          <a:p>
            <a:pPr lvl="1"/>
            <a:r>
              <a:rPr lang="en-GB" dirty="0"/>
              <a:t>Logbook will allow this experience to be recorded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266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335E42-3EF3-4004-89AA-D472C23A67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83" t="26667" r="20917" b="13778"/>
          <a:stretch/>
        </p:blipFill>
        <p:spPr>
          <a:xfrm>
            <a:off x="133391" y="0"/>
            <a:ext cx="8869680" cy="619029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9C41BE-999A-4A6C-8C17-0C32BDE556F2}"/>
              </a:ext>
            </a:extLst>
          </p:cNvPr>
          <p:cNvSpPr/>
          <p:nvPr/>
        </p:nvSpPr>
        <p:spPr>
          <a:xfrm>
            <a:off x="214671" y="5011208"/>
            <a:ext cx="8869680" cy="1310933"/>
          </a:xfrm>
          <a:prstGeom prst="rect">
            <a:avLst/>
          </a:prstGeom>
          <a:noFill/>
          <a:ln w="603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52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B42FC-B916-461D-959F-C2E8B46C22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15" t="15914" r="24275" b="15125"/>
          <a:stretch/>
        </p:blipFill>
        <p:spPr>
          <a:xfrm>
            <a:off x="1086465" y="727564"/>
            <a:ext cx="10019070" cy="5869881"/>
          </a:xfrm>
          <a:prstGeom prst="rect">
            <a:avLst/>
          </a:prstGeom>
          <a:ln w="317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  <p:extLst>
      <p:ext uri="{BB962C8B-B14F-4D97-AF65-F5344CB8AC3E}">
        <p14:creationId xmlns:p14="http://schemas.microsoft.com/office/powerpoint/2010/main" val="73013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D2633-56E8-4DBF-9BFA-AECAF53C6E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19642" r="25726" b="5233"/>
          <a:stretch/>
        </p:blipFill>
        <p:spPr>
          <a:xfrm>
            <a:off x="761999" y="85722"/>
            <a:ext cx="10668001" cy="650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69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77942-F750-4F0A-9F71-409C3B43E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Before you vote, please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4E236-966A-4448-AEFB-6DF800E0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ETRs are aimed at raising standards of patient care through training</a:t>
            </a:r>
          </a:p>
          <a:p>
            <a:r>
              <a:rPr lang="en-GB" dirty="0"/>
              <a:t>OMFS ETR should have the best content of all European training</a:t>
            </a:r>
          </a:p>
          <a:p>
            <a:pPr lvl="1"/>
            <a:r>
              <a:rPr lang="en-GB" dirty="0"/>
              <a:t>Links to all documents on </a:t>
            </a:r>
            <a:r>
              <a:rPr lang="en-GB" dirty="0">
                <a:hlinkClick r:id="rId2"/>
              </a:rPr>
              <a:t>www.omfsuems.eu</a:t>
            </a:r>
            <a:r>
              <a:rPr lang="en-GB" dirty="0"/>
              <a:t> </a:t>
            </a:r>
          </a:p>
          <a:p>
            <a:r>
              <a:rPr lang="en-GB" dirty="0"/>
              <a:t>OMFS ETR, like all ETRs, accurately reflect current EU training</a:t>
            </a:r>
          </a:p>
          <a:p>
            <a:pPr lvl="1"/>
            <a:r>
              <a:rPr lang="en-GB" dirty="0"/>
              <a:t>All national OMFS curricula are available </a:t>
            </a:r>
            <a:r>
              <a:rPr lang="en-GB" dirty="0">
                <a:hlinkClick r:id="rId2"/>
              </a:rPr>
              <a:t>www.omfsuems.eu</a:t>
            </a:r>
            <a:r>
              <a:rPr lang="en-GB" dirty="0"/>
              <a:t> </a:t>
            </a:r>
          </a:p>
          <a:p>
            <a:r>
              <a:rPr lang="en-GB" dirty="0"/>
              <a:t>Knowledge base &amp; logbook valuable for OMFS trainee and trainers</a:t>
            </a:r>
          </a:p>
          <a:p>
            <a:endParaRPr lang="en-GB" dirty="0"/>
          </a:p>
          <a:p>
            <a:r>
              <a:rPr lang="en-GB" dirty="0"/>
              <a:t>We will work with ORL to make the improvements to</a:t>
            </a:r>
            <a:br>
              <a:rPr lang="en-GB" dirty="0"/>
            </a:br>
            <a:r>
              <a:rPr lang="en-GB" dirty="0"/>
              <a:t>knowledge base and logbook with help from Prof Papalois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57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03EB00-D473-4E52-A6A7-7248FB93A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88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D10F-E806-4222-8142-168C06668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and History of OMFS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85593-8A4D-460C-87E8-A1FD1F23C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OMFS has its origins in the horrific facial injuries of World War 1</a:t>
            </a:r>
          </a:p>
          <a:p>
            <a:pPr lvl="1"/>
            <a:r>
              <a:rPr lang="en-GB" dirty="0"/>
              <a:t>Dentists and surgeons working together to repair injuries</a:t>
            </a:r>
          </a:p>
          <a:p>
            <a:pPr lvl="1"/>
            <a:r>
              <a:rPr lang="en-GB" dirty="0"/>
              <a:t>Realised that if they had the others skills and knowledge = better care</a:t>
            </a:r>
          </a:p>
          <a:p>
            <a:pPr lvl="1"/>
            <a:r>
              <a:rPr lang="en-GB" dirty="0"/>
              <a:t>Two routes to these skills and knowledge in Europe</a:t>
            </a:r>
          </a:p>
          <a:p>
            <a:pPr lvl="2"/>
            <a:r>
              <a:rPr lang="en-GB" dirty="0"/>
              <a:t>Medical and dental degrees and training</a:t>
            </a:r>
          </a:p>
          <a:p>
            <a:pPr lvl="2"/>
            <a:r>
              <a:rPr lang="en-GB" dirty="0"/>
              <a:t>Medical degree with additional dental training</a:t>
            </a:r>
          </a:p>
          <a:p>
            <a:r>
              <a:rPr lang="en-GB" dirty="0"/>
              <a:t>Started as additional voluntary training driven by surgeons/dentists</a:t>
            </a:r>
          </a:p>
          <a:p>
            <a:r>
              <a:rPr lang="en-GB" dirty="0"/>
              <a:t>Now formally recognised specialty in all but a handful of EU nations</a:t>
            </a:r>
          </a:p>
          <a:p>
            <a:pPr lvl="1"/>
            <a:r>
              <a:rPr lang="en-GB" dirty="0"/>
              <a:t>Even where it is not recognised, </a:t>
            </a:r>
            <a:r>
              <a:rPr lang="en-GB"/>
              <a:t>there are </a:t>
            </a:r>
            <a:r>
              <a:rPr lang="en-GB" dirty="0"/>
              <a:t>dual degree surgeons</a:t>
            </a:r>
          </a:p>
          <a:p>
            <a:pPr lvl="1"/>
            <a:r>
              <a:rPr lang="en-GB" dirty="0"/>
              <a:t>In nations which do not mandate dual degree training, surgeons elect to do</a:t>
            </a:r>
          </a:p>
        </p:txBody>
      </p:sp>
    </p:spTree>
    <p:extLst>
      <p:ext uri="{BB962C8B-B14F-4D97-AF65-F5344CB8AC3E}">
        <p14:creationId xmlns:p14="http://schemas.microsoft.com/office/powerpoint/2010/main" val="3346540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71277-3AD4-4E2E-9BFA-CDF2E425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Background to OMFS in Europe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858EB-6033-47FB-A5B3-04466B126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708" y="1825625"/>
            <a:ext cx="10974092" cy="4351338"/>
          </a:xfrm>
        </p:spPr>
        <p:txBody>
          <a:bodyPr/>
          <a:lstStyle/>
          <a:p>
            <a:r>
              <a:rPr lang="en-GB" dirty="0"/>
              <a:t>Medical specialty recognised in EU and Section OMFS UEMS</a:t>
            </a:r>
          </a:p>
          <a:p>
            <a:r>
              <a:rPr lang="en-GB" dirty="0"/>
              <a:t>Two types of OMFS defined within Annex V</a:t>
            </a:r>
          </a:p>
          <a:p>
            <a:pPr lvl="1"/>
            <a:r>
              <a:rPr lang="en-GB" dirty="0"/>
              <a:t>Dental Oro-Maxillofacial Surgery - DOMF (basic medical and dental training)</a:t>
            </a:r>
          </a:p>
          <a:p>
            <a:pPr lvl="2"/>
            <a:r>
              <a:rPr lang="en-GB" dirty="0"/>
              <a:t>Dual degree OMFS ( 4 years training)</a:t>
            </a:r>
          </a:p>
          <a:p>
            <a:pPr lvl="1"/>
            <a:r>
              <a:rPr lang="en-GB" dirty="0"/>
              <a:t>Maxillofacial Surgery - MF (basic medical training, obligatory dental education)</a:t>
            </a:r>
          </a:p>
          <a:p>
            <a:pPr lvl="2"/>
            <a:r>
              <a:rPr lang="en-GB" dirty="0"/>
              <a:t>Single medical degree OMFS ( 5 years training)</a:t>
            </a:r>
          </a:p>
          <a:p>
            <a:r>
              <a:rPr lang="en-GB" dirty="0"/>
              <a:t>This ETR defines endpoint of both training pathways</a:t>
            </a:r>
          </a:p>
        </p:txBody>
      </p:sp>
    </p:spTree>
    <p:extLst>
      <p:ext uri="{BB962C8B-B14F-4D97-AF65-F5344CB8AC3E}">
        <p14:creationId xmlns:p14="http://schemas.microsoft.com/office/powerpoint/2010/main" val="85454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28AE3B-242F-4FFD-B389-1ADBF2EBF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95" y="61451"/>
            <a:ext cx="7836091" cy="673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3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CDD2-F251-4716-90A9-FFC05E7BD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of OMFS ETR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9F9F3-2AB9-45BC-BE65-ECEF3181C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Background/Introduction /General Aspects for all ETR’S</a:t>
            </a:r>
          </a:p>
          <a:p>
            <a:pPr lvl="1"/>
            <a:r>
              <a:rPr lang="en-GB" dirty="0"/>
              <a:t>Including legal definitions with EU directives</a:t>
            </a:r>
          </a:p>
          <a:p>
            <a:pPr lvl="1"/>
            <a:r>
              <a:rPr lang="en-GB" dirty="0"/>
              <a:t>Defines nomenclature used in document</a:t>
            </a:r>
          </a:p>
          <a:p>
            <a:pPr lvl="1"/>
            <a:r>
              <a:rPr lang="en-GB" dirty="0"/>
              <a:t>Stresses multi-disciplinary working is both expected and required</a:t>
            </a:r>
          </a:p>
          <a:p>
            <a:r>
              <a:rPr lang="en-GB" dirty="0"/>
              <a:t>ETR</a:t>
            </a:r>
          </a:p>
          <a:p>
            <a:pPr lvl="1"/>
            <a:r>
              <a:rPr lang="en-GB" dirty="0"/>
              <a:t>Follows pattern defined by UEMS ETR Review Committee</a:t>
            </a:r>
          </a:p>
          <a:p>
            <a:r>
              <a:rPr lang="en-GB" dirty="0"/>
              <a:t>Papalois Overlap declaration – already included in OMFS ETR V54</a:t>
            </a:r>
          </a:p>
          <a:p>
            <a:r>
              <a:rPr lang="en-GB" dirty="0"/>
              <a:t>Appendices</a:t>
            </a:r>
          </a:p>
          <a:p>
            <a:pPr lvl="1"/>
            <a:r>
              <a:rPr lang="en-GB" dirty="0"/>
              <a:t>Additional information and resources (syllabus, eLogbook, contributors)</a:t>
            </a:r>
          </a:p>
          <a:p>
            <a:pPr lvl="2"/>
            <a:r>
              <a:rPr lang="en-GB" dirty="0"/>
              <a:t>for use of trainees, training programmes and examination boards.</a:t>
            </a:r>
          </a:p>
        </p:txBody>
      </p:sp>
    </p:spTree>
    <p:extLst>
      <p:ext uri="{BB962C8B-B14F-4D97-AF65-F5344CB8AC3E}">
        <p14:creationId xmlns:p14="http://schemas.microsoft.com/office/powerpoint/2010/main" val="247813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E6E7-3C47-4085-8297-32E6F216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 of Creating OMFS ETR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A4AC0-0DD8-49D2-A015-DF4D0A669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Reviewed all existing European OMFS Training programmes</a:t>
            </a:r>
          </a:p>
          <a:p>
            <a:pPr lvl="1"/>
            <a:r>
              <a:rPr lang="en-GB" dirty="0"/>
              <a:t>Curricula, syllabus, logbooks, educational material.</a:t>
            </a:r>
          </a:p>
          <a:p>
            <a:r>
              <a:rPr lang="en-GB" dirty="0"/>
              <a:t>Draft ETR from best elements of European OMFS documents</a:t>
            </a:r>
          </a:p>
          <a:p>
            <a:pPr lvl="1"/>
            <a:r>
              <a:rPr lang="en-GB" dirty="0"/>
              <a:t>Breadth, depth, structure, content.</a:t>
            </a:r>
          </a:p>
          <a:p>
            <a:r>
              <a:rPr lang="en-GB" dirty="0"/>
              <a:t>Reviewed all existing ETRs on UEMS website</a:t>
            </a:r>
          </a:p>
          <a:p>
            <a:pPr lvl="1"/>
            <a:r>
              <a:rPr lang="en-GB" dirty="0"/>
              <a:t>For content, clarity, format, layout.</a:t>
            </a:r>
          </a:p>
          <a:p>
            <a:r>
              <a:rPr lang="en-GB" dirty="0"/>
              <a:t>OMFS determined to be first ETR to follow planned future process</a:t>
            </a:r>
          </a:p>
          <a:p>
            <a:pPr lvl="1"/>
            <a:r>
              <a:rPr lang="en-GB" dirty="0"/>
              <a:t>Total active involvement of all Sections in development.</a:t>
            </a:r>
          </a:p>
        </p:txBody>
      </p:sp>
    </p:spTree>
    <p:extLst>
      <p:ext uri="{BB962C8B-B14F-4D97-AF65-F5344CB8AC3E}">
        <p14:creationId xmlns:p14="http://schemas.microsoft.com/office/powerpoint/2010/main" val="295493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C7960-B726-4AF7-82E5-F1D930AF9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Timetable of OMFS ETR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8C128-4680-45BA-9B81-AEEE3811D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2019 Plan for ETR agreed by OMFS delegates at Section Meeting</a:t>
            </a:r>
          </a:p>
          <a:p>
            <a:pPr lvl="1"/>
            <a:r>
              <a:rPr lang="en-GB" dirty="0"/>
              <a:t>Data collected on European OMFS training</a:t>
            </a:r>
          </a:p>
          <a:p>
            <a:pPr lvl="2"/>
            <a:r>
              <a:rPr lang="en-GB" dirty="0"/>
              <a:t>published in peer review journal</a:t>
            </a:r>
          </a:p>
          <a:p>
            <a:pPr lvl="2"/>
            <a:r>
              <a:rPr lang="en-GB" dirty="0"/>
              <a:t>ETR drafted to reflect this curriculum</a:t>
            </a:r>
          </a:p>
          <a:p>
            <a:r>
              <a:rPr lang="en-GB" dirty="0"/>
              <a:t>2020 Draft ETR shared with all OMFS Section national delegates</a:t>
            </a:r>
          </a:p>
          <a:p>
            <a:r>
              <a:rPr lang="en-GB" dirty="0"/>
              <a:t>2021 (Jan): All UEMS Sections</a:t>
            </a:r>
          </a:p>
          <a:p>
            <a:pPr lvl="1"/>
            <a:r>
              <a:rPr lang="en-GB" dirty="0"/>
              <a:t>contacted specific question </a:t>
            </a:r>
            <a:r>
              <a:rPr lang="en-GB" b="1" dirty="0">
                <a:solidFill>
                  <a:srgbClr val="FF0000"/>
                </a:solidFill>
              </a:rPr>
              <a:t>“what do you think OMFS should know”</a:t>
            </a:r>
          </a:p>
          <a:p>
            <a:pPr lvl="1"/>
            <a:r>
              <a:rPr lang="en-GB" dirty="0"/>
              <a:t>distributed draft ETR asking for amendments/additions</a:t>
            </a:r>
          </a:p>
          <a:p>
            <a:r>
              <a:rPr lang="en-GB" dirty="0"/>
              <a:t>2021 (Feb): Responses incorporated &amp; draft ETR recirculated</a:t>
            </a:r>
          </a:p>
          <a:p>
            <a:r>
              <a:rPr lang="en-GB" dirty="0"/>
              <a:t>2021 (Mar): All correspondence shared on UEMS server</a:t>
            </a:r>
          </a:p>
        </p:txBody>
      </p:sp>
    </p:spTree>
    <p:extLst>
      <p:ext uri="{BB962C8B-B14F-4D97-AF65-F5344CB8AC3E}">
        <p14:creationId xmlns:p14="http://schemas.microsoft.com/office/powerpoint/2010/main" val="2484447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1238</Words>
  <Application>Microsoft Office PowerPoint</Application>
  <PresentationFormat>Widescreen</PresentationFormat>
  <Paragraphs>142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Oral &amp; Maxillofacial Surgery</vt:lpstr>
      <vt:lpstr>PowerPoint Presentation</vt:lpstr>
      <vt:lpstr>PowerPoint Presentation</vt:lpstr>
      <vt:lpstr>Background and History of OMFS</vt:lpstr>
      <vt:lpstr>Background to OMFS in Europe</vt:lpstr>
      <vt:lpstr>PowerPoint Presentation</vt:lpstr>
      <vt:lpstr>Outline of OMFS ETR</vt:lpstr>
      <vt:lpstr>Process of Creating OMFS ETR</vt:lpstr>
      <vt:lpstr>Timetable of OMFS ETR</vt:lpstr>
      <vt:lpstr>Summary of Feedback/Support</vt:lpstr>
      <vt:lpstr>Objections to ETR ‘proper’ (only page 12)</vt:lpstr>
      <vt:lpstr>Objections to ETR ‘proper’ (only page 12)</vt:lpstr>
      <vt:lpstr>Objections to Knowledge Base – Appendix 1</vt:lpstr>
      <vt:lpstr>Objections to Knowledge Base – Appendix 1</vt:lpstr>
      <vt:lpstr>Objections to Training Registry – Appendix 2</vt:lpstr>
      <vt:lpstr>OMFS ETR is a Step forward</vt:lpstr>
      <vt:lpstr>OMFS ETR is a Step forward</vt:lpstr>
      <vt:lpstr>PowerPoint Presentation</vt:lpstr>
      <vt:lpstr>PowerPoint Presentation</vt:lpstr>
      <vt:lpstr>Before you vote, please consider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&amp; Maxillofacial Surgery</dc:title>
  <dc:creator>Magennis, Patrick</dc:creator>
  <cp:lastModifiedBy>Magennis, Patrick</cp:lastModifiedBy>
  <cp:revision>76</cp:revision>
  <dcterms:created xsi:type="dcterms:W3CDTF">2021-04-08T08:15:06Z</dcterms:created>
  <dcterms:modified xsi:type="dcterms:W3CDTF">2021-05-04T15:43:19Z</dcterms:modified>
</cp:coreProperties>
</file>