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73" r:id="rId2"/>
    <p:sldId id="293" r:id="rId3"/>
    <p:sldId id="264" r:id="rId4"/>
    <p:sldId id="292" r:id="rId5"/>
    <p:sldId id="304" r:id="rId6"/>
    <p:sldId id="305" r:id="rId7"/>
    <p:sldId id="303" r:id="rId8"/>
    <p:sldId id="261" r:id="rId9"/>
    <p:sldId id="262" r:id="rId10"/>
    <p:sldId id="280" r:id="rId11"/>
    <p:sldId id="294" r:id="rId12"/>
    <p:sldId id="302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45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6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885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7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721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3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61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12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3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7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4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3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4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4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7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9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6255" y="485899"/>
            <a:ext cx="11424062" cy="2328553"/>
          </a:xfrm>
        </p:spPr>
        <p:txBody>
          <a:bodyPr/>
          <a:lstStyle/>
          <a:p>
            <a:pPr algn="ctr"/>
            <a:r>
              <a:rPr lang="sl-SI" sz="6000" dirty="0" err="1" smtClean="0"/>
              <a:t>Report</a:t>
            </a:r>
            <a:r>
              <a:rPr lang="sl-SI" sz="6000" dirty="0" smtClean="0"/>
              <a:t> </a:t>
            </a:r>
            <a:r>
              <a:rPr lang="sl-SI" sz="6000" dirty="0" err="1" smtClean="0"/>
              <a:t>of</a:t>
            </a:r>
            <a:r>
              <a:rPr lang="sl-SI" sz="6000" dirty="0" smtClean="0"/>
              <a:t> </a:t>
            </a:r>
            <a:r>
              <a:rPr lang="sl-SI" sz="6000" dirty="0" err="1" smtClean="0"/>
              <a:t>the</a:t>
            </a:r>
            <a:r>
              <a:rPr lang="sl-SI" sz="6000" dirty="0" smtClean="0"/>
              <a:t> </a:t>
            </a:r>
            <a:br>
              <a:rPr lang="sl-SI" sz="6000" dirty="0" smtClean="0"/>
            </a:br>
            <a:r>
              <a:rPr lang="sl-SI" sz="6000" dirty="0" err="1" smtClean="0"/>
              <a:t>Surgical</a:t>
            </a:r>
            <a:r>
              <a:rPr lang="sl-SI" sz="6000" dirty="0" smtClean="0"/>
              <a:t> </a:t>
            </a:r>
            <a:r>
              <a:rPr lang="sl-SI" sz="6000" dirty="0" err="1"/>
              <a:t>O</a:t>
            </a:r>
            <a:r>
              <a:rPr lang="sl-SI" sz="6000" dirty="0" err="1" smtClean="0"/>
              <a:t>ncology</a:t>
            </a:r>
            <a:r>
              <a:rPr lang="sl-SI" sz="6000" dirty="0" smtClean="0"/>
              <a:t> </a:t>
            </a:r>
            <a:r>
              <a:rPr lang="sl-SI" sz="6000" dirty="0" err="1"/>
              <a:t>D</a:t>
            </a:r>
            <a:r>
              <a:rPr lang="sl-SI" sz="6000" dirty="0" err="1" smtClean="0"/>
              <a:t>ivision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04457" y="3304840"/>
            <a:ext cx="5628904" cy="1029654"/>
          </a:xfrm>
        </p:spPr>
        <p:txBody>
          <a:bodyPr>
            <a:noAutofit/>
          </a:bodyPr>
          <a:lstStyle/>
          <a:p>
            <a:pPr algn="ctr"/>
            <a:r>
              <a:rPr lang="sl-SI" sz="2400" b="1" cap="none" dirty="0" smtClean="0"/>
              <a:t>I. Edhemovic</a:t>
            </a:r>
          </a:p>
          <a:p>
            <a:pPr algn="ctr"/>
            <a:endParaRPr lang="sl-SI" sz="2400" b="1" cap="none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9" r="17684" b="13140"/>
          <a:stretch/>
        </p:blipFill>
        <p:spPr>
          <a:xfrm>
            <a:off x="10390910" y="4926092"/>
            <a:ext cx="1579418" cy="17003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3499758" y="5764199"/>
            <a:ext cx="5296394" cy="7965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Meeting of the UEMS Section and  European Board of Surgery </a:t>
            </a:r>
            <a:r>
              <a:rPr lang="sl-SI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Malta, September 2018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793" y="4812599"/>
            <a:ext cx="1905000" cy="1903199"/>
            <a:chOff x="7796857" y="2080901"/>
            <a:chExt cx="3449516" cy="3446254"/>
          </a:xfrm>
        </p:grpSpPr>
        <p:grpSp>
          <p:nvGrpSpPr>
            <p:cNvPr id="8" name="Group 7"/>
            <p:cNvGrpSpPr/>
            <p:nvPr/>
          </p:nvGrpSpPr>
          <p:grpSpPr>
            <a:xfrm>
              <a:off x="7834958" y="2098154"/>
              <a:ext cx="3411415" cy="3429001"/>
              <a:chOff x="8050160" y="2425957"/>
              <a:chExt cx="3411415" cy="342900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713945" y="3191553"/>
                <a:ext cx="2083846" cy="189781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CFEFC"/>
                  </a:clrFrom>
                  <a:clrTo>
                    <a:srgbClr val="FCFE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53" t="24447" r="32931" b="24416"/>
              <a:stretch/>
            </p:blipFill>
            <p:spPr>
              <a:xfrm>
                <a:off x="8050160" y="2425957"/>
                <a:ext cx="3411415" cy="342900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9" name="Donut 8"/>
            <p:cNvSpPr/>
            <p:nvPr/>
          </p:nvSpPr>
          <p:spPr>
            <a:xfrm>
              <a:off x="7796857" y="2080901"/>
              <a:ext cx="3449516" cy="3420524"/>
            </a:xfrm>
            <a:prstGeom prst="donut">
              <a:avLst>
                <a:gd name="adj" fmla="val 1902"/>
              </a:avLst>
            </a:prstGeom>
            <a:solidFill>
              <a:srgbClr val="0468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11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 for </a:t>
            </a:r>
            <a:r>
              <a:rPr lang="en-US" dirty="0"/>
              <a:t>changes in </a:t>
            </a:r>
            <a:r>
              <a:rPr lang="en-US" dirty="0" smtClean="0"/>
              <a:t>the on-line </a:t>
            </a:r>
            <a:r>
              <a:rPr lang="en-US" dirty="0"/>
              <a:t>application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" y="2260872"/>
            <a:ext cx="11808823" cy="4195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Currently, system does not allow setting-</a:t>
            </a:r>
            <a:r>
              <a:rPr lang="en-US" sz="2400" dirty="0"/>
              <a:t>u</a:t>
            </a:r>
            <a:r>
              <a:rPr lang="en-US" sz="2400" dirty="0" smtClean="0"/>
              <a:t>p the split exam at different time and different locations</a:t>
            </a:r>
          </a:p>
          <a:p>
            <a:endParaRPr lang="en-US" sz="2400" dirty="0" smtClean="0"/>
          </a:p>
          <a:p>
            <a:r>
              <a:rPr lang="en-US" sz="2400" dirty="0" smtClean="0"/>
              <a:t>To consider the website application (e-portfolio) upgrading to enable the additional functionality.</a:t>
            </a:r>
          </a:p>
          <a:p>
            <a:pPr lvl="1"/>
            <a:r>
              <a:rPr lang="en-US" sz="2000" dirty="0" smtClean="0"/>
              <a:t>An option (check box or similar) for splitting the exam should be offered</a:t>
            </a:r>
          </a:p>
          <a:p>
            <a:pPr lvl="1"/>
            <a:r>
              <a:rPr lang="en-US" sz="2000" dirty="0" smtClean="0"/>
              <a:t>Divisions which want to implement splitting of the exam confirm split exam option and enter additional locations and dates</a:t>
            </a:r>
          </a:p>
          <a:p>
            <a:pPr lvl="1"/>
            <a:r>
              <a:rPr lang="en-US" sz="2000" dirty="0" smtClean="0"/>
              <a:t>If option for splitting the exam is not selected, everything remains the same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47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Future plans</a:t>
            </a:r>
            <a:endParaRPr lang="sl-SI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103313" y="1515701"/>
            <a:ext cx="4396338" cy="576262"/>
          </a:xfrm>
        </p:spPr>
        <p:txBody>
          <a:bodyPr/>
          <a:lstStyle/>
          <a:p>
            <a:r>
              <a:rPr lang="sl-SI" dirty="0"/>
              <a:t>Germany</a:t>
            </a:r>
            <a:r>
              <a:rPr lang="sl-SI" dirty="0" smtClean="0"/>
              <a:t>:</a:t>
            </a:r>
            <a:endParaRPr lang="sl-SI" dirty="0"/>
          </a:p>
        </p:txBody>
      </p:sp>
      <p:sp>
        <p:nvSpPr>
          <p:cNvPr id="23" name="Text Placeholder 15"/>
          <p:cNvSpPr>
            <a:spLocks noGrp="1"/>
          </p:cNvSpPr>
          <p:nvPr>
            <p:ph sz="half" idx="2"/>
          </p:nvPr>
        </p:nvSpPr>
        <p:spPr>
          <a:xfrm>
            <a:off x="1243912" y="2275703"/>
            <a:ext cx="10577385" cy="374173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sl-SI" dirty="0" err="1" smtClean="0"/>
              <a:t>The</a:t>
            </a:r>
            <a:r>
              <a:rPr lang="sl-SI" dirty="0" smtClean="0"/>
              <a:t> German</a:t>
            </a:r>
            <a:r>
              <a:rPr lang="en-US" dirty="0" smtClean="0"/>
              <a:t> </a:t>
            </a:r>
            <a:r>
              <a:rPr lang="en-US" dirty="0"/>
              <a:t>Association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en-US" dirty="0" smtClean="0"/>
              <a:t>Surgical Oncology</a:t>
            </a:r>
            <a:r>
              <a:rPr lang="sl-SI" dirty="0" smtClean="0"/>
              <a:t> (ACO)</a:t>
            </a:r>
            <a:r>
              <a:rPr lang="en-US" dirty="0" smtClean="0"/>
              <a:t> </a:t>
            </a:r>
            <a:r>
              <a:rPr lang="en-US" dirty="0"/>
              <a:t>has been founded in September 2017 during the national congress for visceral medicine in </a:t>
            </a:r>
            <a:r>
              <a:rPr lang="en-US" dirty="0" smtClean="0"/>
              <a:t>Dresden</a:t>
            </a:r>
            <a:endParaRPr lang="sl-SI" dirty="0" smtClean="0"/>
          </a:p>
          <a:p>
            <a:pPr>
              <a:spcAft>
                <a:spcPts val="600"/>
              </a:spcAft>
            </a:pPr>
            <a:r>
              <a:rPr lang="en-US" dirty="0"/>
              <a:t>ACO initiated a curriculum for surgical oncology based on the global curriculum elaborated by ESSO and </a:t>
            </a:r>
            <a:r>
              <a:rPr lang="en-US" dirty="0" smtClean="0"/>
              <a:t>SSO</a:t>
            </a:r>
            <a:endParaRPr lang="sl-SI" dirty="0"/>
          </a:p>
          <a:p>
            <a:pPr>
              <a:spcAft>
                <a:spcPts val="600"/>
              </a:spcAft>
            </a:pPr>
            <a:r>
              <a:rPr lang="en-US" dirty="0"/>
              <a:t>Starting with September </a:t>
            </a:r>
            <a:r>
              <a:rPr lang="en-US" dirty="0" smtClean="0"/>
              <a:t>2018</a:t>
            </a:r>
            <a:r>
              <a:rPr lang="sl-SI" dirty="0" smtClean="0"/>
              <a:t>,</a:t>
            </a:r>
            <a:r>
              <a:rPr lang="en-US" dirty="0" smtClean="0"/>
              <a:t> </a:t>
            </a:r>
            <a:r>
              <a:rPr lang="en-US" dirty="0"/>
              <a:t>10 surgeons will be trained within one year specific in the field of surgical </a:t>
            </a:r>
            <a:r>
              <a:rPr lang="en-US" dirty="0" smtClean="0"/>
              <a:t>oncology.</a:t>
            </a:r>
            <a:endParaRPr lang="sl-SI" dirty="0"/>
          </a:p>
          <a:p>
            <a:pPr>
              <a:spcAft>
                <a:spcPts val="600"/>
              </a:spcAft>
            </a:pPr>
            <a:r>
              <a:rPr lang="sl-SI" dirty="0" err="1" smtClean="0"/>
              <a:t>The</a:t>
            </a:r>
            <a:r>
              <a:rPr lang="sl-SI" dirty="0" smtClean="0"/>
              <a:t> final exam will be UEMS/EBSQ </a:t>
            </a:r>
            <a:r>
              <a:rPr lang="sl-SI" dirty="0" err="1" smtClean="0"/>
              <a:t>exam</a:t>
            </a:r>
            <a:r>
              <a:rPr lang="sl-SI" dirty="0" smtClean="0"/>
              <a:t> in German language. Succesfull candidates will  recieve both UEMS and ACO diploma</a:t>
            </a:r>
            <a:endParaRPr lang="sl-SI" dirty="0"/>
          </a:p>
          <a:p>
            <a:pPr>
              <a:spcAft>
                <a:spcPts val="600"/>
              </a:spcAft>
            </a:pPr>
            <a:r>
              <a:rPr lang="sl-SI" dirty="0" err="1" smtClean="0"/>
              <a:t>Also</a:t>
            </a:r>
            <a:r>
              <a:rPr lang="sl-SI" dirty="0" smtClean="0"/>
              <a:t> non-ACO members will be offerd to approach the exam in German language, however, they will recieve only UEMS diploma</a:t>
            </a:r>
            <a:endParaRPr lang="sl-SI" dirty="0"/>
          </a:p>
          <a:p>
            <a:pPr>
              <a:spcAft>
                <a:spcPts val="600"/>
              </a:spcAft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73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798511" y="6051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l-SI" smtClean="0"/>
              <a:t>Future plans</a:t>
            </a:r>
            <a:endParaRPr lang="sl-SI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29051"/>
              </p:ext>
            </p:extLst>
          </p:nvPr>
        </p:nvGraphicFramePr>
        <p:xfrm>
          <a:off x="2103437" y="1889284"/>
          <a:ext cx="7535863" cy="3657600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573676">
                  <a:extLst>
                    <a:ext uri="{9D8B030D-6E8A-4147-A177-3AD203B41FA5}">
                      <a16:colId xmlns:a16="http://schemas.microsoft.com/office/drawing/2014/main" val="2312813188"/>
                    </a:ext>
                  </a:extLst>
                </a:gridCol>
                <a:gridCol w="3237912">
                  <a:extLst>
                    <a:ext uri="{9D8B030D-6E8A-4147-A177-3AD203B41FA5}">
                      <a16:colId xmlns:a16="http://schemas.microsoft.com/office/drawing/2014/main" val="295051912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1847923831"/>
                    </a:ext>
                  </a:extLst>
                </a:gridCol>
                <a:gridCol w="3209925">
                  <a:extLst>
                    <a:ext uri="{9D8B030D-6E8A-4147-A177-3AD203B41FA5}">
                      <a16:colId xmlns:a16="http://schemas.microsoft.com/office/drawing/2014/main" val="16794936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sl-SI" dirty="0" err="1" smtClean="0"/>
                        <a:t>Current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exam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centers</a:t>
                      </a:r>
                      <a:r>
                        <a:rPr lang="sl-SI" baseline="0" dirty="0" smtClean="0"/>
                        <a:t> 2018</a:t>
                      </a:r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sl-SI" dirty="0" err="1" smtClean="0"/>
                        <a:t>Additional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exam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centers</a:t>
                      </a:r>
                      <a:r>
                        <a:rPr lang="sl-SI" baseline="0" dirty="0" smtClean="0"/>
                        <a:t> 2019</a:t>
                      </a:r>
                      <a:endParaRPr lang="sl-SI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6085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1.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Athens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Greece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10.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Turin, </a:t>
                      </a:r>
                      <a:r>
                        <a:rPr lang="sl-SI" dirty="0" err="1" smtClean="0"/>
                        <a:t>Italy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067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2.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Brussels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Belgium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11.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Barcelona, </a:t>
                      </a:r>
                      <a:r>
                        <a:rPr lang="sl-SI" dirty="0" err="1" smtClean="0"/>
                        <a:t>Spain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161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3.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Budapest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Hungary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12.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Liverpool</a:t>
                      </a:r>
                      <a:r>
                        <a:rPr lang="sl-SI" baseline="0" dirty="0" smtClean="0"/>
                        <a:t>, UK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56833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4.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Cairo</a:t>
                      </a:r>
                      <a:r>
                        <a:rPr lang="sl-SI" dirty="0" smtClean="0"/>
                        <a:t> </a:t>
                      </a:r>
                      <a:r>
                        <a:rPr lang="sl-SI" dirty="0" err="1" smtClean="0"/>
                        <a:t>University</a:t>
                      </a:r>
                      <a:r>
                        <a:rPr lang="sl-SI" dirty="0" smtClean="0"/>
                        <a:t>, </a:t>
                      </a:r>
                      <a:r>
                        <a:rPr lang="sl-SI" dirty="0" err="1"/>
                        <a:t>Egypt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13.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Cairo</a:t>
                      </a:r>
                      <a:r>
                        <a:rPr lang="sl-SI" dirty="0" smtClean="0"/>
                        <a:t> NCI,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baseline="0" dirty="0" err="1" smtClean="0"/>
                        <a:t>Egypt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8426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5.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Calcutta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India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14.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Mumbai</a:t>
                      </a:r>
                      <a:r>
                        <a:rPr lang="sl-SI" dirty="0" smtClean="0"/>
                        <a:t>, </a:t>
                      </a:r>
                      <a:r>
                        <a:rPr lang="sl-SI" dirty="0" err="1" smtClean="0"/>
                        <a:t>India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3451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6.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Istanbul, </a:t>
                      </a:r>
                      <a:r>
                        <a:rPr lang="sl-SI" dirty="0" err="1"/>
                        <a:t>Turkey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15.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 smtClean="0"/>
                        <a:t>Ahmedabad</a:t>
                      </a:r>
                      <a:r>
                        <a:rPr lang="sl-SI" dirty="0" smtClean="0"/>
                        <a:t>, </a:t>
                      </a:r>
                      <a:r>
                        <a:rPr lang="sl-SI" dirty="0" err="1" smtClean="0"/>
                        <a:t>India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004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7.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London, UK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16.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Lahore, Pakistan</a:t>
                      </a:r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8017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8.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Ljubljana, </a:t>
                      </a:r>
                      <a:r>
                        <a:rPr lang="sl-SI" dirty="0" err="1"/>
                        <a:t>Slovenia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353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l-SI" dirty="0" smtClean="0"/>
                        <a:t>9.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l-SI" dirty="0" err="1"/>
                        <a:t>Vienna</a:t>
                      </a:r>
                      <a:r>
                        <a:rPr lang="sl-SI" dirty="0"/>
                        <a:t>, </a:t>
                      </a:r>
                      <a:r>
                        <a:rPr lang="sl-SI" dirty="0" err="1"/>
                        <a:t>Austria</a:t>
                      </a:r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5269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4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96" y="3032015"/>
            <a:ext cx="8247723" cy="1022399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403962" cy="1400530"/>
          </a:xfrm>
        </p:spPr>
        <p:txBody>
          <a:bodyPr/>
          <a:lstStyle/>
          <a:p>
            <a:r>
              <a:rPr lang="sl-SI" dirty="0" smtClean="0"/>
              <a:t>2018 </a:t>
            </a:r>
            <a:r>
              <a:rPr lang="sl-SI" dirty="0" err="1" smtClean="0"/>
              <a:t>Surgical</a:t>
            </a:r>
            <a:r>
              <a:rPr lang="sl-SI" dirty="0" smtClean="0"/>
              <a:t> </a:t>
            </a:r>
            <a:r>
              <a:rPr lang="sl-SI" dirty="0" err="1" smtClean="0"/>
              <a:t>Oncology</a:t>
            </a:r>
            <a:r>
              <a:rPr lang="sl-SI" dirty="0" smtClean="0"/>
              <a:t> </a:t>
            </a:r>
            <a:r>
              <a:rPr lang="sl-SI" dirty="0" err="1" smtClean="0"/>
              <a:t>Exam</a:t>
            </a:r>
            <a:r>
              <a:rPr lang="sl-SI" dirty="0" smtClean="0"/>
              <a:t>:</a:t>
            </a:r>
            <a:br>
              <a:rPr lang="sl-SI" dirty="0" smtClean="0"/>
            </a:br>
            <a:r>
              <a:rPr lang="sl-SI" dirty="0" smtClean="0"/>
              <a:t>25 </a:t>
            </a:r>
            <a:r>
              <a:rPr lang="sl-SI" dirty="0" err="1" smtClean="0"/>
              <a:t>applicants</a:t>
            </a:r>
            <a:r>
              <a:rPr lang="sl-SI" dirty="0" smtClean="0"/>
              <a:t> + 3 </a:t>
            </a:r>
            <a:r>
              <a:rPr lang="sl-SI" dirty="0" err="1" smtClean="0"/>
              <a:t>retakers</a:t>
            </a:r>
            <a:r>
              <a:rPr lang="sl-SI" dirty="0" smtClean="0"/>
              <a:t> (oral </a:t>
            </a:r>
            <a:r>
              <a:rPr lang="sl-SI" dirty="0" err="1" smtClean="0"/>
              <a:t>only</a:t>
            </a:r>
            <a:r>
              <a:rPr lang="sl-SI" dirty="0" smtClean="0"/>
              <a:t>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331349"/>
              </p:ext>
            </p:extLst>
          </p:nvPr>
        </p:nvGraphicFramePr>
        <p:xfrm>
          <a:off x="7915790" y="2325010"/>
          <a:ext cx="2745899" cy="413757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189105">
                  <a:extLst>
                    <a:ext uri="{9D8B030D-6E8A-4147-A177-3AD203B41FA5}">
                      <a16:colId xmlns:a16="http://schemas.microsoft.com/office/drawing/2014/main" val="328215968"/>
                    </a:ext>
                  </a:extLst>
                </a:gridCol>
                <a:gridCol w="556794">
                  <a:extLst>
                    <a:ext uri="{9D8B030D-6E8A-4147-A177-3AD203B41FA5}">
                      <a16:colId xmlns:a16="http://schemas.microsoft.com/office/drawing/2014/main" val="1368398228"/>
                    </a:ext>
                  </a:extLst>
                </a:gridCol>
              </a:tblGrid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Austria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999172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Egypt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68930993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Germany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5366623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Greece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7988148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India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154079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Libya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4879375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Nigeria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9540440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Pakistan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5975550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Saudi Arabia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028982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Spain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4580957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Switzerland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8888037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UAE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1403266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0823149"/>
                  </a:ext>
                </a:extLst>
              </a:tr>
              <a:tr h="29554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Yemen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0484746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70730" y="3114797"/>
            <a:ext cx="4958981" cy="2026547"/>
          </a:xfrm>
        </p:spPr>
        <p:txBody>
          <a:bodyPr>
            <a:noAutofit/>
          </a:bodyPr>
          <a:lstStyle/>
          <a:p>
            <a:r>
              <a:rPr lang="en-GB" sz="2000" dirty="0" smtClean="0"/>
              <a:t>1 ineligible</a:t>
            </a:r>
          </a:p>
          <a:p>
            <a:r>
              <a:rPr lang="sl-SI" sz="2000" dirty="0"/>
              <a:t>2</a:t>
            </a:r>
            <a:r>
              <a:rPr lang="en-GB" sz="2000" dirty="0" smtClean="0"/>
              <a:t> cancelled</a:t>
            </a:r>
          </a:p>
          <a:p>
            <a:r>
              <a:rPr lang="en-GB" sz="2000" dirty="0" smtClean="0"/>
              <a:t>Remained 22 applicants for written exam</a:t>
            </a:r>
          </a:p>
        </p:txBody>
      </p:sp>
    </p:spTree>
    <p:extLst>
      <p:ext uri="{BB962C8B-B14F-4D97-AF65-F5344CB8AC3E}">
        <p14:creationId xmlns:p14="http://schemas.microsoft.com/office/powerpoint/2010/main" val="50021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Written paper:</a:t>
            </a:r>
            <a:r>
              <a:rPr lang="sl-SI" dirty="0" smtClean="0"/>
              <a:t> </a:t>
            </a:r>
            <a:r>
              <a:rPr lang="en-GB" dirty="0" smtClean="0"/>
              <a:t>question Review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(part 1 </a:t>
            </a:r>
            <a:r>
              <a:rPr lang="sl-SI" dirty="0" err="1" smtClean="0"/>
              <a:t>of</a:t>
            </a:r>
            <a:r>
              <a:rPr lang="sl-SI" dirty="0" smtClean="0"/>
              <a:t>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53" y="2052918"/>
            <a:ext cx="11629747" cy="4195481"/>
          </a:xfrm>
        </p:spPr>
        <p:txBody>
          <a:bodyPr>
            <a:noAutofit/>
          </a:bodyPr>
          <a:lstStyle/>
          <a:p>
            <a:r>
              <a:rPr lang="sl-SI" sz="2400" dirty="0" smtClean="0"/>
              <a:t>60 </a:t>
            </a:r>
            <a:r>
              <a:rPr lang="sl-SI" sz="2400" dirty="0" err="1" smtClean="0"/>
              <a:t>questions</a:t>
            </a:r>
            <a:r>
              <a:rPr lang="en-GB" sz="2400" dirty="0" smtClean="0"/>
              <a:t> focused on general oncology knowledge, clinical cases and testing application of knowledge and critical thinking.</a:t>
            </a:r>
            <a:endParaRPr lang="sl-SI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Pass mark set by </a:t>
            </a:r>
            <a:r>
              <a:rPr lang="en-GB" sz="2400" dirty="0" err="1" smtClean="0"/>
              <a:t>Anghoff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referencing</a:t>
            </a:r>
            <a:endParaRPr lang="sl-SI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None excluded from analysis</a:t>
            </a:r>
          </a:p>
        </p:txBody>
      </p:sp>
      <p:pic>
        <p:nvPicPr>
          <p:cNvPr id="1026" name="Picture 2" descr="C:\Users\iedhemovic\Dropbox\Exam 2017 pictures\2017-10-06 15.42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22" y="3020686"/>
            <a:ext cx="6617955" cy="3716237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6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1" y="452718"/>
            <a:ext cx="11738918" cy="1400530"/>
          </a:xfrm>
        </p:spPr>
        <p:txBody>
          <a:bodyPr/>
          <a:lstStyle/>
          <a:p>
            <a:r>
              <a:rPr lang="sl-SI" sz="3600" dirty="0" err="1" smtClean="0"/>
              <a:t>By</a:t>
            </a:r>
            <a:r>
              <a:rPr lang="sl-SI" sz="3600" dirty="0" smtClean="0"/>
              <a:t> </a:t>
            </a:r>
            <a:r>
              <a:rPr lang="sl-SI" sz="3600" dirty="0" err="1" smtClean="0"/>
              <a:t>courtesy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sl-SI" sz="3600" dirty="0" err="1" smtClean="0"/>
              <a:t>the</a:t>
            </a:r>
            <a:r>
              <a:rPr lang="sl-SI" sz="3600" dirty="0" smtClean="0"/>
              <a:t> </a:t>
            </a:r>
            <a:r>
              <a:rPr lang="sl-SI" sz="3600" dirty="0" err="1" smtClean="0"/>
              <a:t>Division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sl-SI" sz="3600" dirty="0" err="1" smtClean="0"/>
              <a:t>Breast</a:t>
            </a:r>
            <a:r>
              <a:rPr lang="sl-SI" sz="3600" dirty="0" smtClean="0"/>
              <a:t> </a:t>
            </a:r>
            <a:r>
              <a:rPr lang="sl-SI" sz="3600" dirty="0" err="1" smtClean="0"/>
              <a:t>Surgrey</a:t>
            </a:r>
            <a:r>
              <a:rPr lang="sl-SI" sz="3600" dirty="0" smtClean="0"/>
              <a:t>, </a:t>
            </a:r>
            <a:r>
              <a:rPr lang="sl-SI" sz="3600" dirty="0" err="1" smtClean="0"/>
              <a:t>both</a:t>
            </a:r>
            <a:r>
              <a:rPr lang="sl-SI" sz="3600" dirty="0" smtClean="0"/>
              <a:t> </a:t>
            </a:r>
            <a:r>
              <a:rPr lang="sl-SI" sz="3600" dirty="0" err="1" smtClean="0"/>
              <a:t>divisions</a:t>
            </a:r>
            <a:r>
              <a:rPr lang="sl-SI" sz="3600" dirty="0"/>
              <a:t> </a:t>
            </a:r>
            <a:r>
              <a:rPr lang="sl-SI" sz="3600" dirty="0" err="1" smtClean="0"/>
              <a:t>shared</a:t>
            </a:r>
            <a:r>
              <a:rPr lang="sl-SI" sz="3600" dirty="0" smtClean="0"/>
              <a:t> </a:t>
            </a:r>
            <a:r>
              <a:rPr lang="sl-SI" sz="3600" dirty="0" err="1" smtClean="0"/>
              <a:t>the</a:t>
            </a:r>
            <a:r>
              <a:rPr lang="sl-SI" sz="3600" dirty="0" smtClean="0"/>
              <a:t> same </a:t>
            </a:r>
            <a:r>
              <a:rPr lang="sl-SI" sz="3600" dirty="0" err="1" smtClean="0"/>
              <a:t>written</a:t>
            </a:r>
            <a:r>
              <a:rPr lang="sl-SI" sz="3600" dirty="0" smtClean="0"/>
              <a:t> </a:t>
            </a:r>
            <a:r>
              <a:rPr lang="sl-SI" sz="3600" dirty="0" err="1" smtClean="0"/>
              <a:t>exam</a:t>
            </a:r>
            <a:r>
              <a:rPr lang="sl-SI" sz="3600" dirty="0" smtClean="0"/>
              <a:t> </a:t>
            </a:r>
            <a:r>
              <a:rPr lang="sl-SI" sz="3600" dirty="0" err="1" smtClean="0"/>
              <a:t>sites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524" y="2101763"/>
            <a:ext cx="7019196" cy="3746587"/>
          </a:xfrm>
        </p:spPr>
        <p:txBody>
          <a:bodyPr>
            <a:noAutofit/>
          </a:bodyPr>
          <a:lstStyle/>
          <a:p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Division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Breast</a:t>
            </a:r>
            <a:r>
              <a:rPr lang="sl-SI" sz="2000" dirty="0" smtClean="0"/>
              <a:t> Surgery </a:t>
            </a:r>
            <a:r>
              <a:rPr lang="sl-SI" sz="2000" dirty="0" err="1" smtClean="0"/>
              <a:t>invited</a:t>
            </a:r>
            <a:r>
              <a:rPr lang="sl-SI" sz="2000" dirty="0" smtClean="0"/>
              <a:t> SO </a:t>
            </a:r>
            <a:r>
              <a:rPr lang="sl-SI" sz="2000" dirty="0" err="1" smtClean="0"/>
              <a:t>division</a:t>
            </a:r>
            <a:r>
              <a:rPr lang="sl-SI" sz="2000" dirty="0" smtClean="0"/>
              <a:t> to </a:t>
            </a:r>
            <a:r>
              <a:rPr lang="sl-SI" sz="2000" dirty="0" err="1" smtClean="0"/>
              <a:t>jointly</a:t>
            </a:r>
            <a:r>
              <a:rPr lang="sl-SI" sz="2000" dirty="0" smtClean="0"/>
              <a:t> </a:t>
            </a:r>
            <a:r>
              <a:rPr lang="sl-SI" sz="2000" dirty="0" err="1" smtClean="0"/>
              <a:t>organize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written</a:t>
            </a:r>
            <a:r>
              <a:rPr lang="sl-SI" sz="2000" dirty="0" smtClean="0"/>
              <a:t> </a:t>
            </a:r>
            <a:r>
              <a:rPr lang="sl-SI" sz="2000" dirty="0" err="1" smtClean="0"/>
              <a:t>exam</a:t>
            </a:r>
            <a:r>
              <a:rPr lang="sl-SI" sz="2000" dirty="0" smtClean="0"/>
              <a:t> in 2018 to </a:t>
            </a:r>
            <a:r>
              <a:rPr lang="sl-SI" sz="2000" dirty="0" err="1" smtClean="0"/>
              <a:t>save</a:t>
            </a:r>
            <a:r>
              <a:rPr lang="sl-SI" sz="2000" dirty="0" smtClean="0"/>
              <a:t> </a:t>
            </a:r>
            <a:r>
              <a:rPr lang="sl-SI" sz="2000" dirty="0" err="1" smtClean="0"/>
              <a:t>the</a:t>
            </a:r>
            <a:r>
              <a:rPr lang="sl-SI" sz="2000" dirty="0" smtClean="0"/>
              <a:t> </a:t>
            </a:r>
            <a:r>
              <a:rPr lang="sl-SI" sz="2000" dirty="0" err="1" smtClean="0"/>
              <a:t>money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time, </a:t>
            </a:r>
            <a:r>
              <a:rPr lang="sl-SI" sz="2000" dirty="0" err="1" smtClean="0"/>
              <a:t>both</a:t>
            </a:r>
            <a:r>
              <a:rPr lang="sl-SI" sz="2000" dirty="0" smtClean="0"/>
              <a:t> </a:t>
            </a:r>
            <a:r>
              <a:rPr lang="sl-SI" sz="2000" dirty="0" err="1" smtClean="0"/>
              <a:t>for</a:t>
            </a:r>
            <a:r>
              <a:rPr lang="sl-SI" sz="2000" dirty="0" smtClean="0"/>
              <a:t> </a:t>
            </a:r>
            <a:r>
              <a:rPr lang="sl-SI" sz="2000" dirty="0" err="1" smtClean="0"/>
              <a:t>candidates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</a:t>
            </a:r>
            <a:r>
              <a:rPr lang="sl-SI" sz="2000" dirty="0" err="1" smtClean="0"/>
              <a:t>examiners</a:t>
            </a:r>
            <a:endParaRPr lang="sl-SI" sz="2000" dirty="0" smtClean="0"/>
          </a:p>
          <a:p>
            <a:endParaRPr lang="sl-SI" sz="2000" dirty="0"/>
          </a:p>
          <a:p>
            <a:r>
              <a:rPr lang="sl-SI" sz="2000" dirty="0" err="1" smtClean="0"/>
              <a:t>Division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Surgical</a:t>
            </a:r>
            <a:r>
              <a:rPr lang="sl-SI" sz="2000" dirty="0" smtClean="0"/>
              <a:t> </a:t>
            </a:r>
            <a:r>
              <a:rPr lang="sl-SI" sz="2000" dirty="0" err="1" smtClean="0"/>
              <a:t>Oncology</a:t>
            </a:r>
            <a:r>
              <a:rPr lang="sl-SI" sz="2000" dirty="0" smtClean="0"/>
              <a:t> </a:t>
            </a:r>
            <a:r>
              <a:rPr lang="sl-SI" sz="2000" dirty="0" err="1" smtClean="0"/>
              <a:t>accepted</a:t>
            </a:r>
            <a:r>
              <a:rPr lang="sl-SI" sz="2000" dirty="0" smtClean="0"/>
              <a:t> </a:t>
            </a:r>
            <a:r>
              <a:rPr lang="sl-SI" sz="2000" dirty="0" err="1" smtClean="0"/>
              <a:t>invitation</a:t>
            </a:r>
            <a:endParaRPr lang="sl-SI" sz="2000" dirty="0" smtClean="0"/>
          </a:p>
          <a:p>
            <a:endParaRPr lang="sl-SI" sz="2000" dirty="0"/>
          </a:p>
          <a:p>
            <a:r>
              <a:rPr lang="sl-SI" sz="2000" dirty="0" err="1" smtClean="0"/>
              <a:t>All</a:t>
            </a:r>
            <a:r>
              <a:rPr lang="sl-SI" sz="2000" dirty="0" smtClean="0"/>
              <a:t> </a:t>
            </a:r>
            <a:r>
              <a:rPr lang="sl-SI" sz="2000" dirty="0" err="1" smtClean="0"/>
              <a:t>remote</a:t>
            </a:r>
            <a:r>
              <a:rPr lang="sl-SI" sz="2000" dirty="0" smtClean="0"/>
              <a:t> </a:t>
            </a:r>
            <a:r>
              <a:rPr lang="sl-SI" sz="2000" dirty="0" err="1" smtClean="0"/>
              <a:t>exam</a:t>
            </a:r>
            <a:r>
              <a:rPr lang="sl-SI" sz="2000" dirty="0" smtClean="0"/>
              <a:t> </a:t>
            </a:r>
            <a:r>
              <a:rPr lang="sl-SI" sz="2000" dirty="0" err="1" smtClean="0"/>
              <a:t>centers</a:t>
            </a:r>
            <a:r>
              <a:rPr lang="sl-SI" sz="2000" dirty="0" smtClean="0"/>
              <a:t> </a:t>
            </a:r>
            <a:r>
              <a:rPr lang="sl-SI" sz="2000" dirty="0" err="1" smtClean="0"/>
              <a:t>were</a:t>
            </a:r>
            <a:r>
              <a:rPr lang="sl-SI" sz="2000" dirty="0" smtClean="0"/>
              <a:t> set up </a:t>
            </a:r>
            <a:r>
              <a:rPr lang="sl-SI" sz="2000" dirty="0" err="1" smtClean="0"/>
              <a:t>by</a:t>
            </a:r>
            <a:r>
              <a:rPr lang="sl-SI" sz="2000" dirty="0" smtClean="0"/>
              <a:t> </a:t>
            </a:r>
            <a:r>
              <a:rPr lang="sl-SI" sz="2000" dirty="0" err="1" smtClean="0"/>
              <a:t>Division</a:t>
            </a:r>
            <a:r>
              <a:rPr lang="sl-SI" sz="2000" dirty="0" smtClean="0"/>
              <a:t> </a:t>
            </a:r>
            <a:r>
              <a:rPr lang="sl-SI" sz="2000" dirty="0" err="1" smtClean="0"/>
              <a:t>of</a:t>
            </a:r>
            <a:r>
              <a:rPr lang="sl-SI" sz="2000" dirty="0" smtClean="0"/>
              <a:t> </a:t>
            </a:r>
            <a:r>
              <a:rPr lang="sl-SI" sz="2000" dirty="0" err="1" smtClean="0"/>
              <a:t>Breast</a:t>
            </a:r>
            <a:r>
              <a:rPr lang="sl-SI" sz="2000" dirty="0" smtClean="0"/>
              <a:t> </a:t>
            </a:r>
            <a:r>
              <a:rPr lang="sl-SI" sz="2000" dirty="0" err="1" smtClean="0"/>
              <a:t>Surgery</a:t>
            </a:r>
            <a:endParaRPr lang="sl-SI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738" t="29588" r="50859" b="19049"/>
          <a:stretch/>
        </p:blipFill>
        <p:spPr>
          <a:xfrm>
            <a:off x="8625837" y="2003174"/>
            <a:ext cx="2247527" cy="450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4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Results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2018 </a:t>
            </a:r>
            <a:r>
              <a:rPr lang="sl-SI" dirty="0" err="1" smtClean="0"/>
              <a:t>written</a:t>
            </a:r>
            <a:r>
              <a:rPr lang="sl-SI" dirty="0" smtClean="0"/>
              <a:t> </a:t>
            </a:r>
            <a:r>
              <a:rPr lang="sl-SI" dirty="0" err="1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3761286"/>
          </a:xfrm>
        </p:spPr>
        <p:txBody>
          <a:bodyPr>
            <a:normAutofit/>
          </a:bodyPr>
          <a:lstStyle/>
          <a:p>
            <a:r>
              <a:rPr lang="en-GB" sz="2800" dirty="0"/>
              <a:t>Written exam: June </a:t>
            </a:r>
            <a:r>
              <a:rPr lang="en-GB" sz="2800" dirty="0" smtClean="0"/>
              <a:t>22</a:t>
            </a:r>
            <a:r>
              <a:rPr lang="sl-SI" sz="2800" dirty="0" smtClean="0"/>
              <a:t>: </a:t>
            </a:r>
            <a:r>
              <a:rPr lang="en-GB" sz="2800" dirty="0" smtClean="0"/>
              <a:t>19 </a:t>
            </a:r>
            <a:r>
              <a:rPr lang="en-GB" sz="2800" dirty="0"/>
              <a:t>passed, 3 </a:t>
            </a:r>
            <a:r>
              <a:rPr lang="en-GB" sz="2800" dirty="0" smtClean="0"/>
              <a:t>failed</a:t>
            </a:r>
            <a:endParaRPr lang="sl-SI" sz="2800" dirty="0" smtClean="0"/>
          </a:p>
          <a:p>
            <a:endParaRPr lang="en-GB" sz="2800" dirty="0"/>
          </a:p>
          <a:p>
            <a:r>
              <a:rPr lang="en-GB" sz="2800" dirty="0"/>
              <a:t>For oral 22 (19 who passed written + 3 re</a:t>
            </a:r>
            <a:r>
              <a:rPr lang="sl-SI" sz="2800" dirty="0"/>
              <a:t>-</a:t>
            </a:r>
            <a:r>
              <a:rPr lang="en-GB" sz="2800" dirty="0"/>
              <a:t>takers from previous year</a:t>
            </a:r>
            <a:r>
              <a:rPr lang="en-GB" sz="2800" dirty="0" smtClean="0"/>
              <a:t>)</a:t>
            </a:r>
            <a:endParaRPr lang="sl-SI" sz="2800" dirty="0" smtClean="0"/>
          </a:p>
          <a:p>
            <a:endParaRPr lang="en-GB" sz="2800" dirty="0"/>
          </a:p>
          <a:p>
            <a:r>
              <a:rPr lang="en-GB" sz="2800" dirty="0"/>
              <a:t>Oral exam will take place on October 13</a:t>
            </a:r>
            <a:r>
              <a:rPr lang="sl-SI" sz="2800" dirty="0"/>
              <a:t>, 2018</a:t>
            </a:r>
            <a:r>
              <a:rPr lang="en-GB" sz="2800" dirty="0"/>
              <a:t> in Budapest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8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57" y="234632"/>
            <a:ext cx="11310551" cy="636218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525548" y="1975535"/>
            <a:ext cx="2217652" cy="4276983"/>
          </a:xfrm>
          <a:prstGeom prst="roundRect">
            <a:avLst/>
          </a:prstGeom>
          <a:solidFill>
            <a:schemeClr val="accent1">
              <a:alpha val="83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9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Feedback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  <a:r>
              <a:rPr lang="sl-SI" dirty="0" err="1" smtClean="0"/>
              <a:t>jointly</a:t>
            </a:r>
            <a:r>
              <a:rPr lang="sl-SI" dirty="0" smtClean="0"/>
              <a:t> </a:t>
            </a:r>
            <a:r>
              <a:rPr lang="sl-SI" dirty="0" err="1" smtClean="0"/>
              <a:t>organized</a:t>
            </a:r>
            <a:r>
              <a:rPr lang="sl-SI" dirty="0" smtClean="0"/>
              <a:t> </a:t>
            </a:r>
            <a:r>
              <a:rPr lang="sl-SI" dirty="0" err="1" smtClean="0"/>
              <a:t>written</a:t>
            </a:r>
            <a:r>
              <a:rPr lang="sl-SI" dirty="0" smtClean="0"/>
              <a:t> </a:t>
            </a:r>
            <a:r>
              <a:rPr lang="sl-SI" dirty="0" err="1" smtClean="0"/>
              <a:t>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27" y="2225448"/>
            <a:ext cx="8946541" cy="2890016"/>
          </a:xfrm>
        </p:spPr>
        <p:txBody>
          <a:bodyPr>
            <a:noAutofit/>
          </a:bodyPr>
          <a:lstStyle/>
          <a:p>
            <a:r>
              <a:rPr lang="en-US" sz="2800" dirty="0" smtClean="0"/>
              <a:t>At all sites, everything went smoothly</a:t>
            </a:r>
            <a:r>
              <a:rPr lang="sl-SI" sz="2800" dirty="0" smtClean="0"/>
              <a:t>, </a:t>
            </a:r>
            <a:r>
              <a:rPr lang="sl-SI" sz="2800" dirty="0" err="1" smtClean="0"/>
              <a:t>without</a:t>
            </a:r>
            <a:r>
              <a:rPr lang="sl-SI" sz="2800" dirty="0" smtClean="0"/>
              <a:t> </a:t>
            </a:r>
            <a:r>
              <a:rPr lang="sl-SI" sz="2800" dirty="0" err="1" smtClean="0"/>
              <a:t>any</a:t>
            </a:r>
            <a:r>
              <a:rPr lang="sl-SI" sz="2800" dirty="0" smtClean="0"/>
              <a:t> </a:t>
            </a:r>
            <a:r>
              <a:rPr lang="sl-SI" sz="2800" dirty="0" err="1" smtClean="0"/>
              <a:t>problems</a:t>
            </a:r>
            <a:r>
              <a:rPr lang="sl-SI" sz="2800" dirty="0" smtClean="0"/>
              <a:t>.</a:t>
            </a:r>
          </a:p>
          <a:p>
            <a:endParaRPr lang="sl-SI" sz="2800" dirty="0"/>
          </a:p>
          <a:p>
            <a:r>
              <a:rPr lang="sl-SI" sz="2800" dirty="0" smtClean="0"/>
              <a:t>Both </a:t>
            </a:r>
            <a:r>
              <a:rPr lang="sl-SI" sz="2800" dirty="0" err="1" smtClean="0"/>
              <a:t>candidates</a:t>
            </a:r>
            <a:r>
              <a:rPr lang="sl-SI" sz="2800" dirty="0" smtClean="0"/>
              <a:t> </a:t>
            </a:r>
            <a:r>
              <a:rPr lang="sl-SI" sz="2800" dirty="0" err="1" smtClean="0"/>
              <a:t>and</a:t>
            </a:r>
            <a:r>
              <a:rPr lang="sl-SI" sz="2800" dirty="0" smtClean="0"/>
              <a:t> </a:t>
            </a:r>
            <a:r>
              <a:rPr lang="sl-SI" sz="2800" dirty="0" err="1" smtClean="0"/>
              <a:t>organizers</a:t>
            </a:r>
            <a:r>
              <a:rPr lang="sl-SI" sz="2800" dirty="0" smtClean="0"/>
              <a:t> </a:t>
            </a:r>
            <a:r>
              <a:rPr lang="sl-SI" sz="2800" dirty="0" err="1" smtClean="0"/>
              <a:t>were</a:t>
            </a:r>
            <a:r>
              <a:rPr lang="sl-SI" sz="2800" dirty="0" smtClean="0"/>
              <a:t> </a:t>
            </a:r>
            <a:r>
              <a:rPr lang="sl-SI" sz="2800" dirty="0" err="1" smtClean="0"/>
              <a:t>very</a:t>
            </a:r>
            <a:r>
              <a:rPr lang="sl-SI" sz="2800" dirty="0" smtClean="0"/>
              <a:t> </a:t>
            </a:r>
            <a:r>
              <a:rPr lang="sl-SI" sz="2800" dirty="0" err="1" smtClean="0"/>
              <a:t>happy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91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viva</a:t>
            </a:r>
            <a:r>
              <a:rPr lang="sl-SI" dirty="0"/>
              <a:t> (part </a:t>
            </a:r>
            <a:r>
              <a:rPr lang="sl-SI" dirty="0" smtClean="0"/>
              <a:t>2 </a:t>
            </a:r>
            <a:r>
              <a:rPr lang="sl-SI" dirty="0" err="1"/>
              <a:t>of</a:t>
            </a:r>
            <a:r>
              <a:rPr lang="sl-SI" dirty="0"/>
              <a:t>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21" y="1564646"/>
            <a:ext cx="11168108" cy="4195481"/>
          </a:xfrm>
        </p:spPr>
        <p:txBody>
          <a:bodyPr>
            <a:noAutofit/>
          </a:bodyPr>
          <a:lstStyle/>
          <a:p>
            <a:r>
              <a:rPr lang="en-GB" sz="2400" dirty="0" smtClean="0"/>
              <a:t>Papers allocated based</a:t>
            </a:r>
            <a:r>
              <a:rPr lang="sl-SI" sz="2400" dirty="0" smtClean="0"/>
              <a:t> </a:t>
            </a:r>
            <a:r>
              <a:rPr lang="en-GB" sz="2400" dirty="0" smtClean="0"/>
              <a:t>on their declared 2 subject preferences</a:t>
            </a:r>
          </a:p>
          <a:p>
            <a:endParaRPr lang="en-GB" sz="2400" dirty="0"/>
          </a:p>
          <a:p>
            <a:r>
              <a:rPr lang="en-GB" sz="2400" dirty="0" smtClean="0"/>
              <a:t>1 hour to read both papers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a</a:t>
            </a:r>
            <a:r>
              <a:rPr lang="en-GB" sz="2400" dirty="0" err="1" smtClean="0"/>
              <a:t>nd</a:t>
            </a:r>
            <a:r>
              <a:rPr lang="sl-SI" sz="2400" dirty="0" smtClean="0"/>
              <a:t> </a:t>
            </a:r>
            <a:r>
              <a:rPr lang="en-GB" sz="2400" dirty="0" smtClean="0"/>
              <a:t>then a 30 minute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academic viva</a:t>
            </a:r>
          </a:p>
          <a:p>
            <a:endParaRPr lang="en-GB" sz="2400" dirty="0"/>
          </a:p>
          <a:p>
            <a:r>
              <a:rPr lang="en-GB" sz="2400" dirty="0" smtClean="0"/>
              <a:t>Focus on critical thinking,</a:t>
            </a:r>
            <a:r>
              <a:rPr lang="sl-SI" sz="2400" dirty="0"/>
              <a:t> </a:t>
            </a:r>
            <a:r>
              <a:rPr lang="en-GB" sz="2400" dirty="0" smtClean="0"/>
              <a:t>trial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design and</a:t>
            </a:r>
            <a:r>
              <a:rPr lang="sl-SI" sz="2400" dirty="0" smtClean="0"/>
              <a:t> </a:t>
            </a:r>
            <a:r>
              <a:rPr lang="en-GB" sz="2400" dirty="0" smtClean="0"/>
              <a:t>methodology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plus evidence based practice</a:t>
            </a:r>
            <a:endParaRPr lang="en-GB" sz="2400" dirty="0"/>
          </a:p>
        </p:txBody>
      </p:sp>
      <p:pic>
        <p:nvPicPr>
          <p:cNvPr id="2050" name="Picture 2" descr="C:\Users\iedhemovic\Dropbox\Exam 2017 pictures\2017-10-07 12.01.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23" y="2986390"/>
            <a:ext cx="6703407" cy="3764221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viva</a:t>
            </a:r>
            <a:r>
              <a:rPr lang="sl-SI" dirty="0"/>
              <a:t> (part </a:t>
            </a:r>
            <a:r>
              <a:rPr lang="sl-SI" dirty="0" smtClean="0"/>
              <a:t>3 </a:t>
            </a:r>
            <a:r>
              <a:rPr lang="sl-SI" dirty="0" err="1"/>
              <a:t>of</a:t>
            </a:r>
            <a:r>
              <a:rPr lang="sl-SI" dirty="0"/>
              <a:t> 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0" y="1557297"/>
            <a:ext cx="11585360" cy="3300317"/>
          </a:xfrm>
        </p:spPr>
        <p:txBody>
          <a:bodyPr>
            <a:noAutofit/>
          </a:bodyPr>
          <a:lstStyle/>
          <a:p>
            <a:r>
              <a:rPr lang="en-GB" sz="2400" dirty="0"/>
              <a:t>Evaluates clinical management</a:t>
            </a:r>
            <a:r>
              <a:rPr lang="sl-SI" sz="2400" dirty="0"/>
              <a:t> </a:t>
            </a:r>
            <a:r>
              <a:rPr lang="en-GB" sz="2400" dirty="0" smtClean="0"/>
              <a:t>skills,</a:t>
            </a:r>
            <a:r>
              <a:rPr lang="sl-SI" sz="2400" dirty="0" smtClean="0"/>
              <a:t> </a:t>
            </a:r>
            <a:r>
              <a:rPr lang="en-GB" sz="2400" dirty="0" smtClean="0"/>
              <a:t>decision </a:t>
            </a:r>
            <a:r>
              <a:rPr lang="en-GB" sz="2400" dirty="0"/>
              <a:t>making and clinical</a:t>
            </a:r>
            <a:r>
              <a:rPr lang="sl-SI" sz="2400" dirty="0"/>
              <a:t> </a:t>
            </a:r>
            <a:r>
              <a:rPr lang="en-GB" sz="2400" dirty="0" smtClean="0"/>
              <a:t>knowledge</a:t>
            </a:r>
            <a:r>
              <a:rPr lang="sl-SI" sz="2400" dirty="0" smtClean="0"/>
              <a:t> </a:t>
            </a:r>
            <a:r>
              <a:rPr lang="en-GB" sz="2400" dirty="0" smtClean="0"/>
              <a:t>of </a:t>
            </a:r>
            <a:r>
              <a:rPr lang="en-GB" sz="2400" dirty="0"/>
              <a:t>current best European </a:t>
            </a:r>
            <a:r>
              <a:rPr lang="en-GB" sz="2400" dirty="0" smtClean="0"/>
              <a:t>practice</a:t>
            </a:r>
            <a:endParaRPr lang="sl-SI" sz="2400" dirty="0" smtClean="0"/>
          </a:p>
          <a:p>
            <a:endParaRPr lang="en-GB" sz="2400" dirty="0"/>
          </a:p>
          <a:p>
            <a:r>
              <a:rPr lang="en-GB" sz="2400" dirty="0" smtClean="0"/>
              <a:t>10 pre prepared cases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covering all major cancer sites</a:t>
            </a:r>
          </a:p>
          <a:p>
            <a:endParaRPr lang="en-GB" sz="2400" dirty="0"/>
          </a:p>
          <a:p>
            <a:r>
              <a:rPr lang="en-GB" sz="2400" dirty="0" smtClean="0"/>
              <a:t>Each candidate discusses 2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case</a:t>
            </a:r>
            <a:r>
              <a:rPr lang="sl-SI" sz="2400" dirty="0" smtClean="0"/>
              <a:t> </a:t>
            </a:r>
            <a:r>
              <a:rPr lang="en-GB" sz="2400" dirty="0" smtClean="0"/>
              <a:t>scenarios themed around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their</a:t>
            </a:r>
            <a:r>
              <a:rPr lang="sl-SI" sz="2400" dirty="0"/>
              <a:t> </a:t>
            </a:r>
            <a:r>
              <a:rPr lang="en-GB" sz="2400" dirty="0" smtClean="0"/>
              <a:t>specialist subject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en-GB" sz="2400" dirty="0" smtClean="0"/>
              <a:t>(HPB, Upper GI, </a:t>
            </a:r>
            <a:r>
              <a:rPr lang="sl-SI" sz="2400" dirty="0" smtClean="0"/>
              <a:t>Colorectal</a:t>
            </a:r>
            <a:r>
              <a:rPr lang="en-GB" sz="2400" dirty="0" smtClean="0"/>
              <a:t>,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B</a:t>
            </a:r>
            <a:r>
              <a:rPr lang="en-GB" sz="2400" dirty="0" err="1" smtClean="0"/>
              <a:t>reast</a:t>
            </a:r>
            <a:r>
              <a:rPr lang="sl-SI" sz="2400" dirty="0" smtClean="0"/>
              <a:t>...</a:t>
            </a:r>
            <a:r>
              <a:rPr lang="en-GB" sz="2400" dirty="0" smtClean="0"/>
              <a:t>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3074" name="Picture 2" descr="C:\Users\iedhemovic\Dropbox\Exam 2017 pictures\2017-10-07 12.03.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06" y="2951116"/>
            <a:ext cx="6790266" cy="3812996"/>
          </a:xfrm>
          <a:prstGeom prst="rect">
            <a:avLst/>
          </a:prstGeom>
          <a:noFill/>
          <a:ln w="317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3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1357</TotalTime>
  <Words>569</Words>
  <Application>Microsoft Office PowerPoint</Application>
  <PresentationFormat>Widescreen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</vt:lpstr>
      <vt:lpstr>Report of the  Surgical Oncology Division</vt:lpstr>
      <vt:lpstr>2018 Surgical Oncology Exam: 25 applicants + 3 retakers (oral only)</vt:lpstr>
      <vt:lpstr>Written paper: question Review (part 1 of 3)</vt:lpstr>
      <vt:lpstr>By courtesy of the Division of Breast Surgrey, both divisions shared the same written exam sites</vt:lpstr>
      <vt:lpstr>Results of the 2018 written exam</vt:lpstr>
      <vt:lpstr>PowerPoint Presentation</vt:lpstr>
      <vt:lpstr>Feedback from jointly organized written exam</vt:lpstr>
      <vt:lpstr>Academic viva (part 2 of 3)</vt:lpstr>
      <vt:lpstr>Clinical viva (part 3 of 3)</vt:lpstr>
      <vt:lpstr>Suggestions for changes in the on-line application system</vt:lpstr>
      <vt:lpstr>Future plans</vt:lpstr>
      <vt:lpstr>PowerPoint Presentation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Examiners meeting  EBSQ Surgical Oncology  2014</dc:title>
  <dc:creator>UOS</dc:creator>
  <cp:lastModifiedBy>Ibrahim Edhemović</cp:lastModifiedBy>
  <cp:revision>110</cp:revision>
  <dcterms:created xsi:type="dcterms:W3CDTF">2014-09-06T08:41:43Z</dcterms:created>
  <dcterms:modified xsi:type="dcterms:W3CDTF">2018-09-13T21:00:47Z</dcterms:modified>
</cp:coreProperties>
</file>