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72" r:id="rId2"/>
    <p:sldId id="256" r:id="rId3"/>
    <p:sldId id="257" r:id="rId4"/>
    <p:sldId id="258" r:id="rId5"/>
    <p:sldId id="261" r:id="rId6"/>
    <p:sldId id="264" r:id="rId7"/>
    <p:sldId id="267" r:id="rId8"/>
    <p:sldId id="265" r:id="rId9"/>
    <p:sldId id="266" r:id="rId10"/>
    <p:sldId id="268" r:id="rId11"/>
    <p:sldId id="271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64"/>
  </p:normalViewPr>
  <p:slideViewPr>
    <p:cSldViewPr snapToGrid="0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DFAD81-FB36-6546-A17C-CBE0A07254B3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F7AA5D-503F-6442-8A51-C5ABC1FC5C71}">
      <dgm:prSet phldrT="[Text]"/>
      <dgm:spPr/>
      <dgm:t>
        <a:bodyPr/>
        <a:lstStyle/>
        <a:p>
          <a:r>
            <a:rPr lang="en-GB" dirty="0"/>
            <a:t>Investment Funds Assets &gt; 10 000</a:t>
          </a:r>
        </a:p>
        <a:p>
          <a:r>
            <a:rPr lang="en-GB" dirty="0"/>
            <a:t>Interest on deposit</a:t>
          </a:r>
        </a:p>
        <a:p>
          <a:r>
            <a:rPr lang="en-GB" dirty="0"/>
            <a:t>Potential 60 000 Interest Annual income</a:t>
          </a:r>
        </a:p>
      </dgm:t>
    </dgm:pt>
    <dgm:pt modelId="{AF5A3831-126F-3746-AF37-0A78A316829A}" type="parTrans" cxnId="{28553459-53B6-7746-90A4-1775FF320995}">
      <dgm:prSet/>
      <dgm:spPr/>
      <dgm:t>
        <a:bodyPr/>
        <a:lstStyle/>
        <a:p>
          <a:endParaRPr lang="en-GB"/>
        </a:p>
      </dgm:t>
    </dgm:pt>
    <dgm:pt modelId="{428DA5FA-BAD2-7649-BF5D-47ADC4FACAC5}" type="sibTrans" cxnId="{28553459-53B6-7746-90A4-1775FF320995}">
      <dgm:prSet/>
      <dgm:spPr/>
      <dgm:t>
        <a:bodyPr/>
        <a:lstStyle/>
        <a:p>
          <a:endParaRPr lang="en-GB"/>
        </a:p>
      </dgm:t>
    </dgm:pt>
    <dgm:pt modelId="{0F1BFB6E-D383-E347-AFCA-47A801D177C8}">
      <dgm:prSet phldrT="[Text]"/>
      <dgm:spPr/>
      <dgm:t>
        <a:bodyPr/>
        <a:lstStyle/>
        <a:p>
          <a:r>
            <a:rPr lang="en-GB" dirty="0"/>
            <a:t>Opt In</a:t>
          </a:r>
        </a:p>
        <a:p>
          <a:r>
            <a:rPr lang="en-GB" dirty="0"/>
            <a:t>No risk </a:t>
          </a:r>
        </a:p>
      </dgm:t>
    </dgm:pt>
    <dgm:pt modelId="{C70B6B0E-2255-CF40-B95B-63263F6274A8}" type="parTrans" cxnId="{9FDA9CF5-FCFC-D341-BB63-F7144CC1B216}">
      <dgm:prSet/>
      <dgm:spPr/>
      <dgm:t>
        <a:bodyPr/>
        <a:lstStyle/>
        <a:p>
          <a:endParaRPr lang="en-GB"/>
        </a:p>
      </dgm:t>
    </dgm:pt>
    <dgm:pt modelId="{36AFF5FA-B27A-3647-A5F0-3AB77C4A4FB5}" type="sibTrans" cxnId="{9FDA9CF5-FCFC-D341-BB63-F7144CC1B216}">
      <dgm:prSet/>
      <dgm:spPr/>
      <dgm:t>
        <a:bodyPr/>
        <a:lstStyle/>
        <a:p>
          <a:endParaRPr lang="en-GB"/>
        </a:p>
      </dgm:t>
    </dgm:pt>
    <dgm:pt modelId="{F286EDFE-FADC-F44B-848E-7D56DC1F7D9E}">
      <dgm:prSet phldrT="[Text]"/>
      <dgm:spPr/>
      <dgm:t>
        <a:bodyPr/>
        <a:lstStyle/>
        <a:p>
          <a:r>
            <a:rPr lang="en-GB" dirty="0"/>
            <a:t>1/12 commitment</a:t>
          </a:r>
        </a:p>
        <a:p>
          <a:r>
            <a:rPr lang="en-GB" dirty="0"/>
            <a:t>minimum deposit</a:t>
          </a:r>
        </a:p>
      </dgm:t>
    </dgm:pt>
    <dgm:pt modelId="{4BC47B82-97B3-5745-8387-DA8470209C4C}" type="parTrans" cxnId="{9C43EF50-09BF-1E49-8284-D7AFD125B3C3}">
      <dgm:prSet/>
      <dgm:spPr/>
      <dgm:t>
        <a:bodyPr/>
        <a:lstStyle/>
        <a:p>
          <a:endParaRPr lang="en-GB"/>
        </a:p>
      </dgm:t>
    </dgm:pt>
    <dgm:pt modelId="{1A1297F8-6A70-0F4D-816D-33AD855630CC}" type="sibTrans" cxnId="{9C43EF50-09BF-1E49-8284-D7AFD125B3C3}">
      <dgm:prSet/>
      <dgm:spPr/>
      <dgm:t>
        <a:bodyPr/>
        <a:lstStyle/>
        <a:p>
          <a:endParaRPr lang="en-GB"/>
        </a:p>
      </dgm:t>
    </dgm:pt>
    <dgm:pt modelId="{91C65131-E406-6841-8965-C8C88DB278DF}">
      <dgm:prSet phldrT="[Text]"/>
      <dgm:spPr/>
      <dgm:t>
        <a:bodyPr/>
        <a:lstStyle/>
        <a:p>
          <a:r>
            <a:rPr lang="en-GB" dirty="0"/>
            <a:t>3/12 commitment </a:t>
          </a:r>
        </a:p>
        <a:p>
          <a:r>
            <a:rPr lang="en-GB" dirty="0"/>
            <a:t>Minimum deposit</a:t>
          </a:r>
        </a:p>
      </dgm:t>
    </dgm:pt>
    <dgm:pt modelId="{CC7A24C0-34E9-8545-BA30-C84FD704853B}" type="parTrans" cxnId="{6A4B93B2-5757-A141-859F-5DBAF6B62E23}">
      <dgm:prSet/>
      <dgm:spPr/>
      <dgm:t>
        <a:bodyPr/>
        <a:lstStyle/>
        <a:p>
          <a:endParaRPr lang="en-GB"/>
        </a:p>
      </dgm:t>
    </dgm:pt>
    <dgm:pt modelId="{452421B2-029E-A94B-9855-A33EFD2EE8BE}" type="sibTrans" cxnId="{6A4B93B2-5757-A141-859F-5DBAF6B62E23}">
      <dgm:prSet/>
      <dgm:spPr/>
      <dgm:t>
        <a:bodyPr/>
        <a:lstStyle/>
        <a:p>
          <a:endParaRPr lang="en-GB"/>
        </a:p>
      </dgm:t>
    </dgm:pt>
    <dgm:pt modelId="{C1CEDDCA-6C6F-C441-876F-96438746A51A}">
      <dgm:prSet phldrT="[Text]"/>
      <dgm:spPr/>
      <dgm:t>
        <a:bodyPr/>
        <a:lstStyle/>
        <a:p>
          <a:r>
            <a:rPr lang="en-GB" dirty="0"/>
            <a:t>Opt Out</a:t>
          </a:r>
        </a:p>
      </dgm:t>
    </dgm:pt>
    <dgm:pt modelId="{B6366EF5-34EF-A544-8E40-435C88092B58}" type="parTrans" cxnId="{CE599B44-F598-0E4C-B6D8-7201075785BE}">
      <dgm:prSet/>
      <dgm:spPr/>
      <dgm:t>
        <a:bodyPr/>
        <a:lstStyle/>
        <a:p>
          <a:endParaRPr lang="en-GB"/>
        </a:p>
      </dgm:t>
    </dgm:pt>
    <dgm:pt modelId="{443765A2-F446-9946-BED9-3744178C673C}" type="sibTrans" cxnId="{CE599B44-F598-0E4C-B6D8-7201075785BE}">
      <dgm:prSet/>
      <dgm:spPr/>
      <dgm:t>
        <a:bodyPr/>
        <a:lstStyle/>
        <a:p>
          <a:endParaRPr lang="en-GB"/>
        </a:p>
      </dgm:t>
    </dgm:pt>
    <dgm:pt modelId="{BA5B6DA4-8C7D-7545-9600-F830287ADD06}" type="pres">
      <dgm:prSet presAssocID="{A9DFAD81-FB36-6546-A17C-CBE0A07254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3C8284-1B2A-4745-BDBF-4DD5BC98F829}" type="pres">
      <dgm:prSet presAssocID="{86F7AA5D-503F-6442-8A51-C5ABC1FC5C71}" presName="hierRoot1" presStyleCnt="0"/>
      <dgm:spPr/>
    </dgm:pt>
    <dgm:pt modelId="{EAC92218-21CF-3143-A415-3FAF12FD666C}" type="pres">
      <dgm:prSet presAssocID="{86F7AA5D-503F-6442-8A51-C5ABC1FC5C71}" presName="composite" presStyleCnt="0"/>
      <dgm:spPr/>
    </dgm:pt>
    <dgm:pt modelId="{93C09D00-8C95-E74B-9F61-9C41D934A805}" type="pres">
      <dgm:prSet presAssocID="{86F7AA5D-503F-6442-8A51-C5ABC1FC5C71}" presName="background" presStyleLbl="node0" presStyleIdx="0" presStyleCnt="1"/>
      <dgm:spPr/>
    </dgm:pt>
    <dgm:pt modelId="{DE731753-6387-884B-96B8-F840910C16B9}" type="pres">
      <dgm:prSet presAssocID="{86F7AA5D-503F-6442-8A51-C5ABC1FC5C71}" presName="text" presStyleLbl="fgAcc0" presStyleIdx="0" presStyleCnt="1" custScaleX="275555" custScaleY="94505">
        <dgm:presLayoutVars>
          <dgm:chPref val="3"/>
        </dgm:presLayoutVars>
      </dgm:prSet>
      <dgm:spPr/>
    </dgm:pt>
    <dgm:pt modelId="{8061C255-CFC6-8646-AE5E-622A45863C41}" type="pres">
      <dgm:prSet presAssocID="{86F7AA5D-503F-6442-8A51-C5ABC1FC5C71}" presName="hierChild2" presStyleCnt="0"/>
      <dgm:spPr/>
    </dgm:pt>
    <dgm:pt modelId="{79BF82ED-C507-F549-BD1F-4115F540A200}" type="pres">
      <dgm:prSet presAssocID="{C70B6B0E-2255-CF40-B95B-63263F6274A8}" presName="Name10" presStyleLbl="parChTrans1D2" presStyleIdx="0" presStyleCnt="2"/>
      <dgm:spPr/>
    </dgm:pt>
    <dgm:pt modelId="{7DF086F5-62B6-D84D-B762-08967BBC276A}" type="pres">
      <dgm:prSet presAssocID="{0F1BFB6E-D383-E347-AFCA-47A801D177C8}" presName="hierRoot2" presStyleCnt="0"/>
      <dgm:spPr/>
    </dgm:pt>
    <dgm:pt modelId="{2A5BF1AB-F66E-CB4C-A11F-A318B5ADD61F}" type="pres">
      <dgm:prSet presAssocID="{0F1BFB6E-D383-E347-AFCA-47A801D177C8}" presName="composite2" presStyleCnt="0"/>
      <dgm:spPr/>
    </dgm:pt>
    <dgm:pt modelId="{78B9D8A3-8A30-474E-AAA1-5B0EB9532667}" type="pres">
      <dgm:prSet presAssocID="{0F1BFB6E-D383-E347-AFCA-47A801D177C8}" presName="background2" presStyleLbl="node2" presStyleIdx="0" presStyleCnt="2"/>
      <dgm:spPr/>
    </dgm:pt>
    <dgm:pt modelId="{C554A695-5694-4247-AD16-FAC07C85ABC9}" type="pres">
      <dgm:prSet presAssocID="{0F1BFB6E-D383-E347-AFCA-47A801D177C8}" presName="text2" presStyleLbl="fgAcc2" presStyleIdx="0" presStyleCnt="2">
        <dgm:presLayoutVars>
          <dgm:chPref val="3"/>
        </dgm:presLayoutVars>
      </dgm:prSet>
      <dgm:spPr/>
    </dgm:pt>
    <dgm:pt modelId="{845C3E7D-2289-7744-BBDE-7A81FE7FFD26}" type="pres">
      <dgm:prSet presAssocID="{0F1BFB6E-D383-E347-AFCA-47A801D177C8}" presName="hierChild3" presStyleCnt="0"/>
      <dgm:spPr/>
    </dgm:pt>
    <dgm:pt modelId="{0D537C57-510A-D741-9E29-9F95E2054873}" type="pres">
      <dgm:prSet presAssocID="{4BC47B82-97B3-5745-8387-DA8470209C4C}" presName="Name17" presStyleLbl="parChTrans1D3" presStyleIdx="0" presStyleCnt="2"/>
      <dgm:spPr/>
    </dgm:pt>
    <dgm:pt modelId="{434B29B2-1420-E144-A411-4DF4731247E1}" type="pres">
      <dgm:prSet presAssocID="{F286EDFE-FADC-F44B-848E-7D56DC1F7D9E}" presName="hierRoot3" presStyleCnt="0"/>
      <dgm:spPr/>
    </dgm:pt>
    <dgm:pt modelId="{AEE7950E-7402-EA40-8F95-9338139A24BC}" type="pres">
      <dgm:prSet presAssocID="{F286EDFE-FADC-F44B-848E-7D56DC1F7D9E}" presName="composite3" presStyleCnt="0"/>
      <dgm:spPr/>
    </dgm:pt>
    <dgm:pt modelId="{D8165B60-680E-9545-A00A-609A39D638E3}" type="pres">
      <dgm:prSet presAssocID="{F286EDFE-FADC-F44B-848E-7D56DC1F7D9E}" presName="background3" presStyleLbl="node3" presStyleIdx="0" presStyleCnt="2"/>
      <dgm:spPr/>
    </dgm:pt>
    <dgm:pt modelId="{5B8970D6-A9F2-7E45-9343-1E9C2C2FDDA9}" type="pres">
      <dgm:prSet presAssocID="{F286EDFE-FADC-F44B-848E-7D56DC1F7D9E}" presName="text3" presStyleLbl="fgAcc3" presStyleIdx="0" presStyleCnt="2" custScaleX="224251">
        <dgm:presLayoutVars>
          <dgm:chPref val="3"/>
        </dgm:presLayoutVars>
      </dgm:prSet>
      <dgm:spPr/>
    </dgm:pt>
    <dgm:pt modelId="{EE3CD75B-39E3-FA4B-8D7F-2CC8408E619C}" type="pres">
      <dgm:prSet presAssocID="{F286EDFE-FADC-F44B-848E-7D56DC1F7D9E}" presName="hierChild4" presStyleCnt="0"/>
      <dgm:spPr/>
    </dgm:pt>
    <dgm:pt modelId="{7E07CE8B-CCF2-AF49-93EE-91E7C8FEAAF2}" type="pres">
      <dgm:prSet presAssocID="{CC7A24C0-34E9-8545-BA30-C84FD704853B}" presName="Name17" presStyleLbl="parChTrans1D3" presStyleIdx="1" presStyleCnt="2"/>
      <dgm:spPr/>
    </dgm:pt>
    <dgm:pt modelId="{49E2E494-5C41-3642-AEEF-25B8D79DCB7C}" type="pres">
      <dgm:prSet presAssocID="{91C65131-E406-6841-8965-C8C88DB278DF}" presName="hierRoot3" presStyleCnt="0"/>
      <dgm:spPr/>
    </dgm:pt>
    <dgm:pt modelId="{13FFF6E7-33C4-2245-AD65-89DD254CD3D4}" type="pres">
      <dgm:prSet presAssocID="{91C65131-E406-6841-8965-C8C88DB278DF}" presName="composite3" presStyleCnt="0"/>
      <dgm:spPr/>
    </dgm:pt>
    <dgm:pt modelId="{E0C5B5B2-E023-9A4B-B45C-CDB7450576F2}" type="pres">
      <dgm:prSet presAssocID="{91C65131-E406-6841-8965-C8C88DB278DF}" presName="background3" presStyleLbl="node3" presStyleIdx="1" presStyleCnt="2"/>
      <dgm:spPr/>
    </dgm:pt>
    <dgm:pt modelId="{C6A287FC-5C0B-964B-AD89-4109AADD6BB6}" type="pres">
      <dgm:prSet presAssocID="{91C65131-E406-6841-8965-C8C88DB278DF}" presName="text3" presStyleLbl="fgAcc3" presStyleIdx="1" presStyleCnt="2" custScaleX="211131">
        <dgm:presLayoutVars>
          <dgm:chPref val="3"/>
        </dgm:presLayoutVars>
      </dgm:prSet>
      <dgm:spPr/>
    </dgm:pt>
    <dgm:pt modelId="{0C9F4CAF-6CA8-D441-9B8D-BCCAB3BA5880}" type="pres">
      <dgm:prSet presAssocID="{91C65131-E406-6841-8965-C8C88DB278DF}" presName="hierChild4" presStyleCnt="0"/>
      <dgm:spPr/>
    </dgm:pt>
    <dgm:pt modelId="{BAC051E8-A162-4E4E-915A-750BD37439AF}" type="pres">
      <dgm:prSet presAssocID="{B6366EF5-34EF-A544-8E40-435C88092B58}" presName="Name10" presStyleLbl="parChTrans1D2" presStyleIdx="1" presStyleCnt="2"/>
      <dgm:spPr/>
    </dgm:pt>
    <dgm:pt modelId="{F808E837-C442-114C-ABCF-DCB069663DC6}" type="pres">
      <dgm:prSet presAssocID="{C1CEDDCA-6C6F-C441-876F-96438746A51A}" presName="hierRoot2" presStyleCnt="0"/>
      <dgm:spPr/>
    </dgm:pt>
    <dgm:pt modelId="{419C92FC-F92C-FB42-9A05-4B1671453C42}" type="pres">
      <dgm:prSet presAssocID="{C1CEDDCA-6C6F-C441-876F-96438746A51A}" presName="composite2" presStyleCnt="0"/>
      <dgm:spPr/>
    </dgm:pt>
    <dgm:pt modelId="{0DAFCCC2-4810-E348-AB1F-356DA81DF9EB}" type="pres">
      <dgm:prSet presAssocID="{C1CEDDCA-6C6F-C441-876F-96438746A51A}" presName="background2" presStyleLbl="node2" presStyleIdx="1" presStyleCnt="2"/>
      <dgm:spPr/>
    </dgm:pt>
    <dgm:pt modelId="{E1A4C7D7-3099-2C4A-8522-B3A4F80580A0}" type="pres">
      <dgm:prSet presAssocID="{C1CEDDCA-6C6F-C441-876F-96438746A51A}" presName="text2" presStyleLbl="fgAcc2" presStyleIdx="1" presStyleCnt="2">
        <dgm:presLayoutVars>
          <dgm:chPref val="3"/>
        </dgm:presLayoutVars>
      </dgm:prSet>
      <dgm:spPr/>
    </dgm:pt>
    <dgm:pt modelId="{97DFEF0E-D3E0-CB44-B12E-D73A39C14C4B}" type="pres">
      <dgm:prSet presAssocID="{C1CEDDCA-6C6F-C441-876F-96438746A51A}" presName="hierChild3" presStyleCnt="0"/>
      <dgm:spPr/>
    </dgm:pt>
  </dgm:ptLst>
  <dgm:cxnLst>
    <dgm:cxn modelId="{0A532801-7BB6-1249-A912-7828460EA023}" type="presOf" srcId="{4BC47B82-97B3-5745-8387-DA8470209C4C}" destId="{0D537C57-510A-D741-9E29-9F95E2054873}" srcOrd="0" destOrd="0" presId="urn:microsoft.com/office/officeart/2005/8/layout/hierarchy1"/>
    <dgm:cxn modelId="{0A55FF13-2384-7D47-BE25-122A0403186A}" type="presOf" srcId="{A9DFAD81-FB36-6546-A17C-CBE0A07254B3}" destId="{BA5B6DA4-8C7D-7545-9600-F830287ADD06}" srcOrd="0" destOrd="0" presId="urn:microsoft.com/office/officeart/2005/8/layout/hierarchy1"/>
    <dgm:cxn modelId="{CE599B44-F598-0E4C-B6D8-7201075785BE}" srcId="{86F7AA5D-503F-6442-8A51-C5ABC1FC5C71}" destId="{C1CEDDCA-6C6F-C441-876F-96438746A51A}" srcOrd="1" destOrd="0" parTransId="{B6366EF5-34EF-A544-8E40-435C88092B58}" sibTransId="{443765A2-F446-9946-BED9-3744178C673C}"/>
    <dgm:cxn modelId="{9C43EF50-09BF-1E49-8284-D7AFD125B3C3}" srcId="{0F1BFB6E-D383-E347-AFCA-47A801D177C8}" destId="{F286EDFE-FADC-F44B-848E-7D56DC1F7D9E}" srcOrd="0" destOrd="0" parTransId="{4BC47B82-97B3-5745-8387-DA8470209C4C}" sibTransId="{1A1297F8-6A70-0F4D-816D-33AD855630CC}"/>
    <dgm:cxn modelId="{28553459-53B6-7746-90A4-1775FF320995}" srcId="{A9DFAD81-FB36-6546-A17C-CBE0A07254B3}" destId="{86F7AA5D-503F-6442-8A51-C5ABC1FC5C71}" srcOrd="0" destOrd="0" parTransId="{AF5A3831-126F-3746-AF37-0A78A316829A}" sibTransId="{428DA5FA-BAD2-7649-BF5D-47ADC4FACAC5}"/>
    <dgm:cxn modelId="{C4D9885B-3DDD-9F41-B66D-675978376EEC}" type="presOf" srcId="{F286EDFE-FADC-F44B-848E-7D56DC1F7D9E}" destId="{5B8970D6-A9F2-7E45-9343-1E9C2C2FDDA9}" srcOrd="0" destOrd="0" presId="urn:microsoft.com/office/officeart/2005/8/layout/hierarchy1"/>
    <dgm:cxn modelId="{92D47168-D15C-D74C-B360-EB945F2E1BA2}" type="presOf" srcId="{0F1BFB6E-D383-E347-AFCA-47A801D177C8}" destId="{C554A695-5694-4247-AD16-FAC07C85ABC9}" srcOrd="0" destOrd="0" presId="urn:microsoft.com/office/officeart/2005/8/layout/hierarchy1"/>
    <dgm:cxn modelId="{04410F79-E7D7-2547-AB55-58834CC959D3}" type="presOf" srcId="{C1CEDDCA-6C6F-C441-876F-96438746A51A}" destId="{E1A4C7D7-3099-2C4A-8522-B3A4F80580A0}" srcOrd="0" destOrd="0" presId="urn:microsoft.com/office/officeart/2005/8/layout/hierarchy1"/>
    <dgm:cxn modelId="{391F7384-A955-1D42-8A20-65D5C40A1F6F}" type="presOf" srcId="{B6366EF5-34EF-A544-8E40-435C88092B58}" destId="{BAC051E8-A162-4E4E-915A-750BD37439AF}" srcOrd="0" destOrd="0" presId="urn:microsoft.com/office/officeart/2005/8/layout/hierarchy1"/>
    <dgm:cxn modelId="{21A8D79D-D89B-3148-947E-1718127DFF0B}" type="presOf" srcId="{C70B6B0E-2255-CF40-B95B-63263F6274A8}" destId="{79BF82ED-C507-F549-BD1F-4115F540A200}" srcOrd="0" destOrd="0" presId="urn:microsoft.com/office/officeart/2005/8/layout/hierarchy1"/>
    <dgm:cxn modelId="{6A4B93B2-5757-A141-859F-5DBAF6B62E23}" srcId="{0F1BFB6E-D383-E347-AFCA-47A801D177C8}" destId="{91C65131-E406-6841-8965-C8C88DB278DF}" srcOrd="1" destOrd="0" parTransId="{CC7A24C0-34E9-8545-BA30-C84FD704853B}" sibTransId="{452421B2-029E-A94B-9855-A33EFD2EE8BE}"/>
    <dgm:cxn modelId="{3455E2BB-B93A-C74B-A76C-50DB0CE6B7B4}" type="presOf" srcId="{CC7A24C0-34E9-8545-BA30-C84FD704853B}" destId="{7E07CE8B-CCF2-AF49-93EE-91E7C8FEAAF2}" srcOrd="0" destOrd="0" presId="urn:microsoft.com/office/officeart/2005/8/layout/hierarchy1"/>
    <dgm:cxn modelId="{D0E1D7BC-2FE2-0244-B24C-491740967138}" type="presOf" srcId="{91C65131-E406-6841-8965-C8C88DB278DF}" destId="{C6A287FC-5C0B-964B-AD89-4109AADD6BB6}" srcOrd="0" destOrd="0" presId="urn:microsoft.com/office/officeart/2005/8/layout/hierarchy1"/>
    <dgm:cxn modelId="{F9E9C5BD-336E-BA43-89D5-3FEF91BC41EC}" type="presOf" srcId="{86F7AA5D-503F-6442-8A51-C5ABC1FC5C71}" destId="{DE731753-6387-884B-96B8-F840910C16B9}" srcOrd="0" destOrd="0" presId="urn:microsoft.com/office/officeart/2005/8/layout/hierarchy1"/>
    <dgm:cxn modelId="{9FDA9CF5-FCFC-D341-BB63-F7144CC1B216}" srcId="{86F7AA5D-503F-6442-8A51-C5ABC1FC5C71}" destId="{0F1BFB6E-D383-E347-AFCA-47A801D177C8}" srcOrd="0" destOrd="0" parTransId="{C70B6B0E-2255-CF40-B95B-63263F6274A8}" sibTransId="{36AFF5FA-B27A-3647-A5F0-3AB77C4A4FB5}"/>
    <dgm:cxn modelId="{6EA685A1-05CC-3546-90B0-B6E224C75B86}" type="presParOf" srcId="{BA5B6DA4-8C7D-7545-9600-F830287ADD06}" destId="{F93C8284-1B2A-4745-BDBF-4DD5BC98F829}" srcOrd="0" destOrd="0" presId="urn:microsoft.com/office/officeart/2005/8/layout/hierarchy1"/>
    <dgm:cxn modelId="{DBF3176D-C7D5-8A4B-9CAF-4269FD570C86}" type="presParOf" srcId="{F93C8284-1B2A-4745-BDBF-4DD5BC98F829}" destId="{EAC92218-21CF-3143-A415-3FAF12FD666C}" srcOrd="0" destOrd="0" presId="urn:microsoft.com/office/officeart/2005/8/layout/hierarchy1"/>
    <dgm:cxn modelId="{5AA00B13-77B9-3E44-B9DC-3F07795F8747}" type="presParOf" srcId="{EAC92218-21CF-3143-A415-3FAF12FD666C}" destId="{93C09D00-8C95-E74B-9F61-9C41D934A805}" srcOrd="0" destOrd="0" presId="urn:microsoft.com/office/officeart/2005/8/layout/hierarchy1"/>
    <dgm:cxn modelId="{CC540A77-E9C8-B549-B044-32C5D98B6581}" type="presParOf" srcId="{EAC92218-21CF-3143-A415-3FAF12FD666C}" destId="{DE731753-6387-884B-96B8-F840910C16B9}" srcOrd="1" destOrd="0" presId="urn:microsoft.com/office/officeart/2005/8/layout/hierarchy1"/>
    <dgm:cxn modelId="{C86E8B7A-874B-CE45-A817-E04B369B1CE6}" type="presParOf" srcId="{F93C8284-1B2A-4745-BDBF-4DD5BC98F829}" destId="{8061C255-CFC6-8646-AE5E-622A45863C41}" srcOrd="1" destOrd="0" presId="urn:microsoft.com/office/officeart/2005/8/layout/hierarchy1"/>
    <dgm:cxn modelId="{E97D95F6-9861-7A4E-9FAB-012F50BE5A75}" type="presParOf" srcId="{8061C255-CFC6-8646-AE5E-622A45863C41}" destId="{79BF82ED-C507-F549-BD1F-4115F540A200}" srcOrd="0" destOrd="0" presId="urn:microsoft.com/office/officeart/2005/8/layout/hierarchy1"/>
    <dgm:cxn modelId="{CBFD233C-B891-E540-938B-C1839CE40BC1}" type="presParOf" srcId="{8061C255-CFC6-8646-AE5E-622A45863C41}" destId="{7DF086F5-62B6-D84D-B762-08967BBC276A}" srcOrd="1" destOrd="0" presId="urn:microsoft.com/office/officeart/2005/8/layout/hierarchy1"/>
    <dgm:cxn modelId="{7ACBD285-0845-D94B-84A2-9C487F71DD71}" type="presParOf" srcId="{7DF086F5-62B6-D84D-B762-08967BBC276A}" destId="{2A5BF1AB-F66E-CB4C-A11F-A318B5ADD61F}" srcOrd="0" destOrd="0" presId="urn:microsoft.com/office/officeart/2005/8/layout/hierarchy1"/>
    <dgm:cxn modelId="{7D7FF1B4-07A2-AD4F-BDBC-7423D23910B7}" type="presParOf" srcId="{2A5BF1AB-F66E-CB4C-A11F-A318B5ADD61F}" destId="{78B9D8A3-8A30-474E-AAA1-5B0EB9532667}" srcOrd="0" destOrd="0" presId="urn:microsoft.com/office/officeart/2005/8/layout/hierarchy1"/>
    <dgm:cxn modelId="{079E1B02-E7F1-E742-B09D-18D2DFCB8B63}" type="presParOf" srcId="{2A5BF1AB-F66E-CB4C-A11F-A318B5ADD61F}" destId="{C554A695-5694-4247-AD16-FAC07C85ABC9}" srcOrd="1" destOrd="0" presId="urn:microsoft.com/office/officeart/2005/8/layout/hierarchy1"/>
    <dgm:cxn modelId="{46CC3581-5B80-744B-9FCE-62BF193067DF}" type="presParOf" srcId="{7DF086F5-62B6-D84D-B762-08967BBC276A}" destId="{845C3E7D-2289-7744-BBDE-7A81FE7FFD26}" srcOrd="1" destOrd="0" presId="urn:microsoft.com/office/officeart/2005/8/layout/hierarchy1"/>
    <dgm:cxn modelId="{821C0D36-C73B-5A42-89A2-4FE4A58FE13D}" type="presParOf" srcId="{845C3E7D-2289-7744-BBDE-7A81FE7FFD26}" destId="{0D537C57-510A-D741-9E29-9F95E2054873}" srcOrd="0" destOrd="0" presId="urn:microsoft.com/office/officeart/2005/8/layout/hierarchy1"/>
    <dgm:cxn modelId="{FEBA054B-CAD0-4A4A-A449-3C0C160846C1}" type="presParOf" srcId="{845C3E7D-2289-7744-BBDE-7A81FE7FFD26}" destId="{434B29B2-1420-E144-A411-4DF4731247E1}" srcOrd="1" destOrd="0" presId="urn:microsoft.com/office/officeart/2005/8/layout/hierarchy1"/>
    <dgm:cxn modelId="{BC66D3D7-A4CA-1E4C-A842-02793DD6659A}" type="presParOf" srcId="{434B29B2-1420-E144-A411-4DF4731247E1}" destId="{AEE7950E-7402-EA40-8F95-9338139A24BC}" srcOrd="0" destOrd="0" presId="urn:microsoft.com/office/officeart/2005/8/layout/hierarchy1"/>
    <dgm:cxn modelId="{854A3002-DA72-7348-82CD-7908B8EA291F}" type="presParOf" srcId="{AEE7950E-7402-EA40-8F95-9338139A24BC}" destId="{D8165B60-680E-9545-A00A-609A39D638E3}" srcOrd="0" destOrd="0" presId="urn:microsoft.com/office/officeart/2005/8/layout/hierarchy1"/>
    <dgm:cxn modelId="{C92DDCE5-1036-D242-9982-AD5855B46FDA}" type="presParOf" srcId="{AEE7950E-7402-EA40-8F95-9338139A24BC}" destId="{5B8970D6-A9F2-7E45-9343-1E9C2C2FDDA9}" srcOrd="1" destOrd="0" presId="urn:microsoft.com/office/officeart/2005/8/layout/hierarchy1"/>
    <dgm:cxn modelId="{93DAD31F-27B1-1648-A1CA-F2466B265474}" type="presParOf" srcId="{434B29B2-1420-E144-A411-4DF4731247E1}" destId="{EE3CD75B-39E3-FA4B-8D7F-2CC8408E619C}" srcOrd="1" destOrd="0" presId="urn:microsoft.com/office/officeart/2005/8/layout/hierarchy1"/>
    <dgm:cxn modelId="{CFBFA9DE-046F-754B-972E-BC296C3F6314}" type="presParOf" srcId="{845C3E7D-2289-7744-BBDE-7A81FE7FFD26}" destId="{7E07CE8B-CCF2-AF49-93EE-91E7C8FEAAF2}" srcOrd="2" destOrd="0" presId="urn:microsoft.com/office/officeart/2005/8/layout/hierarchy1"/>
    <dgm:cxn modelId="{3987DF53-8706-5D42-94D9-5101A00CC1B0}" type="presParOf" srcId="{845C3E7D-2289-7744-BBDE-7A81FE7FFD26}" destId="{49E2E494-5C41-3642-AEEF-25B8D79DCB7C}" srcOrd="3" destOrd="0" presId="urn:microsoft.com/office/officeart/2005/8/layout/hierarchy1"/>
    <dgm:cxn modelId="{72DC175A-74B0-B048-81D0-05B282816994}" type="presParOf" srcId="{49E2E494-5C41-3642-AEEF-25B8D79DCB7C}" destId="{13FFF6E7-33C4-2245-AD65-89DD254CD3D4}" srcOrd="0" destOrd="0" presId="urn:microsoft.com/office/officeart/2005/8/layout/hierarchy1"/>
    <dgm:cxn modelId="{E53D2BB8-BE1B-224D-9378-45B037DC6384}" type="presParOf" srcId="{13FFF6E7-33C4-2245-AD65-89DD254CD3D4}" destId="{E0C5B5B2-E023-9A4B-B45C-CDB7450576F2}" srcOrd="0" destOrd="0" presId="urn:microsoft.com/office/officeart/2005/8/layout/hierarchy1"/>
    <dgm:cxn modelId="{1AA8914B-A955-8D44-BDD2-7E994FA58E05}" type="presParOf" srcId="{13FFF6E7-33C4-2245-AD65-89DD254CD3D4}" destId="{C6A287FC-5C0B-964B-AD89-4109AADD6BB6}" srcOrd="1" destOrd="0" presId="urn:microsoft.com/office/officeart/2005/8/layout/hierarchy1"/>
    <dgm:cxn modelId="{9D8DFC3D-A428-AE4B-B833-92C9CB9934FF}" type="presParOf" srcId="{49E2E494-5C41-3642-AEEF-25B8D79DCB7C}" destId="{0C9F4CAF-6CA8-D441-9B8D-BCCAB3BA5880}" srcOrd="1" destOrd="0" presId="urn:microsoft.com/office/officeart/2005/8/layout/hierarchy1"/>
    <dgm:cxn modelId="{943DBDFE-5630-324D-96B3-9BDF305C4DE3}" type="presParOf" srcId="{8061C255-CFC6-8646-AE5E-622A45863C41}" destId="{BAC051E8-A162-4E4E-915A-750BD37439AF}" srcOrd="2" destOrd="0" presId="urn:microsoft.com/office/officeart/2005/8/layout/hierarchy1"/>
    <dgm:cxn modelId="{C3D9CBBA-D3B8-0048-9DC1-B7151EB16497}" type="presParOf" srcId="{8061C255-CFC6-8646-AE5E-622A45863C41}" destId="{F808E837-C442-114C-ABCF-DCB069663DC6}" srcOrd="3" destOrd="0" presId="urn:microsoft.com/office/officeart/2005/8/layout/hierarchy1"/>
    <dgm:cxn modelId="{96007117-8257-C747-922E-C6E56A097D19}" type="presParOf" srcId="{F808E837-C442-114C-ABCF-DCB069663DC6}" destId="{419C92FC-F92C-FB42-9A05-4B1671453C42}" srcOrd="0" destOrd="0" presId="urn:microsoft.com/office/officeart/2005/8/layout/hierarchy1"/>
    <dgm:cxn modelId="{EA5B9126-E80A-E84C-A97B-C3528C43728B}" type="presParOf" srcId="{419C92FC-F92C-FB42-9A05-4B1671453C42}" destId="{0DAFCCC2-4810-E348-AB1F-356DA81DF9EB}" srcOrd="0" destOrd="0" presId="urn:microsoft.com/office/officeart/2005/8/layout/hierarchy1"/>
    <dgm:cxn modelId="{C70F8D99-1BF2-CF4A-8A06-304B07B75A5B}" type="presParOf" srcId="{419C92FC-F92C-FB42-9A05-4B1671453C42}" destId="{E1A4C7D7-3099-2C4A-8522-B3A4F80580A0}" srcOrd="1" destOrd="0" presId="urn:microsoft.com/office/officeart/2005/8/layout/hierarchy1"/>
    <dgm:cxn modelId="{E446629D-D059-8144-8B61-3CFC36426599}" type="presParOf" srcId="{F808E837-C442-114C-ABCF-DCB069663DC6}" destId="{97DFEF0E-D3E0-CB44-B12E-D73A39C14C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D77CBF-11B3-4242-92E6-52CE57056D5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1D67540-EFFD-F14C-A462-5DDD2965F9E2}">
      <dgm:prSet phldrT="[Text]"/>
      <dgm:spPr/>
      <dgm:t>
        <a:bodyPr/>
        <a:lstStyle/>
        <a:p>
          <a:r>
            <a:rPr lang="en-GB" dirty="0"/>
            <a:t>Option 1</a:t>
          </a:r>
        </a:p>
      </dgm:t>
    </dgm:pt>
    <dgm:pt modelId="{04D85BFC-7E6A-C548-AB6C-F4293A5646D0}" type="parTrans" cxnId="{1AD245FB-E321-0945-9617-95F0E483599D}">
      <dgm:prSet/>
      <dgm:spPr/>
      <dgm:t>
        <a:bodyPr/>
        <a:lstStyle/>
        <a:p>
          <a:endParaRPr lang="en-GB"/>
        </a:p>
      </dgm:t>
    </dgm:pt>
    <dgm:pt modelId="{44D42B02-3343-0E4D-A591-B7C8F424FF70}" type="sibTrans" cxnId="{1AD245FB-E321-0945-9617-95F0E483599D}">
      <dgm:prSet/>
      <dgm:spPr/>
      <dgm:t>
        <a:bodyPr/>
        <a:lstStyle/>
        <a:p>
          <a:endParaRPr lang="en-GB"/>
        </a:p>
      </dgm:t>
    </dgm:pt>
    <dgm:pt modelId="{EDE2D25D-9FE7-AE42-981F-960E40379F5C}">
      <dgm:prSet phldrT="[Text]"/>
      <dgm:spPr/>
      <dgm:t>
        <a:bodyPr/>
        <a:lstStyle/>
        <a:p>
          <a:r>
            <a:rPr lang="en-GB" dirty="0"/>
            <a:t>Treasurer approves transaction/ receipts . Sends email to office</a:t>
          </a:r>
        </a:p>
      </dgm:t>
    </dgm:pt>
    <dgm:pt modelId="{4C2C6257-F303-CF4A-81FF-5548469BBB85}" type="parTrans" cxnId="{5E782B1E-435D-A44E-92C0-4ABBD934F954}">
      <dgm:prSet/>
      <dgm:spPr/>
      <dgm:t>
        <a:bodyPr/>
        <a:lstStyle/>
        <a:p>
          <a:endParaRPr lang="en-GB"/>
        </a:p>
      </dgm:t>
    </dgm:pt>
    <dgm:pt modelId="{9145E4EA-3DF6-8C45-82C4-1DE3BA60FF90}" type="sibTrans" cxnId="{5E782B1E-435D-A44E-92C0-4ABBD934F954}">
      <dgm:prSet/>
      <dgm:spPr/>
      <dgm:t>
        <a:bodyPr/>
        <a:lstStyle/>
        <a:p>
          <a:endParaRPr lang="en-GB"/>
        </a:p>
      </dgm:t>
    </dgm:pt>
    <dgm:pt modelId="{4EA74E6B-3BF2-AF4E-85E2-087397B8132C}">
      <dgm:prSet phldrT="[Text]"/>
      <dgm:spPr/>
      <dgm:t>
        <a:bodyPr/>
        <a:lstStyle/>
        <a:p>
          <a:r>
            <a:rPr lang="en-GB" dirty="0"/>
            <a:t>Option 2</a:t>
          </a:r>
        </a:p>
      </dgm:t>
    </dgm:pt>
    <dgm:pt modelId="{CB729287-70B0-2145-BEC7-540FA71C417E}" type="parTrans" cxnId="{DF5B82F9-19B0-C440-ADB0-8A1E23AC213D}">
      <dgm:prSet/>
      <dgm:spPr/>
      <dgm:t>
        <a:bodyPr/>
        <a:lstStyle/>
        <a:p>
          <a:endParaRPr lang="en-GB"/>
        </a:p>
      </dgm:t>
    </dgm:pt>
    <dgm:pt modelId="{C8E82CA6-89C8-3E4C-8E4C-F54440645CFA}" type="sibTrans" cxnId="{DF5B82F9-19B0-C440-ADB0-8A1E23AC213D}">
      <dgm:prSet/>
      <dgm:spPr/>
      <dgm:t>
        <a:bodyPr/>
        <a:lstStyle/>
        <a:p>
          <a:endParaRPr lang="en-GB"/>
        </a:p>
      </dgm:t>
    </dgm:pt>
    <dgm:pt modelId="{1E915878-04BA-404E-BD99-A3E15BE3748C}">
      <dgm:prSet phldrT="[Text]"/>
      <dgm:spPr/>
      <dgm:t>
        <a:bodyPr/>
        <a:lstStyle/>
        <a:p>
          <a:r>
            <a:rPr lang="en-GB" dirty="0"/>
            <a:t>Double control . Treasurer approves transaction/ receipts . Debit card pay </a:t>
          </a:r>
        </a:p>
      </dgm:t>
    </dgm:pt>
    <dgm:pt modelId="{F2569551-BD8E-C046-8CDE-C72B505E3D76}" type="parTrans" cxnId="{C61CBB2B-D9E4-644C-9C95-E15C02903E37}">
      <dgm:prSet/>
      <dgm:spPr/>
      <dgm:t>
        <a:bodyPr/>
        <a:lstStyle/>
        <a:p>
          <a:endParaRPr lang="en-GB"/>
        </a:p>
      </dgm:t>
    </dgm:pt>
    <dgm:pt modelId="{484679FA-3251-5440-8CBB-BC2EB151F69E}" type="sibTrans" cxnId="{C61CBB2B-D9E4-644C-9C95-E15C02903E37}">
      <dgm:prSet/>
      <dgm:spPr/>
      <dgm:t>
        <a:bodyPr/>
        <a:lstStyle/>
        <a:p>
          <a:endParaRPr lang="en-GB"/>
        </a:p>
      </dgm:t>
    </dgm:pt>
    <dgm:pt modelId="{98DE15D3-6A2A-CC40-9A53-AB60289CE7D1}">
      <dgm:prSet phldrT="[Text]"/>
      <dgm:spPr/>
      <dgm:t>
        <a:bodyPr/>
        <a:lstStyle/>
        <a:p>
          <a:r>
            <a:rPr lang="en-GB" dirty="0"/>
            <a:t>Option 3 </a:t>
          </a:r>
        </a:p>
      </dgm:t>
    </dgm:pt>
    <dgm:pt modelId="{C2F7E8CF-2DD2-CE43-AA1D-76828920891F}" type="parTrans" cxnId="{1FDCC7C3-4FB6-8E4A-83E7-70A207BEC9E4}">
      <dgm:prSet/>
      <dgm:spPr/>
      <dgm:t>
        <a:bodyPr/>
        <a:lstStyle/>
        <a:p>
          <a:endParaRPr lang="en-GB"/>
        </a:p>
      </dgm:t>
    </dgm:pt>
    <dgm:pt modelId="{8C61B492-0F79-C741-A3A3-0F49C7FB0AAB}" type="sibTrans" cxnId="{1FDCC7C3-4FB6-8E4A-83E7-70A207BEC9E4}">
      <dgm:prSet/>
      <dgm:spPr/>
      <dgm:t>
        <a:bodyPr/>
        <a:lstStyle/>
        <a:p>
          <a:endParaRPr lang="en-GB"/>
        </a:p>
      </dgm:t>
    </dgm:pt>
    <dgm:pt modelId="{045F74EA-1729-7840-BEB6-1A3184CEFB54}">
      <dgm:prSet phldrT="[Text]"/>
      <dgm:spPr/>
      <dgm:t>
        <a:bodyPr/>
        <a:lstStyle/>
        <a:p>
          <a:r>
            <a:rPr lang="en-GB" dirty="0"/>
            <a:t>App/ IT  for uploading expenses and reimbursement</a:t>
          </a:r>
        </a:p>
      </dgm:t>
    </dgm:pt>
    <dgm:pt modelId="{C672A518-A9E2-BF4A-9CF4-17012FB84AF2}" type="parTrans" cxnId="{1F15CC73-D66B-6245-8617-C25BB5FD5A09}">
      <dgm:prSet/>
      <dgm:spPr/>
      <dgm:t>
        <a:bodyPr/>
        <a:lstStyle/>
        <a:p>
          <a:endParaRPr lang="en-GB"/>
        </a:p>
      </dgm:t>
    </dgm:pt>
    <dgm:pt modelId="{DA8BA96C-4991-4D43-9BF2-21BA0ACD45AF}" type="sibTrans" cxnId="{1F15CC73-D66B-6245-8617-C25BB5FD5A09}">
      <dgm:prSet/>
      <dgm:spPr/>
      <dgm:t>
        <a:bodyPr/>
        <a:lstStyle/>
        <a:p>
          <a:endParaRPr lang="en-GB"/>
        </a:p>
      </dgm:t>
    </dgm:pt>
    <dgm:pt modelId="{66718919-F979-CE4F-AAAF-60230518C1DC}">
      <dgm:prSet phldrT="[Text]"/>
      <dgm:spPr/>
      <dgm:t>
        <a:bodyPr/>
        <a:lstStyle/>
        <a:p>
          <a:r>
            <a:rPr lang="en-GB" dirty="0"/>
            <a:t>Trail for office . Expenses reimbursed by office within 72 hours</a:t>
          </a:r>
        </a:p>
      </dgm:t>
    </dgm:pt>
    <dgm:pt modelId="{6DF20BBA-2C64-7B4F-A3C5-09905E16181C}" type="parTrans" cxnId="{E70B2B1C-218E-744E-A6F8-B661341ADF55}">
      <dgm:prSet/>
      <dgm:spPr/>
      <dgm:t>
        <a:bodyPr/>
        <a:lstStyle/>
        <a:p>
          <a:endParaRPr lang="en-GB"/>
        </a:p>
      </dgm:t>
    </dgm:pt>
    <dgm:pt modelId="{CA8D243B-636B-5D42-A238-297F7FE3EDD1}" type="sibTrans" cxnId="{E70B2B1C-218E-744E-A6F8-B661341ADF55}">
      <dgm:prSet/>
      <dgm:spPr/>
      <dgm:t>
        <a:bodyPr/>
        <a:lstStyle/>
        <a:p>
          <a:endParaRPr lang="en-GB"/>
        </a:p>
      </dgm:t>
    </dgm:pt>
    <dgm:pt modelId="{7170EA9F-4507-9844-AEE3-9EDA46DE1C3D}">
      <dgm:prSet phldrT="[Text]"/>
      <dgm:spPr/>
      <dgm:t>
        <a:bodyPr/>
        <a:lstStyle/>
        <a:p>
          <a:r>
            <a:rPr lang="en-GB" dirty="0"/>
            <a:t>UEMS office approves transactions . Expenses reimbursed within 72 hours </a:t>
          </a:r>
        </a:p>
      </dgm:t>
    </dgm:pt>
    <dgm:pt modelId="{C2EEB3BB-3923-2B41-A527-50259B0A943C}" type="parTrans" cxnId="{62A5ED64-42A8-9B44-9BCE-9A840423FEE6}">
      <dgm:prSet/>
      <dgm:spPr/>
      <dgm:t>
        <a:bodyPr/>
        <a:lstStyle/>
        <a:p>
          <a:endParaRPr lang="en-GB"/>
        </a:p>
      </dgm:t>
    </dgm:pt>
    <dgm:pt modelId="{7F2959A1-A995-554D-A0CF-4583B4F39C5A}" type="sibTrans" cxnId="{62A5ED64-42A8-9B44-9BCE-9A840423FEE6}">
      <dgm:prSet/>
      <dgm:spPr/>
      <dgm:t>
        <a:bodyPr/>
        <a:lstStyle/>
        <a:p>
          <a:endParaRPr lang="en-GB"/>
        </a:p>
      </dgm:t>
    </dgm:pt>
    <dgm:pt modelId="{FBE0CFDB-C5CE-6B47-8105-E3B2BD3153A1}" type="pres">
      <dgm:prSet presAssocID="{32D77CBF-11B3-4242-92E6-52CE57056D51}" presName="linearFlow" presStyleCnt="0">
        <dgm:presLayoutVars>
          <dgm:dir/>
          <dgm:animLvl val="lvl"/>
          <dgm:resizeHandles val="exact"/>
        </dgm:presLayoutVars>
      </dgm:prSet>
      <dgm:spPr/>
    </dgm:pt>
    <dgm:pt modelId="{0157BF8E-298B-9D4E-8BBE-1347E963652B}" type="pres">
      <dgm:prSet presAssocID="{81D67540-EFFD-F14C-A462-5DDD2965F9E2}" presName="composite" presStyleCnt="0"/>
      <dgm:spPr/>
    </dgm:pt>
    <dgm:pt modelId="{4E1855D3-BC9F-254D-B6BF-0E4EC57093BF}" type="pres">
      <dgm:prSet presAssocID="{81D67540-EFFD-F14C-A462-5DDD2965F9E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5E29342-4F76-E04F-87A0-38B7F12C0487}" type="pres">
      <dgm:prSet presAssocID="{81D67540-EFFD-F14C-A462-5DDD2965F9E2}" presName="descendantText" presStyleLbl="alignAcc1" presStyleIdx="0" presStyleCnt="3">
        <dgm:presLayoutVars>
          <dgm:bulletEnabled val="1"/>
        </dgm:presLayoutVars>
      </dgm:prSet>
      <dgm:spPr/>
    </dgm:pt>
    <dgm:pt modelId="{9F0962F3-E0AA-394B-9956-994669F83082}" type="pres">
      <dgm:prSet presAssocID="{44D42B02-3343-0E4D-A591-B7C8F424FF70}" presName="sp" presStyleCnt="0"/>
      <dgm:spPr/>
    </dgm:pt>
    <dgm:pt modelId="{7C2B9F8E-A73E-3344-AFBE-631B640E2D2D}" type="pres">
      <dgm:prSet presAssocID="{4EA74E6B-3BF2-AF4E-85E2-087397B8132C}" presName="composite" presStyleCnt="0"/>
      <dgm:spPr/>
    </dgm:pt>
    <dgm:pt modelId="{8EB0457E-86C4-AE4B-9049-42DC34FD8DE2}" type="pres">
      <dgm:prSet presAssocID="{4EA74E6B-3BF2-AF4E-85E2-087397B8132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0D5AF6C-C5A4-2E46-95D0-81B4AD77094A}" type="pres">
      <dgm:prSet presAssocID="{4EA74E6B-3BF2-AF4E-85E2-087397B8132C}" presName="descendantText" presStyleLbl="alignAcc1" presStyleIdx="1" presStyleCnt="3">
        <dgm:presLayoutVars>
          <dgm:bulletEnabled val="1"/>
        </dgm:presLayoutVars>
      </dgm:prSet>
      <dgm:spPr/>
    </dgm:pt>
    <dgm:pt modelId="{EBF0CF9B-8DC4-2143-837E-75FA48F61130}" type="pres">
      <dgm:prSet presAssocID="{C8E82CA6-89C8-3E4C-8E4C-F54440645CFA}" presName="sp" presStyleCnt="0"/>
      <dgm:spPr/>
    </dgm:pt>
    <dgm:pt modelId="{21BFBF87-638C-1748-9EE7-D26AC294D922}" type="pres">
      <dgm:prSet presAssocID="{98DE15D3-6A2A-CC40-9A53-AB60289CE7D1}" presName="composite" presStyleCnt="0"/>
      <dgm:spPr/>
    </dgm:pt>
    <dgm:pt modelId="{332F02FB-2FA3-C742-9CDA-CA73A6902FFE}" type="pres">
      <dgm:prSet presAssocID="{98DE15D3-6A2A-CC40-9A53-AB60289CE7D1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1F4A85D-9C82-CA46-A627-BA70401832EF}" type="pres">
      <dgm:prSet presAssocID="{98DE15D3-6A2A-CC40-9A53-AB60289CE7D1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256480C-0E26-6C41-AC62-312B320225E7}" type="presOf" srcId="{7170EA9F-4507-9844-AEE3-9EDA46DE1C3D}" destId="{40D5AF6C-C5A4-2E46-95D0-81B4AD77094A}" srcOrd="0" destOrd="1" presId="urn:microsoft.com/office/officeart/2005/8/layout/chevron2"/>
    <dgm:cxn modelId="{E70B2B1C-218E-744E-A6F8-B661341ADF55}" srcId="{81D67540-EFFD-F14C-A462-5DDD2965F9E2}" destId="{66718919-F979-CE4F-AAAF-60230518C1DC}" srcOrd="1" destOrd="0" parTransId="{6DF20BBA-2C64-7B4F-A3C5-09905E16181C}" sibTransId="{CA8D243B-636B-5D42-A238-297F7FE3EDD1}"/>
    <dgm:cxn modelId="{5E782B1E-435D-A44E-92C0-4ABBD934F954}" srcId="{81D67540-EFFD-F14C-A462-5DDD2965F9E2}" destId="{EDE2D25D-9FE7-AE42-981F-960E40379F5C}" srcOrd="0" destOrd="0" parTransId="{4C2C6257-F303-CF4A-81FF-5548469BBB85}" sibTransId="{9145E4EA-3DF6-8C45-82C4-1DE3BA60FF90}"/>
    <dgm:cxn modelId="{C61CBB2B-D9E4-644C-9C95-E15C02903E37}" srcId="{4EA74E6B-3BF2-AF4E-85E2-087397B8132C}" destId="{1E915878-04BA-404E-BD99-A3E15BE3748C}" srcOrd="0" destOrd="0" parTransId="{F2569551-BD8E-C046-8CDE-C72B505E3D76}" sibTransId="{484679FA-3251-5440-8CBB-BC2EB151F69E}"/>
    <dgm:cxn modelId="{E8473036-CB05-1048-89EE-923C59F5E59C}" type="presOf" srcId="{045F74EA-1729-7840-BEB6-1A3184CEFB54}" destId="{E1F4A85D-9C82-CA46-A627-BA70401832EF}" srcOrd="0" destOrd="0" presId="urn:microsoft.com/office/officeart/2005/8/layout/chevron2"/>
    <dgm:cxn modelId="{A3059D38-DB5F-414F-A854-E545CCF9E166}" type="presOf" srcId="{98DE15D3-6A2A-CC40-9A53-AB60289CE7D1}" destId="{332F02FB-2FA3-C742-9CDA-CA73A6902FFE}" srcOrd="0" destOrd="0" presId="urn:microsoft.com/office/officeart/2005/8/layout/chevron2"/>
    <dgm:cxn modelId="{62A5ED64-42A8-9B44-9BCE-9A840423FEE6}" srcId="{4EA74E6B-3BF2-AF4E-85E2-087397B8132C}" destId="{7170EA9F-4507-9844-AEE3-9EDA46DE1C3D}" srcOrd="1" destOrd="0" parTransId="{C2EEB3BB-3923-2B41-A527-50259B0A943C}" sibTransId="{7F2959A1-A995-554D-A0CF-4583B4F39C5A}"/>
    <dgm:cxn modelId="{1F15CC73-D66B-6245-8617-C25BB5FD5A09}" srcId="{98DE15D3-6A2A-CC40-9A53-AB60289CE7D1}" destId="{045F74EA-1729-7840-BEB6-1A3184CEFB54}" srcOrd="0" destOrd="0" parTransId="{C672A518-A9E2-BF4A-9CF4-17012FB84AF2}" sibTransId="{DA8BA96C-4991-4D43-9BF2-21BA0ACD45AF}"/>
    <dgm:cxn modelId="{A7C45BA5-97DC-1C46-A1AE-ECA4D0270D2D}" type="presOf" srcId="{1E915878-04BA-404E-BD99-A3E15BE3748C}" destId="{40D5AF6C-C5A4-2E46-95D0-81B4AD77094A}" srcOrd="0" destOrd="0" presId="urn:microsoft.com/office/officeart/2005/8/layout/chevron2"/>
    <dgm:cxn modelId="{E823C5B3-4279-634F-8C40-9EFB7C3BDFC9}" type="presOf" srcId="{66718919-F979-CE4F-AAAF-60230518C1DC}" destId="{85E29342-4F76-E04F-87A0-38B7F12C0487}" srcOrd="0" destOrd="1" presId="urn:microsoft.com/office/officeart/2005/8/layout/chevron2"/>
    <dgm:cxn modelId="{174741BA-DD7A-CB48-94AB-5B1CB98E8F78}" type="presOf" srcId="{81D67540-EFFD-F14C-A462-5DDD2965F9E2}" destId="{4E1855D3-BC9F-254D-B6BF-0E4EC57093BF}" srcOrd="0" destOrd="0" presId="urn:microsoft.com/office/officeart/2005/8/layout/chevron2"/>
    <dgm:cxn modelId="{1FDCC7C3-4FB6-8E4A-83E7-70A207BEC9E4}" srcId="{32D77CBF-11B3-4242-92E6-52CE57056D51}" destId="{98DE15D3-6A2A-CC40-9A53-AB60289CE7D1}" srcOrd="2" destOrd="0" parTransId="{C2F7E8CF-2DD2-CE43-AA1D-76828920891F}" sibTransId="{8C61B492-0F79-C741-A3A3-0F49C7FB0AAB}"/>
    <dgm:cxn modelId="{AE03ECDD-49AC-BE4A-ABCC-263087290FE3}" type="presOf" srcId="{EDE2D25D-9FE7-AE42-981F-960E40379F5C}" destId="{85E29342-4F76-E04F-87A0-38B7F12C0487}" srcOrd="0" destOrd="0" presId="urn:microsoft.com/office/officeart/2005/8/layout/chevron2"/>
    <dgm:cxn modelId="{68714BE0-645A-B449-BB96-7B9F0A64A140}" type="presOf" srcId="{4EA74E6B-3BF2-AF4E-85E2-087397B8132C}" destId="{8EB0457E-86C4-AE4B-9049-42DC34FD8DE2}" srcOrd="0" destOrd="0" presId="urn:microsoft.com/office/officeart/2005/8/layout/chevron2"/>
    <dgm:cxn modelId="{CE34D0F8-F7EE-E949-A44A-B76F935A8434}" type="presOf" srcId="{32D77CBF-11B3-4242-92E6-52CE57056D51}" destId="{FBE0CFDB-C5CE-6B47-8105-E3B2BD3153A1}" srcOrd="0" destOrd="0" presId="urn:microsoft.com/office/officeart/2005/8/layout/chevron2"/>
    <dgm:cxn modelId="{DF5B82F9-19B0-C440-ADB0-8A1E23AC213D}" srcId="{32D77CBF-11B3-4242-92E6-52CE57056D51}" destId="{4EA74E6B-3BF2-AF4E-85E2-087397B8132C}" srcOrd="1" destOrd="0" parTransId="{CB729287-70B0-2145-BEC7-540FA71C417E}" sibTransId="{C8E82CA6-89C8-3E4C-8E4C-F54440645CFA}"/>
    <dgm:cxn modelId="{1AD245FB-E321-0945-9617-95F0E483599D}" srcId="{32D77CBF-11B3-4242-92E6-52CE57056D51}" destId="{81D67540-EFFD-F14C-A462-5DDD2965F9E2}" srcOrd="0" destOrd="0" parTransId="{04D85BFC-7E6A-C548-AB6C-F4293A5646D0}" sibTransId="{44D42B02-3343-0E4D-A591-B7C8F424FF70}"/>
    <dgm:cxn modelId="{6A7C6F14-3A38-7444-93E4-58349B88BA02}" type="presParOf" srcId="{FBE0CFDB-C5CE-6B47-8105-E3B2BD3153A1}" destId="{0157BF8E-298B-9D4E-8BBE-1347E963652B}" srcOrd="0" destOrd="0" presId="urn:microsoft.com/office/officeart/2005/8/layout/chevron2"/>
    <dgm:cxn modelId="{FD124CA4-55E2-C747-A342-81FD4B3FE284}" type="presParOf" srcId="{0157BF8E-298B-9D4E-8BBE-1347E963652B}" destId="{4E1855D3-BC9F-254D-B6BF-0E4EC57093BF}" srcOrd="0" destOrd="0" presId="urn:microsoft.com/office/officeart/2005/8/layout/chevron2"/>
    <dgm:cxn modelId="{B8A73F29-C657-5642-8E6D-A37C98577B91}" type="presParOf" srcId="{0157BF8E-298B-9D4E-8BBE-1347E963652B}" destId="{85E29342-4F76-E04F-87A0-38B7F12C0487}" srcOrd="1" destOrd="0" presId="urn:microsoft.com/office/officeart/2005/8/layout/chevron2"/>
    <dgm:cxn modelId="{29AD6CB4-73E6-9948-A5D3-68EB981366C5}" type="presParOf" srcId="{FBE0CFDB-C5CE-6B47-8105-E3B2BD3153A1}" destId="{9F0962F3-E0AA-394B-9956-994669F83082}" srcOrd="1" destOrd="0" presId="urn:microsoft.com/office/officeart/2005/8/layout/chevron2"/>
    <dgm:cxn modelId="{3D069E88-E6C0-DD43-BBA4-7BEBD1FB9065}" type="presParOf" srcId="{FBE0CFDB-C5CE-6B47-8105-E3B2BD3153A1}" destId="{7C2B9F8E-A73E-3344-AFBE-631B640E2D2D}" srcOrd="2" destOrd="0" presId="urn:microsoft.com/office/officeart/2005/8/layout/chevron2"/>
    <dgm:cxn modelId="{4C39C8CC-8377-AA4F-A94F-DF141CED6DF5}" type="presParOf" srcId="{7C2B9F8E-A73E-3344-AFBE-631B640E2D2D}" destId="{8EB0457E-86C4-AE4B-9049-42DC34FD8DE2}" srcOrd="0" destOrd="0" presId="urn:microsoft.com/office/officeart/2005/8/layout/chevron2"/>
    <dgm:cxn modelId="{6ABE3B98-960E-A845-9AA8-5A8ABD08A5F5}" type="presParOf" srcId="{7C2B9F8E-A73E-3344-AFBE-631B640E2D2D}" destId="{40D5AF6C-C5A4-2E46-95D0-81B4AD77094A}" srcOrd="1" destOrd="0" presId="urn:microsoft.com/office/officeart/2005/8/layout/chevron2"/>
    <dgm:cxn modelId="{7C594CAB-ECA1-BF40-9692-27C2D9F2140E}" type="presParOf" srcId="{FBE0CFDB-C5CE-6B47-8105-E3B2BD3153A1}" destId="{EBF0CF9B-8DC4-2143-837E-75FA48F61130}" srcOrd="3" destOrd="0" presId="urn:microsoft.com/office/officeart/2005/8/layout/chevron2"/>
    <dgm:cxn modelId="{61B214E1-FB98-254C-A7CF-F3D1C28F18D4}" type="presParOf" srcId="{FBE0CFDB-C5CE-6B47-8105-E3B2BD3153A1}" destId="{21BFBF87-638C-1748-9EE7-D26AC294D922}" srcOrd="4" destOrd="0" presId="urn:microsoft.com/office/officeart/2005/8/layout/chevron2"/>
    <dgm:cxn modelId="{5D6F4A92-D790-984C-9E92-38CFEC2BCFCB}" type="presParOf" srcId="{21BFBF87-638C-1748-9EE7-D26AC294D922}" destId="{332F02FB-2FA3-C742-9CDA-CA73A6902FFE}" srcOrd="0" destOrd="0" presId="urn:microsoft.com/office/officeart/2005/8/layout/chevron2"/>
    <dgm:cxn modelId="{6F7CEAA6-4D99-D242-89B0-8F8A9C399D72}" type="presParOf" srcId="{21BFBF87-638C-1748-9EE7-D26AC294D922}" destId="{E1F4A85D-9C82-CA46-A627-BA70401832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051E8-A162-4E4E-915A-750BD37439AF}">
      <dsp:nvSpPr>
        <dsp:cNvPr id="0" name=""/>
        <dsp:cNvSpPr/>
      </dsp:nvSpPr>
      <dsp:spPr>
        <a:xfrm>
          <a:off x="6827255" y="1123846"/>
          <a:ext cx="1143904" cy="544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988"/>
              </a:lnTo>
              <a:lnTo>
                <a:pt x="1143904" y="370988"/>
              </a:lnTo>
              <a:lnTo>
                <a:pt x="1143904" y="5443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7CE8B-CCF2-AF49-93EE-91E7C8FEAAF2}">
      <dsp:nvSpPr>
        <dsp:cNvPr id="0" name=""/>
        <dsp:cNvSpPr/>
      </dsp:nvSpPr>
      <dsp:spPr>
        <a:xfrm>
          <a:off x="5683350" y="2856861"/>
          <a:ext cx="2306796" cy="544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988"/>
              </a:lnTo>
              <a:lnTo>
                <a:pt x="2306796" y="370988"/>
              </a:lnTo>
              <a:lnTo>
                <a:pt x="2306796" y="5443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37C57-510A-D741-9E29-9F95E2054873}">
      <dsp:nvSpPr>
        <dsp:cNvPr id="0" name=""/>
        <dsp:cNvSpPr/>
      </dsp:nvSpPr>
      <dsp:spPr>
        <a:xfrm>
          <a:off x="3499347" y="2856861"/>
          <a:ext cx="2184003" cy="544394"/>
        </a:xfrm>
        <a:custGeom>
          <a:avLst/>
          <a:gdLst/>
          <a:ahLst/>
          <a:cxnLst/>
          <a:rect l="0" t="0" r="0" b="0"/>
          <a:pathLst>
            <a:path>
              <a:moveTo>
                <a:pt x="2184003" y="0"/>
              </a:moveTo>
              <a:lnTo>
                <a:pt x="2184003" y="370988"/>
              </a:lnTo>
              <a:lnTo>
                <a:pt x="0" y="370988"/>
              </a:lnTo>
              <a:lnTo>
                <a:pt x="0" y="5443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F82ED-C507-F549-BD1F-4115F540A200}">
      <dsp:nvSpPr>
        <dsp:cNvPr id="0" name=""/>
        <dsp:cNvSpPr/>
      </dsp:nvSpPr>
      <dsp:spPr>
        <a:xfrm>
          <a:off x="5683350" y="1123846"/>
          <a:ext cx="1143904" cy="544394"/>
        </a:xfrm>
        <a:custGeom>
          <a:avLst/>
          <a:gdLst/>
          <a:ahLst/>
          <a:cxnLst/>
          <a:rect l="0" t="0" r="0" b="0"/>
          <a:pathLst>
            <a:path>
              <a:moveTo>
                <a:pt x="1143904" y="0"/>
              </a:moveTo>
              <a:lnTo>
                <a:pt x="1143904" y="370988"/>
              </a:lnTo>
              <a:lnTo>
                <a:pt x="0" y="370988"/>
              </a:lnTo>
              <a:lnTo>
                <a:pt x="0" y="5443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09D00-8C95-E74B-9F61-9C41D934A805}">
      <dsp:nvSpPr>
        <dsp:cNvPr id="0" name=""/>
        <dsp:cNvSpPr/>
      </dsp:nvSpPr>
      <dsp:spPr>
        <a:xfrm>
          <a:off x="4248275" y="540"/>
          <a:ext cx="5157958" cy="1123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31753-6387-884B-96B8-F840910C16B9}">
      <dsp:nvSpPr>
        <dsp:cNvPr id="0" name=""/>
        <dsp:cNvSpPr/>
      </dsp:nvSpPr>
      <dsp:spPr>
        <a:xfrm>
          <a:off x="4456258" y="198124"/>
          <a:ext cx="5157958" cy="11233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Investment Funds Assets &gt; 10 000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Interest on deposit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Potential 60 000 Interest Annual income</a:t>
          </a:r>
        </a:p>
      </dsp:txBody>
      <dsp:txXfrm>
        <a:off x="4489158" y="231024"/>
        <a:ext cx="5092158" cy="1057505"/>
      </dsp:txXfrm>
    </dsp:sp>
    <dsp:sp modelId="{78B9D8A3-8A30-474E-AAA1-5B0EB9532667}">
      <dsp:nvSpPr>
        <dsp:cNvPr id="0" name=""/>
        <dsp:cNvSpPr/>
      </dsp:nvSpPr>
      <dsp:spPr>
        <a:xfrm>
          <a:off x="4747428" y="1668241"/>
          <a:ext cx="1871843" cy="1188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4A695-5694-4247-AD16-FAC07C85ABC9}">
      <dsp:nvSpPr>
        <dsp:cNvPr id="0" name=""/>
        <dsp:cNvSpPr/>
      </dsp:nvSpPr>
      <dsp:spPr>
        <a:xfrm>
          <a:off x="4955411" y="1865824"/>
          <a:ext cx="1871843" cy="1188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Opt In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No risk </a:t>
          </a:r>
        </a:p>
      </dsp:txBody>
      <dsp:txXfrm>
        <a:off x="4990224" y="1900637"/>
        <a:ext cx="1802217" cy="1118994"/>
      </dsp:txXfrm>
    </dsp:sp>
    <dsp:sp modelId="{D8165B60-680E-9545-A00A-609A39D638E3}">
      <dsp:nvSpPr>
        <dsp:cNvPr id="0" name=""/>
        <dsp:cNvSpPr/>
      </dsp:nvSpPr>
      <dsp:spPr>
        <a:xfrm>
          <a:off x="1400533" y="3401256"/>
          <a:ext cx="4197627" cy="1188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970D6-A9F2-7E45-9343-1E9C2C2FDDA9}">
      <dsp:nvSpPr>
        <dsp:cNvPr id="0" name=""/>
        <dsp:cNvSpPr/>
      </dsp:nvSpPr>
      <dsp:spPr>
        <a:xfrm>
          <a:off x="1608516" y="3598839"/>
          <a:ext cx="4197627" cy="1188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1/12 commitment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minimum deposit</a:t>
          </a:r>
        </a:p>
      </dsp:txBody>
      <dsp:txXfrm>
        <a:off x="1643329" y="3633652"/>
        <a:ext cx="4128001" cy="1118994"/>
      </dsp:txXfrm>
    </dsp:sp>
    <dsp:sp modelId="{E0C5B5B2-E023-9A4B-B45C-CDB7450576F2}">
      <dsp:nvSpPr>
        <dsp:cNvPr id="0" name=""/>
        <dsp:cNvSpPr/>
      </dsp:nvSpPr>
      <dsp:spPr>
        <a:xfrm>
          <a:off x="6014126" y="3401256"/>
          <a:ext cx="3952041" cy="1188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287FC-5C0B-964B-AD89-4109AADD6BB6}">
      <dsp:nvSpPr>
        <dsp:cNvPr id="0" name=""/>
        <dsp:cNvSpPr/>
      </dsp:nvSpPr>
      <dsp:spPr>
        <a:xfrm>
          <a:off x="6222108" y="3598839"/>
          <a:ext cx="3952041" cy="1188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3/12 commitment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Minimum deposit</a:t>
          </a:r>
        </a:p>
      </dsp:txBody>
      <dsp:txXfrm>
        <a:off x="6256921" y="3633652"/>
        <a:ext cx="3882415" cy="1118994"/>
      </dsp:txXfrm>
    </dsp:sp>
    <dsp:sp modelId="{0DAFCCC2-4810-E348-AB1F-356DA81DF9EB}">
      <dsp:nvSpPr>
        <dsp:cNvPr id="0" name=""/>
        <dsp:cNvSpPr/>
      </dsp:nvSpPr>
      <dsp:spPr>
        <a:xfrm>
          <a:off x="7035237" y="1668241"/>
          <a:ext cx="1871843" cy="1188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4C7D7-3099-2C4A-8522-B3A4F80580A0}">
      <dsp:nvSpPr>
        <dsp:cNvPr id="0" name=""/>
        <dsp:cNvSpPr/>
      </dsp:nvSpPr>
      <dsp:spPr>
        <a:xfrm>
          <a:off x="7243220" y="1865824"/>
          <a:ext cx="1871843" cy="1188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Opt Out</a:t>
          </a:r>
        </a:p>
      </dsp:txBody>
      <dsp:txXfrm>
        <a:off x="7278033" y="1900637"/>
        <a:ext cx="1802217" cy="1118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855D3-BC9F-254D-B6BF-0E4EC57093BF}">
      <dsp:nvSpPr>
        <dsp:cNvPr id="0" name=""/>
        <dsp:cNvSpPr/>
      </dsp:nvSpPr>
      <dsp:spPr>
        <a:xfrm rot="5400000">
          <a:off x="-225128" y="226629"/>
          <a:ext cx="1500857" cy="10506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Option 1</a:t>
          </a:r>
        </a:p>
      </dsp:txBody>
      <dsp:txXfrm rot="-5400000">
        <a:off x="1" y="526800"/>
        <a:ext cx="1050600" cy="450257"/>
      </dsp:txXfrm>
    </dsp:sp>
    <dsp:sp modelId="{85E29342-4F76-E04F-87A0-38B7F12C0487}">
      <dsp:nvSpPr>
        <dsp:cNvPr id="0" name=""/>
        <dsp:cNvSpPr/>
      </dsp:nvSpPr>
      <dsp:spPr>
        <a:xfrm rot="5400000">
          <a:off x="5295321" y="-4243219"/>
          <a:ext cx="975557" cy="9464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Treasurer approves transaction/ receipts . Sends email to office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Trail for office . Expenses reimbursed by office within 72 hours</a:t>
          </a:r>
        </a:p>
      </dsp:txBody>
      <dsp:txXfrm rot="-5400000">
        <a:off x="1050601" y="49124"/>
        <a:ext cx="9417376" cy="880311"/>
      </dsp:txXfrm>
    </dsp:sp>
    <dsp:sp modelId="{8EB0457E-86C4-AE4B-9049-42DC34FD8DE2}">
      <dsp:nvSpPr>
        <dsp:cNvPr id="0" name=""/>
        <dsp:cNvSpPr/>
      </dsp:nvSpPr>
      <dsp:spPr>
        <a:xfrm rot="5400000">
          <a:off x="-225128" y="1532100"/>
          <a:ext cx="1500857" cy="10506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Option 2</a:t>
          </a:r>
        </a:p>
      </dsp:txBody>
      <dsp:txXfrm rot="-5400000">
        <a:off x="1" y="1832271"/>
        <a:ext cx="1050600" cy="450257"/>
      </dsp:txXfrm>
    </dsp:sp>
    <dsp:sp modelId="{40D5AF6C-C5A4-2E46-95D0-81B4AD77094A}">
      <dsp:nvSpPr>
        <dsp:cNvPr id="0" name=""/>
        <dsp:cNvSpPr/>
      </dsp:nvSpPr>
      <dsp:spPr>
        <a:xfrm rot="5400000">
          <a:off x="5295321" y="-2937749"/>
          <a:ext cx="975557" cy="9464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Double control . Treasurer approves transaction/ receipts . Debit card pay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UEMS office approves transactions . Expenses reimbursed within 72 hours </a:t>
          </a:r>
        </a:p>
      </dsp:txBody>
      <dsp:txXfrm rot="-5400000">
        <a:off x="1050601" y="1354594"/>
        <a:ext cx="9417376" cy="880311"/>
      </dsp:txXfrm>
    </dsp:sp>
    <dsp:sp modelId="{332F02FB-2FA3-C742-9CDA-CA73A6902FFE}">
      <dsp:nvSpPr>
        <dsp:cNvPr id="0" name=""/>
        <dsp:cNvSpPr/>
      </dsp:nvSpPr>
      <dsp:spPr>
        <a:xfrm rot="5400000">
          <a:off x="-225128" y="2837570"/>
          <a:ext cx="1500857" cy="10506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Option 3 </a:t>
          </a:r>
        </a:p>
      </dsp:txBody>
      <dsp:txXfrm rot="-5400000">
        <a:off x="1" y="3137741"/>
        <a:ext cx="1050600" cy="450257"/>
      </dsp:txXfrm>
    </dsp:sp>
    <dsp:sp modelId="{E1F4A85D-9C82-CA46-A627-BA70401832EF}">
      <dsp:nvSpPr>
        <dsp:cNvPr id="0" name=""/>
        <dsp:cNvSpPr/>
      </dsp:nvSpPr>
      <dsp:spPr>
        <a:xfrm rot="5400000">
          <a:off x="5295321" y="-1632279"/>
          <a:ext cx="975557" cy="94649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App/ IT  for uploading expenses and reimbursement</a:t>
          </a:r>
        </a:p>
      </dsp:txBody>
      <dsp:txXfrm rot="-5400000">
        <a:off x="1050601" y="2660064"/>
        <a:ext cx="9417376" cy="880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69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0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45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0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1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6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5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3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3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69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48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04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726831"/>
            <a:ext cx="10701337" cy="152948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</a:t>
            </a:r>
            <a:r>
              <a:rPr lang="en-US" dirty="0"/>
              <a:t>CESMA </a:t>
            </a:r>
            <a:br>
              <a:rPr lang="en-US" dirty="0"/>
            </a:br>
            <a:r>
              <a:rPr lang="en-US" dirty="0"/>
              <a:t>             UEMS Council Update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8615"/>
            <a:ext cx="9144000" cy="2262554"/>
          </a:xfrm>
        </p:spPr>
        <p:txBody>
          <a:bodyPr>
            <a:normAutofit/>
          </a:bodyPr>
          <a:lstStyle/>
          <a:p>
            <a:r>
              <a:rPr lang="en-US" sz="2800" dirty="0"/>
              <a:t>Maeve </a:t>
            </a:r>
            <a:r>
              <a:rPr lang="en-US" sz="2800"/>
              <a:t>Durkan President  </a:t>
            </a:r>
            <a:r>
              <a:rPr lang="en-US" sz="2800" dirty="0"/>
              <a:t>UEMS CESMA</a:t>
            </a:r>
          </a:p>
          <a:p>
            <a:r>
              <a:rPr lang="en-US" sz="2800" dirty="0"/>
              <a:t>President , UEMS Board of Endocrinology</a:t>
            </a:r>
          </a:p>
          <a:p>
            <a:r>
              <a:rPr lang="en-US" sz="2800" dirty="0"/>
              <a:t>Vice President, UEMS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977422D9-4413-A1C0-2E5D-11B797BA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3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748EE-77A6-E040-D47C-96D22414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Investments and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EE306-63BF-FA02-53C7-061CCDB94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use money</a:t>
            </a:r>
          </a:p>
          <a:p>
            <a:endParaRPr lang="en-US" dirty="0"/>
          </a:p>
          <a:p>
            <a:r>
              <a:rPr lang="en-US" dirty="0"/>
              <a:t>Consensus essential and protocol mandatory</a:t>
            </a:r>
          </a:p>
          <a:p>
            <a:endParaRPr lang="en-US" dirty="0"/>
          </a:p>
          <a:p>
            <a:r>
              <a:rPr lang="en-US" dirty="0"/>
              <a:t>Options include asking boards and sections what they plan to do with their monies </a:t>
            </a:r>
          </a:p>
          <a:p>
            <a:endParaRPr lang="en-US" dirty="0"/>
          </a:p>
          <a:p>
            <a:r>
              <a:rPr lang="en-US" dirty="0"/>
              <a:t>Green investment s –  TF for  Green &amp; Sustainable health income </a:t>
            </a:r>
          </a:p>
        </p:txBody>
      </p:sp>
    </p:spTree>
    <p:extLst>
      <p:ext uri="{BB962C8B-B14F-4D97-AF65-F5344CB8AC3E}">
        <p14:creationId xmlns:p14="http://schemas.microsoft.com/office/powerpoint/2010/main" val="3264568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01957-ED4A-E997-53CA-70963AA3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ETR – European Training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E13FC-4BC9-B134-A1F2-355BE81D5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Dissemination – NMA / Ministry / Scientific Society ( National &amp; European ) </a:t>
            </a:r>
          </a:p>
          <a:p>
            <a:endParaRPr lang="en-US" dirty="0"/>
          </a:p>
          <a:p>
            <a:r>
              <a:rPr lang="en-US" dirty="0"/>
              <a:t>Adopting an ETR – variance among specialties </a:t>
            </a:r>
          </a:p>
          <a:p>
            <a:endParaRPr lang="en-US" dirty="0"/>
          </a:p>
          <a:p>
            <a:r>
              <a:rPr lang="en-US" dirty="0"/>
              <a:t>NMA feedback from trainees – and implementation</a:t>
            </a:r>
          </a:p>
          <a:p>
            <a:endParaRPr lang="en-US" dirty="0"/>
          </a:p>
          <a:p>
            <a:r>
              <a:rPr lang="en-US" dirty="0"/>
              <a:t>Involving trainees in ETR </a:t>
            </a:r>
          </a:p>
          <a:p>
            <a:endParaRPr lang="en-US" dirty="0"/>
          </a:p>
          <a:p>
            <a:r>
              <a:rPr lang="en-US" dirty="0"/>
              <a:t>Common denominator document – not imposed *</a:t>
            </a:r>
          </a:p>
        </p:txBody>
      </p:sp>
    </p:spTree>
    <p:extLst>
      <p:ext uri="{BB962C8B-B14F-4D97-AF65-F5344CB8AC3E}">
        <p14:creationId xmlns:p14="http://schemas.microsoft.com/office/powerpoint/2010/main" val="36109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7828-663D-4943-DF23-72350A065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" y="584990"/>
            <a:ext cx="12099403" cy="1116811"/>
          </a:xfrm>
        </p:spPr>
        <p:txBody>
          <a:bodyPr>
            <a:normAutofit fontScale="90000"/>
          </a:bodyPr>
          <a:lstStyle/>
          <a:p>
            <a:r>
              <a:rPr lang="en-US" dirty="0"/>
              <a:t>UEMS : The Advocate of Medical specialists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AC8E-1750-474C-4470-21C60EAED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Disseminating our message</a:t>
            </a:r>
          </a:p>
          <a:p>
            <a:endParaRPr lang="en-US" dirty="0"/>
          </a:p>
          <a:p>
            <a:r>
              <a:rPr lang="en-US" dirty="0"/>
              <a:t>Whom to engage</a:t>
            </a:r>
          </a:p>
          <a:p>
            <a:endParaRPr lang="en-US" dirty="0"/>
          </a:p>
          <a:p>
            <a:r>
              <a:rPr lang="en-US" dirty="0"/>
              <a:t>How to engage</a:t>
            </a:r>
          </a:p>
        </p:txBody>
      </p:sp>
    </p:spTree>
    <p:extLst>
      <p:ext uri="{BB962C8B-B14F-4D97-AF65-F5344CB8AC3E}">
        <p14:creationId xmlns:p14="http://schemas.microsoft.com/office/powerpoint/2010/main" val="397929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1C90DB-2497-F2A8-07BD-49F92C6F82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3470" b="140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75199" y="726177"/>
            <a:ext cx="5241603" cy="534372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5A1FCD-7749-27C3-33D2-D5DEC7AEE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6430"/>
            <a:ext cx="9144000" cy="282057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Grouping 1</a:t>
            </a:r>
            <a:br>
              <a:rPr lang="en-US" sz="6600" dirty="0"/>
            </a:br>
            <a:r>
              <a:rPr lang="en-US" sz="6600" dirty="0"/>
              <a:t>UEMS Council , Malta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38ADA-93F1-A7C4-550E-18913E572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8856" y="4628271"/>
            <a:ext cx="4054288" cy="106914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Maeve Durkan</a:t>
            </a:r>
          </a:p>
          <a:p>
            <a:pPr algn="ctr"/>
            <a:r>
              <a:rPr lang="en-US" dirty="0"/>
              <a:t>Chair, Grouping 1</a:t>
            </a:r>
          </a:p>
        </p:txBody>
      </p:sp>
    </p:spTree>
    <p:extLst>
      <p:ext uri="{BB962C8B-B14F-4D97-AF65-F5344CB8AC3E}">
        <p14:creationId xmlns:p14="http://schemas.microsoft.com/office/powerpoint/2010/main" val="296703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7E309-8F34-5B4A-4A34-F2AFB2CE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305"/>
            <a:ext cx="10515600" cy="892366"/>
          </a:xfrm>
        </p:spPr>
        <p:txBody>
          <a:bodyPr/>
          <a:lstStyle/>
          <a:p>
            <a:r>
              <a:rPr lang="en-US" dirty="0"/>
              <a:t>Agenda items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A8768-304B-FB11-7404-A6393BF09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260"/>
            <a:ext cx="10515600" cy="5100809"/>
          </a:xfrm>
        </p:spPr>
        <p:txBody>
          <a:bodyPr>
            <a:normAutofit/>
          </a:bodyPr>
          <a:lstStyle/>
          <a:p>
            <a:r>
              <a:rPr lang="en-US" dirty="0"/>
              <a:t>Secretariat</a:t>
            </a:r>
          </a:p>
          <a:p>
            <a:r>
              <a:rPr lang="en-US" dirty="0"/>
              <a:t>IT support for secretariat – new ( upgrade )  platform </a:t>
            </a:r>
          </a:p>
          <a:p>
            <a:endParaRPr lang="en-US" dirty="0"/>
          </a:p>
          <a:p>
            <a:r>
              <a:rPr lang="en-US" dirty="0"/>
              <a:t>Savings account / Investment fund</a:t>
            </a:r>
          </a:p>
          <a:p>
            <a:r>
              <a:rPr lang="en-US" dirty="0"/>
              <a:t>Treasurer – receipts-reimbursement</a:t>
            </a:r>
          </a:p>
          <a:p>
            <a:endParaRPr lang="en-US" dirty="0"/>
          </a:p>
          <a:p>
            <a:r>
              <a:rPr lang="en-US" dirty="0"/>
              <a:t>EACCME</a:t>
            </a:r>
          </a:p>
          <a:p>
            <a:endParaRPr lang="en-US" dirty="0"/>
          </a:p>
          <a:p>
            <a:r>
              <a:rPr lang="en-US" dirty="0"/>
              <a:t>Statutes</a:t>
            </a:r>
          </a:p>
          <a:p>
            <a:endParaRPr lang="en-US" dirty="0"/>
          </a:p>
          <a:p>
            <a:r>
              <a:rPr lang="en-US" dirty="0"/>
              <a:t>Key visions for UEMS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3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82E8-2263-47B2-C0F7-25542060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Secretariat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849CA-84AC-B692-1080-DFF138E5B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CEO, 8 full time, 3 part-time</a:t>
            </a:r>
          </a:p>
          <a:p>
            <a:endParaRPr lang="en-US" dirty="0"/>
          </a:p>
          <a:p>
            <a:r>
              <a:rPr lang="en-US" dirty="0"/>
              <a:t>Fielding work all sections </a:t>
            </a:r>
          </a:p>
          <a:p>
            <a:endParaRPr lang="en-US" dirty="0"/>
          </a:p>
          <a:p>
            <a:r>
              <a:rPr lang="en-US" dirty="0"/>
              <a:t>Works off ‘ internal fund’ as back up</a:t>
            </a:r>
          </a:p>
          <a:p>
            <a:endParaRPr lang="en-US" dirty="0"/>
          </a:p>
          <a:p>
            <a:r>
              <a:rPr lang="en-US" dirty="0"/>
              <a:t>Expensive to run – role of ‘levy fee’</a:t>
            </a:r>
          </a:p>
          <a:p>
            <a:endParaRPr lang="en-US" dirty="0"/>
          </a:p>
          <a:p>
            <a:r>
              <a:rPr lang="en-US" dirty="0"/>
              <a:t>Funding the office is important </a:t>
            </a:r>
          </a:p>
        </p:txBody>
      </p:sp>
    </p:spTree>
    <p:extLst>
      <p:ext uri="{BB962C8B-B14F-4D97-AF65-F5344CB8AC3E}">
        <p14:creationId xmlns:p14="http://schemas.microsoft.com/office/powerpoint/2010/main" val="218264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62898-440D-5EC9-D4D3-C89F23841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9"/>
            <a:ext cx="10515600" cy="785812"/>
          </a:xfrm>
        </p:spPr>
        <p:txBody>
          <a:bodyPr/>
          <a:lstStyle/>
          <a:p>
            <a:r>
              <a:rPr lang="en-US" dirty="0"/>
              <a:t>SAVINGS ACCOUNT OPTIONS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52BBE3-A91A-0900-9617-89AC2AAA8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322484"/>
              </p:ext>
            </p:extLst>
          </p:nvPr>
        </p:nvGraphicFramePr>
        <p:xfrm>
          <a:off x="393539" y="1388962"/>
          <a:ext cx="11574684" cy="478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533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2C43-BA98-CC30-9DB1-10608DA07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67" y="584990"/>
            <a:ext cx="11759879" cy="1116811"/>
          </a:xfrm>
        </p:spPr>
        <p:txBody>
          <a:bodyPr>
            <a:normAutofit fontScale="90000"/>
          </a:bodyPr>
          <a:lstStyle/>
          <a:p>
            <a:r>
              <a:rPr lang="en-US" dirty="0"/>
              <a:t>Expenses –centralization transactions*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E6A2B5-DAE0-E379-C21E-CC76A344DF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099451"/>
              </p:ext>
            </p:extLst>
          </p:nvPr>
        </p:nvGraphicFramePr>
        <p:xfrm>
          <a:off x="838200" y="2061469"/>
          <a:ext cx="10515600" cy="4114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675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BEF7C-DDF9-D0F9-A2A4-0E258630B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88"/>
            <a:ext cx="10515600" cy="694063"/>
          </a:xfrm>
        </p:spPr>
        <p:txBody>
          <a:bodyPr>
            <a:normAutofit fontScale="90000"/>
          </a:bodyPr>
          <a:lstStyle/>
          <a:p>
            <a:r>
              <a:rPr lang="en-US" dirty="0"/>
              <a:t>EACCME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CCEAE-1715-47B0-E3B7-4EE067C00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687"/>
            <a:ext cx="10515600" cy="5074583"/>
          </a:xfrm>
        </p:spPr>
        <p:txBody>
          <a:bodyPr/>
          <a:lstStyle/>
          <a:p>
            <a:r>
              <a:rPr lang="en-US" dirty="0"/>
              <a:t>New IT platform. ‘Up and running’ </a:t>
            </a:r>
          </a:p>
          <a:p>
            <a:endParaRPr lang="en-US" dirty="0"/>
          </a:p>
          <a:p>
            <a:r>
              <a:rPr lang="en-US" dirty="0"/>
              <a:t>Secretarial burden eased</a:t>
            </a:r>
          </a:p>
          <a:p>
            <a:endParaRPr lang="en-US" dirty="0"/>
          </a:p>
          <a:p>
            <a:r>
              <a:rPr lang="en-US" dirty="0"/>
              <a:t>Positive feedback thus far </a:t>
            </a:r>
          </a:p>
          <a:p>
            <a:endParaRPr lang="en-US" dirty="0"/>
          </a:p>
          <a:p>
            <a:r>
              <a:rPr lang="en-US" dirty="0"/>
              <a:t>450 000 cost</a:t>
            </a:r>
          </a:p>
          <a:p>
            <a:endParaRPr lang="en-US" dirty="0"/>
          </a:p>
          <a:p>
            <a:r>
              <a:rPr lang="en-US" dirty="0"/>
              <a:t>EACCME fees</a:t>
            </a:r>
          </a:p>
          <a:p>
            <a:r>
              <a:rPr lang="en-US" dirty="0"/>
              <a:t>EACCME split will remain the same </a:t>
            </a:r>
          </a:p>
          <a:p>
            <a:r>
              <a:rPr lang="en-US" dirty="0"/>
              <a:t>? Pay contribution to reviewers </a:t>
            </a:r>
          </a:p>
        </p:txBody>
      </p:sp>
    </p:spTree>
    <p:extLst>
      <p:ext uri="{BB962C8B-B14F-4D97-AF65-F5344CB8AC3E}">
        <p14:creationId xmlns:p14="http://schemas.microsoft.com/office/powerpoint/2010/main" val="342462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8E69C-64F4-2F90-90A5-4ABE5D18C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202"/>
            <a:ext cx="10515600" cy="738131"/>
          </a:xfrm>
        </p:spPr>
        <p:txBody>
          <a:bodyPr/>
          <a:lstStyle/>
          <a:p>
            <a:r>
              <a:rPr lang="en-US" dirty="0"/>
              <a:t>STATUTES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D898-F11F-C09A-7990-6D98CDF63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21" y="1123721"/>
            <a:ext cx="11759878" cy="50525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Belgian legislation demands a revision of statutes and that they comply with law</a:t>
            </a:r>
          </a:p>
          <a:p>
            <a:endParaRPr lang="en-US" dirty="0"/>
          </a:p>
          <a:p>
            <a:r>
              <a:rPr lang="en-US" dirty="0"/>
              <a:t>Refinements and operational changes  but nature and character of the organization does not change </a:t>
            </a:r>
          </a:p>
          <a:p>
            <a:endParaRPr lang="en-US" dirty="0"/>
          </a:p>
          <a:p>
            <a:r>
              <a:rPr lang="en-US" dirty="0"/>
              <a:t>Registration of membership, status, duties and rights</a:t>
            </a:r>
          </a:p>
          <a:p>
            <a:endParaRPr lang="en-US" dirty="0"/>
          </a:p>
          <a:p>
            <a:r>
              <a:rPr lang="en-US" dirty="0"/>
              <a:t>Listing goals, objectives and activities</a:t>
            </a:r>
          </a:p>
          <a:p>
            <a:endParaRPr lang="en-US" dirty="0"/>
          </a:p>
          <a:p>
            <a:r>
              <a:rPr lang="en-US" dirty="0"/>
              <a:t>Important decisions are made by Council Legal bodies of association : Council and Executive  make decisions</a:t>
            </a:r>
          </a:p>
          <a:p>
            <a:endParaRPr lang="en-US" dirty="0"/>
          </a:p>
          <a:p>
            <a:r>
              <a:rPr lang="en-US" dirty="0"/>
              <a:t>Alterations : gender neutrality , option TF for specialties but not compulsory, Full members</a:t>
            </a:r>
          </a:p>
          <a:p>
            <a:endParaRPr lang="en-US" dirty="0"/>
          </a:p>
          <a:p>
            <a:r>
              <a:rPr lang="en-US" dirty="0"/>
              <a:t>UEMS Board – Educational arm *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A02DC-6AC9-7CB2-050D-84E32C1B6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UEMS Visions for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65DA8-6FE8-E2F5-EA1C-FF2C2A250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Imbalance of specialists </a:t>
            </a:r>
          </a:p>
          <a:p>
            <a:r>
              <a:rPr lang="en-US" dirty="0"/>
              <a:t>Imbalance of applicants for specialist training</a:t>
            </a:r>
          </a:p>
          <a:p>
            <a:endParaRPr lang="en-US" dirty="0"/>
          </a:p>
          <a:p>
            <a:r>
              <a:rPr lang="en-US" dirty="0"/>
              <a:t>General training and exam pre-requisite to specialist exam </a:t>
            </a:r>
          </a:p>
          <a:p>
            <a:endParaRPr lang="en-US" dirty="0"/>
          </a:p>
          <a:p>
            <a:r>
              <a:rPr lang="en-US" dirty="0"/>
              <a:t>Expanding UEMS  – UEMS Fellows &amp; re-circulating exam candidates as they graduate should be the beginning of relationship with UEMS. </a:t>
            </a:r>
          </a:p>
          <a:p>
            <a:endParaRPr lang="en-US" dirty="0"/>
          </a:p>
          <a:p>
            <a:r>
              <a:rPr lang="en-US" dirty="0"/>
              <a:t>Be more present in the EU – needs investment, time and money </a:t>
            </a:r>
          </a:p>
        </p:txBody>
      </p:sp>
    </p:spTree>
    <p:extLst>
      <p:ext uri="{BB962C8B-B14F-4D97-AF65-F5344CB8AC3E}">
        <p14:creationId xmlns:p14="http://schemas.microsoft.com/office/powerpoint/2010/main" val="3727896475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LightSeedRightStep">
      <a:dk1>
        <a:srgbClr val="000000"/>
      </a:dk1>
      <a:lt1>
        <a:srgbClr val="FFFFFF"/>
      </a:lt1>
      <a:dk2>
        <a:srgbClr val="412C24"/>
      </a:dk2>
      <a:lt2>
        <a:srgbClr val="E2E6E8"/>
      </a:lt2>
      <a:accent1>
        <a:srgbClr val="C0998B"/>
      </a:accent1>
      <a:accent2>
        <a:srgbClr val="B4A27B"/>
      </a:accent2>
      <a:accent3>
        <a:srgbClr val="A3A67E"/>
      </a:accent3>
      <a:accent4>
        <a:srgbClr val="8EAA74"/>
      </a:accent4>
      <a:accent5>
        <a:srgbClr val="85AB82"/>
      </a:accent5>
      <a:accent6>
        <a:srgbClr val="77AF8A"/>
      </a:accent6>
      <a:hlink>
        <a:srgbClr val="5D8A9A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460</Words>
  <Application>Microsoft Macintosh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Felix Titling</vt:lpstr>
      <vt:lpstr>Goudy Old Style</vt:lpstr>
      <vt:lpstr>ArchwayVTI</vt:lpstr>
      <vt:lpstr>                        CESMA               UEMS Council Update </vt:lpstr>
      <vt:lpstr>Grouping 1 UEMS Council , Malta </vt:lpstr>
      <vt:lpstr>Agenda items </vt:lpstr>
      <vt:lpstr>Secretariat</vt:lpstr>
      <vt:lpstr>SAVINGS ACCOUNT OPTIONS</vt:lpstr>
      <vt:lpstr>Expenses –centralization transactions*</vt:lpstr>
      <vt:lpstr>EACCME</vt:lpstr>
      <vt:lpstr>STATUTES</vt:lpstr>
      <vt:lpstr>UEMS Visions for future</vt:lpstr>
      <vt:lpstr>Investments and projects</vt:lpstr>
      <vt:lpstr>ETR – European Training Recommendation</vt:lpstr>
      <vt:lpstr>UEMS : The Advocate of Medical specialists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Grouping 1 UEMS Coucil , Malta </dc:title>
  <dc:creator>Microsoft Office User</dc:creator>
  <cp:lastModifiedBy>Microsoft Office User</cp:lastModifiedBy>
  <cp:revision>25</cp:revision>
  <dcterms:created xsi:type="dcterms:W3CDTF">2023-10-20T05:54:58Z</dcterms:created>
  <dcterms:modified xsi:type="dcterms:W3CDTF">2023-12-09T07:28:45Z</dcterms:modified>
</cp:coreProperties>
</file>