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256" r:id="rId2"/>
    <p:sldId id="345" r:id="rId3"/>
    <p:sldId id="313" r:id="rId4"/>
    <p:sldId id="346" r:id="rId5"/>
    <p:sldId id="347" r:id="rId6"/>
    <p:sldId id="34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FFCC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9" d="100"/>
          <a:sy n="79" d="100"/>
        </p:scale>
        <p:origin x="152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62"/>
    </p:cViewPr>
  </p:sorterViewPr>
  <p:notesViewPr>
    <p:cSldViewPr showGuides="1">
      <p:cViewPr>
        <p:scale>
          <a:sx n="75" d="100"/>
          <a:sy n="75" d="100"/>
        </p:scale>
        <p:origin x="-1224" y="9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429954F-4FD3-4152-B2A5-565E39194C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5FB90D4-C650-4A35-8656-6E4642B818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E2768E44-5AD4-4CE2-A1B8-45AFD5A524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8D8DFC4A-DAF6-438B-B3AB-5E8FF624EA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7741DF7A-0029-456B-AB88-C1D221CC46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4B206DE-955F-49F6-AC08-6FBB8711FF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F938709-824F-4232-BDD7-17D06A452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9BD0A82-87A9-4230-A0BC-A08F8DDC77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A94D8926-B93A-4974-9A00-073AD21175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2EAFB2FA-5FE8-4ECA-83A9-1DCF138B0F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B0B7B77-102B-4471-8250-57C8487CBF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0CE11DC-4BE2-4F90-A930-975A5B35C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AE73268-3800-4944-9062-B7C1B50E4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230790-886A-4972-9E82-E9584EF2AD51}" type="slidenum">
              <a:rPr lang="en-US" altLang="en-US" sz="1200" i="0" smtClean="0"/>
              <a:pPr/>
              <a:t>1</a:t>
            </a:fld>
            <a:endParaRPr lang="en-US" altLang="en-US" sz="1200" i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975C311-631A-41DA-A2EE-666B625B4E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826ED1A-82BC-4C24-B1D7-8B6F83DBD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 baseline="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FFFF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105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800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93180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509330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 baseline="0"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Arial" panose="020B0604020202020204" pitchFamily="34" charset="0"/>
              <a:buChar char="•"/>
              <a:defRPr baseline="0">
                <a:solidFill>
                  <a:srgbClr val="FFFF00"/>
                </a:solidFill>
              </a:defRPr>
            </a:lvl2pPr>
            <a:lvl3pPr marL="1143000" indent="-228600">
              <a:buClr>
                <a:srgbClr val="FFFF00"/>
              </a:buClr>
              <a:buFont typeface="Arial" panose="020B0604020202020204" pitchFamily="34" charset="0"/>
              <a:buChar char="•"/>
              <a:defRPr baseline="0">
                <a:solidFill>
                  <a:srgbClr val="FFFF00"/>
                </a:solidFill>
              </a:defRPr>
            </a:lvl3pPr>
            <a:lvl4pPr>
              <a:defRPr baseline="0">
                <a:solidFill>
                  <a:srgbClr val="FFFF00"/>
                </a:solidFill>
              </a:defRPr>
            </a:lvl4pPr>
            <a:lvl5pPr>
              <a:defRPr baseline="0">
                <a:solidFill>
                  <a:srgbClr val="FFFF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3324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 baseline="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 baseline="0">
                <a:solidFill>
                  <a:srgbClr val="FFFF00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05419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698704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2pPr>
            <a:lvl3pPr marL="1143000" indent="-22860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897968F4-FD53-418D-4E8D-812276D1F3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71462"/>
            <a:ext cx="11715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6252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2pPr>
            <a:lvl3pPr marL="1143000" indent="-22860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2pPr>
            <a:lvl3pPr marL="1143000" indent="-228600">
              <a:buClr>
                <a:srgbClr val="FFFF00"/>
              </a:buClr>
              <a:buFont typeface="Arial" panose="020B0604020202020204" pitchFamily="34" charset="0"/>
              <a:buChar char="•"/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9120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6833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0647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 sz="3200">
                <a:solidFill>
                  <a:srgbClr val="FFFF00"/>
                </a:solidFill>
              </a:defRPr>
            </a:lvl1pPr>
            <a:lvl2pPr marL="742950" indent="-285750">
              <a:buClr>
                <a:srgbClr val="FFFF00"/>
              </a:buClr>
              <a:buFont typeface="Arial" panose="020B0604020202020204" pitchFamily="34" charset="0"/>
              <a:buChar char="•"/>
              <a:defRPr sz="2800">
                <a:solidFill>
                  <a:srgbClr val="FFFF00"/>
                </a:solidFill>
              </a:defRPr>
            </a:lvl2pPr>
            <a:lvl3pPr marL="1143000" indent="-228600">
              <a:buClr>
                <a:srgbClr val="FFFF00"/>
              </a:buClr>
              <a:buFont typeface="Arial" panose="020B0604020202020204" pitchFamily="34" charset="0"/>
              <a:buChar char="•"/>
              <a:defRPr sz="2400">
                <a:solidFill>
                  <a:srgbClr val="FFFF00"/>
                </a:solidFill>
              </a:defRPr>
            </a:lvl3pPr>
            <a:lvl4pPr>
              <a:defRPr sz="2000">
                <a:solidFill>
                  <a:srgbClr val="FFFF00"/>
                </a:solidFill>
              </a:defRPr>
            </a:lvl4pPr>
            <a:lvl5pPr>
              <a:defRPr sz="2000">
                <a:solidFill>
                  <a:srgbClr val="FFFF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7656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FFF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45006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1E74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8F5476-777F-46D2-B35C-9667DDD82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787F19-AA2B-4900-B251-BEF0B1870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9EA3D0E-E636-4802-A2F9-0774F628BB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905000"/>
          </a:xfrm>
        </p:spPr>
        <p:txBody>
          <a:bodyPr/>
          <a:lstStyle/>
          <a:p>
            <a:r>
              <a:rPr lang="en-US" altLang="en-US" sz="4400" dirty="0"/>
              <a:t>UEMS – CESMA</a:t>
            </a:r>
            <a:br>
              <a:rPr lang="en-US" altLang="en-US" sz="4400" dirty="0"/>
            </a:br>
            <a:r>
              <a:rPr lang="en-US" altLang="en-US" sz="4400" dirty="0"/>
              <a:t>Hon. Secretary report</a:t>
            </a:r>
            <a:br>
              <a:rPr lang="en-US" altLang="en-US" sz="4400" dirty="0"/>
            </a:br>
            <a:r>
              <a:rPr lang="en-US" altLang="en-US" sz="4400" dirty="0"/>
              <a:t>2022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606D29A-AC15-45D2-BE52-D23A8D85FA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149080"/>
            <a:ext cx="6048672" cy="1279105"/>
          </a:xfrm>
        </p:spPr>
        <p:txBody>
          <a:bodyPr/>
          <a:lstStyle/>
          <a:p>
            <a:r>
              <a:rPr lang="en-US" altLang="en-US" sz="3200" dirty="0"/>
              <a:t>Albert J Mifsud</a:t>
            </a:r>
          </a:p>
          <a:p>
            <a:r>
              <a:rPr lang="en-US" altLang="en-US" sz="3200" dirty="0"/>
              <a:t>Brussels,</a:t>
            </a:r>
            <a:br>
              <a:rPr lang="en-US" altLang="en-US" sz="3200" dirty="0"/>
            </a:br>
            <a:r>
              <a:rPr lang="en-US" altLang="en-US" sz="3200" dirty="0"/>
              <a:t>10</a:t>
            </a:r>
            <a:r>
              <a:rPr lang="en-US" altLang="en-US" sz="3200" baseline="30000" dirty="0"/>
              <a:t>th</a:t>
            </a:r>
            <a:r>
              <a:rPr lang="en-US" altLang="en-US" sz="3200" dirty="0"/>
              <a:t> December 2022</a:t>
            </a:r>
          </a:p>
        </p:txBody>
      </p:sp>
      <p:pic>
        <p:nvPicPr>
          <p:cNvPr id="1026" name="Picture 2" descr="Manneken Pis Peeing Boy Brussels">
            <a:extLst>
              <a:ext uri="{FF2B5EF4-FFF2-40B4-BE49-F238E27FC236}">
                <a16:creationId xmlns:a16="http://schemas.microsoft.com/office/drawing/2014/main" id="{76C6FFC7-9E46-40A4-BF82-C7C56A912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302" y="3140968"/>
            <a:ext cx="2616828" cy="342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572373BA-EDE2-4306-899D-33D2A8838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4896"/>
            <a:ext cx="1310493" cy="127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UEMS – EFCS">
            <a:extLst>
              <a:ext uri="{FF2B5EF4-FFF2-40B4-BE49-F238E27FC236}">
                <a16:creationId xmlns:a16="http://schemas.microsoft.com/office/drawing/2014/main" id="{FA7D6989-523B-4862-AE65-7F11194F9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39041"/>
            <a:ext cx="1384959" cy="138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89A6-3A7E-4625-BF96-5BB7A281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0100-741B-4965-AC49-560B58499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 face-to-face meeting since pandemic</a:t>
            </a:r>
          </a:p>
          <a:p>
            <a:r>
              <a:rPr lang="en-GB" dirty="0"/>
              <a:t>Have restarted appraisals successfully</a:t>
            </a:r>
          </a:p>
          <a:p>
            <a:r>
              <a:rPr lang="en-GB" dirty="0"/>
              <a:t>Draft Standards for European Specialist Assessments and their appraisal ready for circulation</a:t>
            </a:r>
          </a:p>
        </p:txBody>
      </p:sp>
    </p:spTree>
    <p:extLst>
      <p:ext uri="{BB962C8B-B14F-4D97-AF65-F5344CB8AC3E}">
        <p14:creationId xmlns:p14="http://schemas.microsoft.com/office/powerpoint/2010/main" val="31665453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9953849-8013-4E57-9004-45EB21507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/>
              <a:t>Challenges  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0B2CAEA-9AAC-4A5D-9277-89CF5A5BC4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CESMA membership database and delegates out-of-date</a:t>
            </a:r>
          </a:p>
          <a:p>
            <a:r>
              <a:rPr lang="en-US" altLang="en-US" dirty="0"/>
              <a:t>Lack of knowledge of which Sections / Boards / MJCs run examinations limits understanding of availability of examinations – and their appraisal – across Europe</a:t>
            </a:r>
          </a:p>
          <a:p>
            <a:r>
              <a:rPr lang="en-US" altLang="en-US" dirty="0"/>
              <a:t>Substantial turnover in UEMS office has resulted in operational difficulties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CB36C-E761-4CF8-80DC-55D59DFF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Immediate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F0C6-88F2-461F-B062-7E356FE5C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Issue questionnaire survey to</a:t>
            </a:r>
          </a:p>
          <a:p>
            <a:pPr lvl="1"/>
            <a:r>
              <a:rPr lang="en-GB" dirty="0"/>
              <a:t>a) update database</a:t>
            </a:r>
          </a:p>
          <a:p>
            <a:pPr lvl="1"/>
            <a:r>
              <a:rPr lang="en-GB" dirty="0"/>
              <a:t>b) understand who is running examinations and their appraisal status</a:t>
            </a:r>
          </a:p>
          <a:p>
            <a:r>
              <a:rPr lang="en-GB" dirty="0"/>
              <a:t>Share draft Standards with delegates to CESMA meeting</a:t>
            </a:r>
          </a:p>
          <a:p>
            <a:r>
              <a:rPr lang="en-GB"/>
              <a:t>Update ***</a:t>
            </a:r>
            <a:r>
              <a:rPr lang="en-GB" dirty="0"/>
              <a:t>Volunteers </a:t>
            </a:r>
            <a:r>
              <a:rPr lang="en-GB"/>
              <a:t>please*** </a:t>
            </a:r>
            <a:r>
              <a:rPr lang="en-GB" dirty="0"/>
              <a:t>and share draft Standards with CESMA</a:t>
            </a:r>
          </a:p>
          <a:p>
            <a:pPr marL="0" indent="0">
              <a:buNone/>
            </a:pPr>
            <a:r>
              <a:rPr lang="en-GB" i="1" dirty="0"/>
              <a:t>Subject to administrative support</a:t>
            </a:r>
          </a:p>
        </p:txBody>
      </p:sp>
    </p:spTree>
    <p:extLst>
      <p:ext uri="{BB962C8B-B14F-4D97-AF65-F5344CB8AC3E}">
        <p14:creationId xmlns:p14="http://schemas.microsoft.com/office/powerpoint/2010/main" val="387163434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B6CF6-81F8-4FDF-AF22-53111E83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6116-9379-44EB-9F5F-44D827E72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Hon. Secretary first term of office complete (2018-2022)</a:t>
            </a:r>
          </a:p>
          <a:p>
            <a:r>
              <a:rPr lang="en-GB" dirty="0"/>
              <a:t>Nominations invited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63886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7C1A-EFAB-4859-A6E8-CFFF9F68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Enjoy!</a:t>
            </a:r>
          </a:p>
        </p:txBody>
      </p:sp>
      <p:pic>
        <p:nvPicPr>
          <p:cNvPr id="2050" name="Picture 2" descr="Brussels Christmas Market | Eurostar">
            <a:extLst>
              <a:ext uri="{FF2B5EF4-FFF2-40B4-BE49-F238E27FC236}">
                <a16:creationId xmlns:a16="http://schemas.microsoft.com/office/drawing/2014/main" id="{1AD3A440-4D24-4EA8-BB50-7C64EB735B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14" y="1981200"/>
            <a:ext cx="686897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479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y favourite blue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my favourite blu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y favourit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avourite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y favourite" id="{0E223B0D-5050-4C95-828D-005DF288507B}" vid="{2389BED5-77E8-41FA-8289-F43056369BA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favourite</Template>
  <TotalTime>581</TotalTime>
  <Words>144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Courier New</vt:lpstr>
      <vt:lpstr>Monotype Sorts</vt:lpstr>
      <vt:lpstr>Times New Roman</vt:lpstr>
      <vt:lpstr>my favourite blue</vt:lpstr>
      <vt:lpstr>UEMS – CESMA Hon. Secretary report 2022</vt:lpstr>
      <vt:lpstr>Successes</vt:lpstr>
      <vt:lpstr>Challenges   </vt:lpstr>
      <vt:lpstr>Immediate plans</vt:lpstr>
      <vt:lpstr>Elections</vt:lpstr>
      <vt:lpstr>Enjoy!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Examination in Medical Microbiology : our journey (so far)</dc:title>
  <dc:creator>Albert Mifsud</dc:creator>
  <cp:lastModifiedBy>Albert Mifsud</cp:lastModifiedBy>
  <cp:revision>11</cp:revision>
  <cp:lastPrinted>2001-11-22T11:35:22Z</cp:lastPrinted>
  <dcterms:created xsi:type="dcterms:W3CDTF">2022-05-12T17:05:04Z</dcterms:created>
  <dcterms:modified xsi:type="dcterms:W3CDTF">2022-12-09T15:06:41Z</dcterms:modified>
</cp:coreProperties>
</file>