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3" r:id="rId5"/>
    <p:sldId id="258" r:id="rId6"/>
    <p:sldId id="265" r:id="rId7"/>
    <p:sldId id="277" r:id="rId8"/>
    <p:sldId id="259" r:id="rId9"/>
    <p:sldId id="260" r:id="rId10"/>
    <p:sldId id="280" r:id="rId11"/>
    <p:sldId id="274" r:id="rId12"/>
    <p:sldId id="275" r:id="rId13"/>
    <p:sldId id="278" r:id="rId14"/>
    <p:sldId id="276" r:id="rId15"/>
    <p:sldId id="262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-Peter Ulrich" initials="HP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6F3F-474B-483D-B7D8-3BD6DBE34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50EF6-655B-4D9B-89AD-A2E141469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D587-B56B-4F77-85B2-C9966805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110D-3735-411E-9CCA-FBE53E92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4A02-A8EA-4223-B25D-D96AF45A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03" y="166606"/>
            <a:ext cx="440055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8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EDE-1807-43F8-82E8-E80FDD55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DCEE-405D-4BB1-A248-0041664D8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ED756-DFAE-41D7-8E2E-3C94AB29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D707E-3961-444A-9D1E-AE0BC5B9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2B3F2-7E49-46EC-BBEE-EFC738DB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48675-913B-4B97-B841-C3EF9A9F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4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C6D0-3171-43D1-923C-1AC7E3E3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18748-A270-40D0-BF0C-788798A98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837E0-B876-4DE7-ABB2-CDDEC0037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CA085-A9BE-40E4-94F9-9D9857AF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ACD75-A2EF-4258-81A8-E4B84BB4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A209F-CEFD-45C2-A695-1659750D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4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B630-716D-4F0B-AD43-9A9F00BB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276FF-5A17-4B34-A0E3-4A266695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5384-85F1-42E5-AC2E-AF561C3B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6F2CD-C5FA-4D71-BCE8-9F189B7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7DF6-CBBD-499D-A4B3-0C65776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6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2C5FC-DC3F-45D9-A143-9C3CCB1BC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83AE4-6D18-4F7C-BB94-877CAB16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D06F-9D96-4DAD-B7B1-F5EB9F09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7211-1002-4DDA-88E7-9B628131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0A735-BF96-4EB3-BC83-AE8884B6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5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8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182100" y="257175"/>
            <a:ext cx="47625" cy="444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1F72-AF25-418A-915C-4D38CE89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91C2-BA0C-4995-91D6-49296240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7A23E-8535-4808-8799-57E0793D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62EA-D3A8-48EF-B6D7-13118916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A036-33E8-494B-A279-A2C7E0CC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5995-5F6F-4A5D-9F88-7840540C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FD5CB-C7C6-4ECA-B17A-6AB4D829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1C8B-1B95-458D-9B90-C53F6CF8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41C9E-ECC0-4420-84AD-3F32CE84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99CEE-DFCF-433C-8EA5-692E6C33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7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7CD9-2E26-4D94-9D86-15AB07ED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0D99-0F01-4C70-8C7D-0E194D9F7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B106E-61D0-434B-997F-3B95ABE6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2FC6E-4E79-4997-B85E-2BD3B8F7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BA79E-453D-4B3A-A0D3-258720DD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DD40-36FA-45E4-B438-BAE809FB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A664-1E53-46CA-AF46-94A9F9C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2CAB-48D6-4091-819C-11741312B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6C2A3-FEA0-4B27-B606-FF06C80A0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23A9A-1582-4635-AC29-5C4ABDDD0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B709D-D027-4E4F-9A45-99DC99BC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BC169-2460-42D6-BEDB-00BC571B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E095C-F911-4A24-B678-180E20F5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7FD43-4999-40DD-AC58-9C851FDE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F9B3-8D2F-4C4F-B95B-5437B23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CD98F-AF6F-4D84-8307-CE06B682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1CA3A-5418-451B-AF33-D3C2062B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0AA19-94C6-4324-96F6-CA1F42C3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9D8A1-E8E8-4080-9A8E-714A2F80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6F7E9-88BF-45F8-B303-8A188E80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77CBE-9A90-4F48-8C8E-6E2EDA85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m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FC33B-49AB-45E0-9B2A-43E4C106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38E5-F496-428E-A498-14C7D689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591C-C6E3-4B60-BC62-3A9D73396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10F7-7AA1-4906-8BF8-EFE3C47A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B5AB-0D81-4491-A371-D0E50A2F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 6" descr="Snipping Tool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41970" r="12608" b="29189"/>
          <a:stretch/>
        </p:blipFill>
        <p:spPr>
          <a:xfrm>
            <a:off x="8345836" y="130917"/>
            <a:ext cx="3657599" cy="5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fsuems.e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DBC7-7EEF-46AB-930F-2DD6817FA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Oral &amp; Maxillofacial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001A4-BE1F-460C-86FE-7A103D818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European Training Requirement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6857" r="3217" b="13267"/>
          <a:stretch/>
        </p:blipFill>
        <p:spPr bwMode="auto">
          <a:xfrm>
            <a:off x="7214459" y="255376"/>
            <a:ext cx="4788977" cy="72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3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1273-AE3A-4FD6-84E2-B1221BA4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ETR ‘proper’ (only page 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74DAB-5DFF-4B0B-81C8-2DD65E3A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54" y="1288026"/>
            <a:ext cx="5427018" cy="53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FA7C-9A40-4E56-9393-8BD2E855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ETR ‘proper’ (only page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D940-45ED-4550-B65D-5F03C7A2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Dermatology-Venereology request all skin lesions seen by DV first</a:t>
            </a:r>
          </a:p>
          <a:p>
            <a:pPr lvl="1"/>
            <a:r>
              <a:rPr lang="en-GB" dirty="0"/>
              <a:t>State DV is only specialty to see all skin conditions</a:t>
            </a:r>
          </a:p>
          <a:p>
            <a:pPr lvl="2"/>
            <a:r>
              <a:rPr lang="en-GB" dirty="0"/>
              <a:t>not practical &amp; has some risk</a:t>
            </a:r>
          </a:p>
          <a:p>
            <a:pPr lvl="2"/>
            <a:r>
              <a:rPr lang="en-GB" dirty="0"/>
              <a:t>(special outpatient treatment for Head and Neck </a:t>
            </a:r>
            <a:r>
              <a:rPr lang="en-GB" b="1" dirty="0"/>
              <a:t>SKIN </a:t>
            </a:r>
            <a:r>
              <a:rPr lang="en-GB" dirty="0"/>
              <a:t>lesions in Germany</a:t>
            </a:r>
            <a:br>
              <a:rPr lang="en-GB" dirty="0"/>
            </a:br>
            <a:r>
              <a:rPr lang="en-GB" dirty="0"/>
              <a:t> is reserved ONLY  for OMFS)</a:t>
            </a:r>
          </a:p>
          <a:p>
            <a:pPr lvl="1"/>
            <a:r>
              <a:rPr lang="en-GB" dirty="0"/>
              <a:t>Made all other requested changes. No acknowledgement from DV Section</a:t>
            </a:r>
          </a:p>
          <a:p>
            <a:r>
              <a:rPr lang="en-GB" dirty="0"/>
              <a:t>ORL requested ‘</a:t>
            </a:r>
            <a:r>
              <a:rPr lang="en-GB" dirty="0" err="1"/>
              <a:t>septorhinoplasty</a:t>
            </a:r>
            <a:r>
              <a:rPr lang="en-GB" dirty="0"/>
              <a:t>’ changed to ‘nasal surgery’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This change was made on version 51</a:t>
            </a:r>
          </a:p>
          <a:p>
            <a:r>
              <a:rPr lang="en-GB" dirty="0"/>
              <a:t>Nuclear Medicine – withdrew approval in solidarity with ORL</a:t>
            </a:r>
          </a:p>
          <a:p>
            <a:pPr lvl="1"/>
            <a:r>
              <a:rPr lang="en-GB" dirty="0"/>
              <a:t>No specific changes for NM, just share ORL concerns.</a:t>
            </a:r>
          </a:p>
        </p:txBody>
      </p:sp>
    </p:spTree>
    <p:extLst>
      <p:ext uri="{BB962C8B-B14F-4D97-AF65-F5344CB8AC3E}">
        <p14:creationId xmlns:p14="http://schemas.microsoft.com/office/powerpoint/2010/main" val="67889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2D10-247D-4421-9B3C-E969520B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Knowledge Base – Appendix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B2A1-7A66-4346-A2D7-C3C719C1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 March - ORL asked for removal of elements from knowledge base</a:t>
            </a:r>
          </a:p>
          <a:p>
            <a:pPr lvl="1"/>
            <a:r>
              <a:rPr lang="en-GB" dirty="0"/>
              <a:t>Some of which they had asked to be added in Jan 2021</a:t>
            </a:r>
          </a:p>
          <a:p>
            <a:r>
              <a:rPr lang="en-GB" dirty="0"/>
              <a:t>21 April - Advice from Prof </a:t>
            </a:r>
            <a:r>
              <a:rPr lang="en-GB" dirty="0" err="1"/>
              <a:t>Cikes</a:t>
            </a:r>
            <a:r>
              <a:rPr lang="en-GB" dirty="0"/>
              <a:t> – President ETR Review Committee</a:t>
            </a:r>
          </a:p>
          <a:p>
            <a:pPr lvl="1"/>
            <a:r>
              <a:rPr lang="en-GB" dirty="0"/>
              <a:t>Knowledge base/syllabus is essential part of ETR</a:t>
            </a:r>
          </a:p>
          <a:p>
            <a:pPr lvl="1"/>
            <a:r>
              <a:rPr lang="en-GB" dirty="0"/>
              <a:t>Overlapping knowledge not just necessary but also desirable</a:t>
            </a:r>
          </a:p>
          <a:p>
            <a:pPr lvl="1"/>
            <a:r>
              <a:rPr lang="en-GB" dirty="0"/>
              <a:t>No Section should ask for knowledge to be removed from another ETR</a:t>
            </a:r>
          </a:p>
          <a:p>
            <a:r>
              <a:rPr lang="en-GB" dirty="0"/>
              <a:t>22 April - Video meeting including Prof Papalois</a:t>
            </a:r>
          </a:p>
          <a:p>
            <a:pPr lvl="1"/>
            <a:r>
              <a:rPr lang="en-GB" dirty="0"/>
              <a:t>Page added to make clear areas of overlap and point to other ETRs</a:t>
            </a:r>
          </a:p>
          <a:p>
            <a:pPr lvl="1"/>
            <a:r>
              <a:rPr lang="en-GB" dirty="0"/>
              <a:t>Titles of appendices changed for further clarity</a:t>
            </a:r>
          </a:p>
          <a:p>
            <a:r>
              <a:rPr lang="en-GB" dirty="0"/>
              <a:t>23 April – ORL issues mentioned in Group II/AB already changed V55</a:t>
            </a:r>
          </a:p>
          <a:p>
            <a:pPr lvl="1"/>
            <a:r>
              <a:rPr lang="en-GB" dirty="0"/>
              <a:t>Wegener’s, Laryngectomy, </a:t>
            </a:r>
            <a:r>
              <a:rPr lang="en-GB" dirty="0" err="1"/>
              <a:t>Otalagia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1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2FDB-BE38-433B-92EE-350E70DA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Knowledge Base – Appendix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93D4-167D-48A2-AB3B-78EBC3755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ORL wrote to NMAs and others stating Appendix 1 (syllabus/knowledge base) questioning safety and genuineness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These comments are directed not just OMFS authors but also</a:t>
            </a:r>
          </a:p>
          <a:p>
            <a:pPr lvl="1"/>
            <a:r>
              <a:rPr lang="en-GB" dirty="0"/>
              <a:t>ETR Review Committee who approved OMFS ETR</a:t>
            </a:r>
          </a:p>
          <a:p>
            <a:pPr lvl="1"/>
            <a:r>
              <a:rPr lang="en-GB" dirty="0"/>
              <a:t>President of ETR Review Committee</a:t>
            </a:r>
          </a:p>
          <a:p>
            <a:pPr lvl="1"/>
            <a:r>
              <a:rPr lang="en-GB" dirty="0"/>
              <a:t>UEMS President and Secretary General </a:t>
            </a:r>
          </a:p>
          <a:p>
            <a:pPr lvl="2"/>
            <a:r>
              <a:rPr lang="en-GB" dirty="0"/>
              <a:t>who have put in many hours to help</a:t>
            </a:r>
          </a:p>
          <a:p>
            <a:pPr lvl="1"/>
            <a:r>
              <a:rPr lang="en-GB" dirty="0"/>
              <a:t>OMFS trainees and surgeons</a:t>
            </a:r>
          </a:p>
        </p:txBody>
      </p:sp>
    </p:spTree>
    <p:extLst>
      <p:ext uri="{BB962C8B-B14F-4D97-AF65-F5344CB8AC3E}">
        <p14:creationId xmlns:p14="http://schemas.microsoft.com/office/powerpoint/2010/main" val="83983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0D64-2624-4F8C-B613-4341FB2D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Training Registry – Appendix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50D7C-5672-42B0-96E9-2DABE3C9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Neurosurgery concerned that intracranial procedures listed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Changed wording of to stress that the logbook is aimed at recording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ALL EXPERIENCE not competencies </a:t>
            </a:r>
            <a:r>
              <a:rPr lang="en-GB" dirty="0"/>
              <a:t>including observed procedures/joint operations</a:t>
            </a:r>
          </a:p>
          <a:p>
            <a:pPr lvl="1"/>
            <a:r>
              <a:rPr lang="en-GB" dirty="0"/>
              <a:t>Neurosurgery accepted changes and support the ETR</a:t>
            </a:r>
          </a:p>
          <a:p>
            <a:r>
              <a:rPr lang="en-GB" dirty="0"/>
              <a:t>ORL concerned that too many ORL procedures listed</a:t>
            </a:r>
          </a:p>
          <a:p>
            <a:pPr lvl="1"/>
            <a:r>
              <a:rPr lang="en-GB" dirty="0"/>
              <a:t>eLogbook does not define competencies just record experience</a:t>
            </a:r>
          </a:p>
          <a:p>
            <a:pPr lvl="1"/>
            <a:r>
              <a:rPr lang="en-GB" dirty="0"/>
              <a:t>OMFS agreed that there are operations which are solely ORL (laryngectomy)</a:t>
            </a:r>
          </a:p>
          <a:p>
            <a:pPr lvl="1"/>
            <a:r>
              <a:rPr lang="en-GB" dirty="0"/>
              <a:t>5 OMFS training programmes include mandated ORL experience</a:t>
            </a:r>
          </a:p>
          <a:p>
            <a:r>
              <a:rPr lang="en-GB" dirty="0"/>
              <a:t>Video meeting 22 April with Prof Papalois</a:t>
            </a:r>
          </a:p>
          <a:p>
            <a:pPr lvl="1"/>
            <a:r>
              <a:rPr lang="en-GB" dirty="0"/>
              <a:t>Page added explaining logbook experience is different from competence</a:t>
            </a:r>
          </a:p>
          <a:p>
            <a:pPr lvl="1"/>
            <a:r>
              <a:rPr lang="en-GB" dirty="0"/>
              <a:t>Title and introduction changed</a:t>
            </a:r>
          </a:p>
        </p:txBody>
      </p:sp>
    </p:spTree>
    <p:extLst>
      <p:ext uri="{BB962C8B-B14F-4D97-AF65-F5344CB8AC3E}">
        <p14:creationId xmlns:p14="http://schemas.microsoft.com/office/powerpoint/2010/main" val="362302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08B7-975A-483A-B74C-6FF57504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OMFS ETR is a Step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0D84-4852-463B-AE45-C11AD55A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Summarising the competencies expected – page 12</a:t>
            </a:r>
          </a:p>
          <a:p>
            <a:pPr lvl="1"/>
            <a:r>
              <a:rPr lang="en-GB" dirty="0"/>
              <a:t>Defining and improving the knowledge base of OMFS</a:t>
            </a:r>
          </a:p>
          <a:p>
            <a:pPr lvl="2"/>
            <a:r>
              <a:rPr lang="en-GB" dirty="0"/>
              <a:t>Appendix 1</a:t>
            </a:r>
          </a:p>
          <a:p>
            <a:pPr lvl="1"/>
            <a:r>
              <a:rPr lang="en-GB" dirty="0"/>
              <a:t>Providing a means to record all experience for all trainees</a:t>
            </a:r>
          </a:p>
          <a:p>
            <a:pPr lvl="2"/>
            <a:r>
              <a:rPr lang="en-GB" dirty="0"/>
              <a:t>Appendix 2</a:t>
            </a:r>
          </a:p>
          <a:p>
            <a:r>
              <a:rPr lang="en-GB" dirty="0"/>
              <a:t>All ETRs are “living documents”</a:t>
            </a:r>
          </a:p>
          <a:p>
            <a:pPr lvl="1"/>
            <a:r>
              <a:rPr lang="en-GB" dirty="0"/>
              <a:t>We will work with all Sections and NMAs to improve the next version</a:t>
            </a:r>
          </a:p>
          <a:p>
            <a:pPr lvl="1"/>
            <a:r>
              <a:rPr lang="en-GB" dirty="0"/>
              <a:t>UEMS plans to expect all Sections to maintain/update their ETRs</a:t>
            </a:r>
          </a:p>
          <a:p>
            <a:pPr lvl="1"/>
            <a:r>
              <a:rPr lang="en-GB" dirty="0"/>
              <a:t>Define core competencies which are ‘essential’ for all specialists</a:t>
            </a:r>
          </a:p>
          <a:p>
            <a:pPr lvl="2"/>
            <a:r>
              <a:rPr lang="en-GB" dirty="0"/>
              <a:t>Agree descriptors for competencies which are common across specialties</a:t>
            </a:r>
          </a:p>
          <a:p>
            <a:pPr lvl="2"/>
            <a:r>
              <a:rPr lang="en-GB" dirty="0"/>
              <a:t>A patient should get the same care whatever the original specialty of their surgeon</a:t>
            </a:r>
          </a:p>
        </p:txBody>
      </p:sp>
    </p:spTree>
    <p:extLst>
      <p:ext uri="{BB962C8B-B14F-4D97-AF65-F5344CB8AC3E}">
        <p14:creationId xmlns:p14="http://schemas.microsoft.com/office/powerpoint/2010/main" val="416346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3A-8A78-4ED9-AEA4-D6E51758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OMFS ETR is a Step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7D620-0434-4A27-B1E8-13F8034C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EU nations do not have OMFS specialty (DOMFS or MF)</a:t>
            </a:r>
          </a:p>
          <a:p>
            <a:pPr lvl="1"/>
            <a:r>
              <a:rPr lang="en-GB" dirty="0"/>
              <a:t>ETR will help these nations define a new specialty</a:t>
            </a:r>
          </a:p>
          <a:p>
            <a:r>
              <a:rPr lang="en-GB" dirty="0"/>
              <a:t>7 UEMS nations do not have a written training curriculum</a:t>
            </a:r>
          </a:p>
          <a:p>
            <a:pPr lvl="1"/>
            <a:r>
              <a:rPr lang="en-GB" dirty="0"/>
              <a:t>ETR will provide a template to develop a national training document</a:t>
            </a:r>
          </a:p>
          <a:p>
            <a:r>
              <a:rPr lang="en-GB" dirty="0"/>
              <a:t>8 UEMS nations have formal training exchanges in OMFS and ORL</a:t>
            </a:r>
          </a:p>
          <a:p>
            <a:pPr lvl="1"/>
            <a:r>
              <a:rPr lang="en-GB" dirty="0"/>
              <a:t>OMFS trainees spend time training in ORL</a:t>
            </a:r>
          </a:p>
          <a:p>
            <a:pPr lvl="1"/>
            <a:r>
              <a:rPr lang="en-GB" dirty="0"/>
              <a:t>ORL trainees spend time training in OMFS</a:t>
            </a:r>
          </a:p>
          <a:p>
            <a:pPr lvl="1"/>
            <a:r>
              <a:rPr lang="en-GB" dirty="0"/>
              <a:t>Time ranges from 2 month exchanges to 12-18 months interface fellowships</a:t>
            </a:r>
          </a:p>
          <a:p>
            <a:pPr lvl="1"/>
            <a:r>
              <a:rPr lang="en-GB" dirty="0"/>
              <a:t>Logbook will allow this experience to be recorded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6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7942-F750-4F0A-9F71-409C3B43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vote, please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E236-966A-4448-AEFB-6DF800E0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ETRs are aimed at raising standards of patient care through training</a:t>
            </a:r>
          </a:p>
          <a:p>
            <a:r>
              <a:rPr lang="en-GB" dirty="0"/>
              <a:t>OMFS ETR should have the best content of all European training</a:t>
            </a:r>
          </a:p>
          <a:p>
            <a:pPr lvl="1"/>
            <a:r>
              <a:rPr lang="en-GB" dirty="0"/>
              <a:t>Links to all documents on </a:t>
            </a:r>
            <a:r>
              <a:rPr lang="en-GB" dirty="0">
                <a:hlinkClick r:id="rId2"/>
              </a:rPr>
              <a:t>www.omfsuems.eu</a:t>
            </a:r>
            <a:r>
              <a:rPr lang="en-GB" dirty="0"/>
              <a:t> </a:t>
            </a:r>
          </a:p>
          <a:p>
            <a:r>
              <a:rPr lang="en-GB" dirty="0"/>
              <a:t>OMFS ETR, like all ETRs, accurately reflect current EU training</a:t>
            </a:r>
          </a:p>
          <a:p>
            <a:pPr lvl="1"/>
            <a:r>
              <a:rPr lang="en-GB" dirty="0"/>
              <a:t>All national OMFS curricula are available </a:t>
            </a:r>
            <a:r>
              <a:rPr lang="en-GB" dirty="0">
                <a:hlinkClick r:id="rId2"/>
              </a:rPr>
              <a:t>www.omfsuems.eu</a:t>
            </a:r>
            <a:r>
              <a:rPr lang="en-GB" dirty="0"/>
              <a:t> </a:t>
            </a:r>
          </a:p>
          <a:p>
            <a:r>
              <a:rPr lang="en-GB" dirty="0"/>
              <a:t>All Sections have the opportunity to review and contribute</a:t>
            </a:r>
          </a:p>
          <a:p>
            <a:pPr lvl="1"/>
            <a:r>
              <a:rPr lang="en-GB" dirty="0"/>
              <a:t>We are still open to help improving the syllabus document.</a:t>
            </a:r>
          </a:p>
          <a:p>
            <a:r>
              <a:rPr lang="en-GB" dirty="0"/>
              <a:t>Placing knowledge base (syllabus) and logbook as appendices to ETR</a:t>
            </a:r>
          </a:p>
          <a:p>
            <a:pPr lvl="1"/>
            <a:r>
              <a:rPr lang="en-GB" dirty="0"/>
              <a:t>Helps exam candidates, exam writing committees and training programmes</a:t>
            </a:r>
          </a:p>
          <a:p>
            <a:pPr lvl="1"/>
            <a:r>
              <a:rPr lang="en-GB" dirty="0"/>
              <a:t>Helps trainees in OMFS and also ORL gaining OMFS experience</a:t>
            </a:r>
          </a:p>
          <a:p>
            <a:pPr lvl="1"/>
            <a:r>
              <a:rPr lang="en-GB" dirty="0"/>
              <a:t>Helps anyone interested create a compatible logbook/database</a:t>
            </a:r>
          </a:p>
        </p:txBody>
      </p:sp>
    </p:spTree>
    <p:extLst>
      <p:ext uri="{BB962C8B-B14F-4D97-AF65-F5344CB8AC3E}">
        <p14:creationId xmlns:p14="http://schemas.microsoft.com/office/powerpoint/2010/main" val="10745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10F-E806-4222-8142-168C0666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History of OMFS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5593-8A4D-460C-87E8-A1FD1F23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OMFS has its origins in the horrific facial injuries of World War 1</a:t>
            </a:r>
          </a:p>
          <a:p>
            <a:pPr lvl="1"/>
            <a:r>
              <a:rPr lang="en-GB" dirty="0"/>
              <a:t>Dentists and surgeons working together to repair injuries</a:t>
            </a:r>
          </a:p>
          <a:p>
            <a:pPr lvl="1"/>
            <a:r>
              <a:rPr lang="en-GB" dirty="0"/>
              <a:t>Realised that if they had the others skills and knowledge = better care</a:t>
            </a:r>
          </a:p>
          <a:p>
            <a:pPr lvl="1"/>
            <a:r>
              <a:rPr lang="en-GB" dirty="0"/>
              <a:t>Two routes to these skills and knowledge in Europe</a:t>
            </a:r>
          </a:p>
          <a:p>
            <a:pPr lvl="2"/>
            <a:r>
              <a:rPr lang="en-GB" dirty="0"/>
              <a:t>Medical and dental degrees and training</a:t>
            </a:r>
          </a:p>
          <a:p>
            <a:pPr lvl="2"/>
            <a:r>
              <a:rPr lang="en-GB" dirty="0"/>
              <a:t>Medical degree with additional dental training</a:t>
            </a:r>
          </a:p>
          <a:p>
            <a:r>
              <a:rPr lang="en-GB" dirty="0"/>
              <a:t>Started as additional voluntary training driven by surgeons/dentists</a:t>
            </a:r>
          </a:p>
          <a:p>
            <a:r>
              <a:rPr lang="en-GB" dirty="0"/>
              <a:t>Now formally recognised specialty in all but a handful of EU nations</a:t>
            </a:r>
          </a:p>
          <a:p>
            <a:pPr lvl="1"/>
            <a:r>
              <a:rPr lang="en-GB" dirty="0"/>
              <a:t>Even where it is not recognised, </a:t>
            </a:r>
            <a:r>
              <a:rPr lang="en-GB"/>
              <a:t>there are </a:t>
            </a:r>
            <a:r>
              <a:rPr lang="en-GB" dirty="0"/>
              <a:t>dual degree surgeons</a:t>
            </a:r>
          </a:p>
          <a:p>
            <a:pPr lvl="1"/>
            <a:r>
              <a:rPr lang="en-GB" dirty="0"/>
              <a:t>In nations which do not mandate dual degree training, surgeons elect to do</a:t>
            </a:r>
          </a:p>
        </p:txBody>
      </p:sp>
    </p:spTree>
    <p:extLst>
      <p:ext uri="{BB962C8B-B14F-4D97-AF65-F5344CB8AC3E}">
        <p14:creationId xmlns:p14="http://schemas.microsoft.com/office/powerpoint/2010/main" val="334654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1277-3AD4-4E2E-9BFA-CDF2E425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to OMFS in Europe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58EB-6033-47FB-A5B3-04466B12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08" y="1825625"/>
            <a:ext cx="10974092" cy="4351338"/>
          </a:xfrm>
        </p:spPr>
        <p:txBody>
          <a:bodyPr/>
          <a:lstStyle/>
          <a:p>
            <a:r>
              <a:rPr lang="en-GB" dirty="0"/>
              <a:t>Medical specialty recognised in EU and Section OMFS UEMS</a:t>
            </a:r>
          </a:p>
          <a:p>
            <a:r>
              <a:rPr lang="en-GB" dirty="0"/>
              <a:t>Two types of OMFS defined within Annex V</a:t>
            </a:r>
          </a:p>
          <a:p>
            <a:pPr lvl="1"/>
            <a:r>
              <a:rPr lang="en-GB" dirty="0"/>
              <a:t>Dental Oro-Maxillofacial Surgery - DOMF (basic medical and dental training)</a:t>
            </a:r>
          </a:p>
          <a:p>
            <a:pPr lvl="2"/>
            <a:r>
              <a:rPr lang="en-GB" dirty="0"/>
              <a:t>Dual degree OMFS ( 4 years training)</a:t>
            </a:r>
          </a:p>
          <a:p>
            <a:pPr lvl="1"/>
            <a:r>
              <a:rPr lang="en-GB" dirty="0"/>
              <a:t>Maxillofacial Surgery - MF (basic medical training, obligatory dental education)</a:t>
            </a:r>
          </a:p>
          <a:p>
            <a:pPr lvl="2"/>
            <a:r>
              <a:rPr lang="en-GB" dirty="0"/>
              <a:t>Single medical degree OMFS ( 5 years training)</a:t>
            </a:r>
          </a:p>
          <a:p>
            <a:r>
              <a:rPr lang="en-GB" dirty="0"/>
              <a:t>This ETR defines endpoint of both training pathways</a:t>
            </a:r>
          </a:p>
        </p:txBody>
      </p:sp>
    </p:spTree>
    <p:extLst>
      <p:ext uri="{BB962C8B-B14F-4D97-AF65-F5344CB8AC3E}">
        <p14:creationId xmlns:p14="http://schemas.microsoft.com/office/powerpoint/2010/main" val="85454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8AE3B-242F-4FFD-B389-1ADBF2EB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5" y="61451"/>
            <a:ext cx="7836091" cy="67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CDD2-F251-4716-90A9-FFC05E7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OMFS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F9F3-2AB9-45BC-BE65-ECEF3181C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Background/Introduction /General Aspects for all ETR’S</a:t>
            </a:r>
          </a:p>
          <a:p>
            <a:pPr lvl="1"/>
            <a:r>
              <a:rPr lang="en-GB" dirty="0"/>
              <a:t>Including legal definitions with EU directives</a:t>
            </a:r>
          </a:p>
          <a:p>
            <a:pPr lvl="1"/>
            <a:r>
              <a:rPr lang="en-GB" dirty="0"/>
              <a:t>Defines nomenclature used in document</a:t>
            </a:r>
          </a:p>
          <a:p>
            <a:pPr lvl="1"/>
            <a:r>
              <a:rPr lang="en-GB" dirty="0"/>
              <a:t>Stresses multi-disciplinary working is both expected and required</a:t>
            </a:r>
          </a:p>
          <a:p>
            <a:r>
              <a:rPr lang="en-GB" dirty="0"/>
              <a:t>ETR</a:t>
            </a:r>
          </a:p>
          <a:p>
            <a:pPr lvl="1"/>
            <a:r>
              <a:rPr lang="en-GB" dirty="0"/>
              <a:t>Follows pattern defined by UEMS ETR Review Committee</a:t>
            </a:r>
          </a:p>
          <a:p>
            <a:r>
              <a:rPr lang="en-GB" dirty="0"/>
              <a:t>Papalois Overlap declaration – already included in OMFS ETR V54</a:t>
            </a:r>
          </a:p>
          <a:p>
            <a:r>
              <a:rPr lang="en-GB" dirty="0"/>
              <a:t>Appendices</a:t>
            </a:r>
          </a:p>
          <a:p>
            <a:pPr lvl="1"/>
            <a:r>
              <a:rPr lang="en-GB" dirty="0"/>
              <a:t>Additional information and resources (syllabus, eLogbook, contributors)</a:t>
            </a:r>
          </a:p>
          <a:p>
            <a:pPr lvl="2"/>
            <a:r>
              <a:rPr lang="en-GB" dirty="0"/>
              <a:t>for use of trainees, training programmes and examination boards.</a:t>
            </a:r>
          </a:p>
        </p:txBody>
      </p:sp>
    </p:spTree>
    <p:extLst>
      <p:ext uri="{BB962C8B-B14F-4D97-AF65-F5344CB8AC3E}">
        <p14:creationId xmlns:p14="http://schemas.microsoft.com/office/powerpoint/2010/main" val="247813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E6E7-3C47-4085-8297-32E6F216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of Creating OMFS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4AC0-0DD8-49D2-A015-DF4D0A66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Reviewed all existing European OMFS Training programmes</a:t>
            </a:r>
          </a:p>
          <a:p>
            <a:pPr lvl="1"/>
            <a:r>
              <a:rPr lang="en-GB" dirty="0"/>
              <a:t>Curricula, syllabus, logbooks, educational material.</a:t>
            </a:r>
          </a:p>
          <a:p>
            <a:r>
              <a:rPr lang="en-GB" dirty="0"/>
              <a:t>Draft ETR from best elements of European OMFS documents</a:t>
            </a:r>
          </a:p>
          <a:p>
            <a:pPr lvl="1"/>
            <a:r>
              <a:rPr lang="en-GB" dirty="0"/>
              <a:t>Breadth, depth, structure, content.</a:t>
            </a:r>
          </a:p>
          <a:p>
            <a:r>
              <a:rPr lang="en-GB" dirty="0"/>
              <a:t>Reviewed all existing ETRs on UEMS website</a:t>
            </a:r>
          </a:p>
          <a:p>
            <a:pPr lvl="1"/>
            <a:r>
              <a:rPr lang="en-GB" dirty="0"/>
              <a:t>For content, clarity, format, layout.</a:t>
            </a:r>
          </a:p>
          <a:p>
            <a:r>
              <a:rPr lang="en-GB" dirty="0"/>
              <a:t>OMFS determined to be first ETR to follow planned future process</a:t>
            </a:r>
          </a:p>
          <a:p>
            <a:pPr lvl="1"/>
            <a:r>
              <a:rPr lang="en-GB" dirty="0"/>
              <a:t>Total active involvement of all Sections in development.</a:t>
            </a:r>
          </a:p>
        </p:txBody>
      </p:sp>
    </p:spTree>
    <p:extLst>
      <p:ext uri="{BB962C8B-B14F-4D97-AF65-F5344CB8AC3E}">
        <p14:creationId xmlns:p14="http://schemas.microsoft.com/office/powerpoint/2010/main" val="295493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02C7-B5A8-4147-A45C-1BF09D39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www.omfsuems.eu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B115C-D1A0-4E47-B44A-44DA54BC2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7" t="17481" r="29000" b="24148"/>
          <a:stretch/>
        </p:blipFill>
        <p:spPr>
          <a:xfrm>
            <a:off x="1915160" y="1393920"/>
            <a:ext cx="7960360" cy="54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7960-B726-4AF7-82E5-F1D930AF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 of development of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C128-4680-45BA-9B81-AEEE3811D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2019 Plan for ETR agreed by OMFS delegates at Section Meeting</a:t>
            </a:r>
          </a:p>
          <a:p>
            <a:pPr lvl="1"/>
            <a:r>
              <a:rPr lang="en-GB" dirty="0"/>
              <a:t>Data collected on European OMFS training</a:t>
            </a:r>
          </a:p>
          <a:p>
            <a:pPr lvl="2"/>
            <a:r>
              <a:rPr lang="en-GB" dirty="0"/>
              <a:t>published in peer review journal</a:t>
            </a:r>
          </a:p>
          <a:p>
            <a:pPr lvl="2"/>
            <a:r>
              <a:rPr lang="en-GB" dirty="0"/>
              <a:t>ETR drafted to reflect this curriculum</a:t>
            </a:r>
          </a:p>
          <a:p>
            <a:r>
              <a:rPr lang="en-GB" dirty="0"/>
              <a:t>2020 Draft ETR shared with all OMFS Section national delegates</a:t>
            </a:r>
          </a:p>
          <a:p>
            <a:r>
              <a:rPr lang="en-GB" dirty="0"/>
              <a:t>2021 (Jan): All UEMS Sections</a:t>
            </a:r>
          </a:p>
          <a:p>
            <a:pPr lvl="1"/>
            <a:r>
              <a:rPr lang="en-GB" dirty="0"/>
              <a:t>contacted specific question </a:t>
            </a:r>
            <a:r>
              <a:rPr lang="en-GB" b="1" dirty="0">
                <a:solidFill>
                  <a:srgbClr val="FF0000"/>
                </a:solidFill>
              </a:rPr>
              <a:t>“what do you think OMFS should know”</a:t>
            </a:r>
          </a:p>
          <a:p>
            <a:pPr lvl="1"/>
            <a:r>
              <a:rPr lang="en-GB" dirty="0"/>
              <a:t>distributed draft ETR asking for amendments/additions</a:t>
            </a:r>
          </a:p>
          <a:p>
            <a:r>
              <a:rPr lang="en-GB" dirty="0"/>
              <a:t>2021 (Feb): Responses incorporated &amp; draft ETR recirculated</a:t>
            </a:r>
          </a:p>
          <a:p>
            <a:r>
              <a:rPr lang="en-GB" dirty="0"/>
              <a:t>2021 (Mar): All correspondence shared on UEMS server</a:t>
            </a:r>
          </a:p>
        </p:txBody>
      </p:sp>
    </p:spTree>
    <p:extLst>
      <p:ext uri="{BB962C8B-B14F-4D97-AF65-F5344CB8AC3E}">
        <p14:creationId xmlns:p14="http://schemas.microsoft.com/office/powerpoint/2010/main" val="248444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B02A-3EB2-4096-86C3-D68B6E0D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Feedback/Support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C5CB-BD9D-42A2-A047-3F4C66AE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1825625"/>
            <a:ext cx="1111584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Unanimous support from UEMS OMFS Section delegates (27/27)</a:t>
            </a:r>
          </a:p>
          <a:p>
            <a:pPr lvl="1"/>
            <a:r>
              <a:rPr lang="en-GB" dirty="0"/>
              <a:t>Full listing of delegates nation in Appendix 5 of OMFS ETR</a:t>
            </a:r>
          </a:p>
          <a:p>
            <a:pPr lvl="1"/>
            <a:r>
              <a:rPr lang="en-US" dirty="0"/>
              <a:t>EJD representative via the German group - Juliane </a:t>
            </a:r>
            <a:r>
              <a:rPr lang="en-US" dirty="0" err="1"/>
              <a:t>Kroeplin</a:t>
            </a:r>
            <a:endParaRPr lang="en-GB" dirty="0"/>
          </a:p>
          <a:p>
            <a:r>
              <a:rPr lang="en-GB" dirty="0"/>
              <a:t>All correspondence shared with Section Bureau and NMAs</a:t>
            </a:r>
          </a:p>
          <a:p>
            <a:pPr lvl="1"/>
            <a:r>
              <a:rPr lang="en-GB" dirty="0"/>
              <a:t>Dropbox link to table document and Dropbox link to all as PDFs</a:t>
            </a:r>
          </a:p>
          <a:p>
            <a:pPr lvl="1"/>
            <a:r>
              <a:rPr lang="en-GB" dirty="0"/>
              <a:t>Positive contributions from 29 UEMS Sections</a:t>
            </a:r>
          </a:p>
          <a:p>
            <a:pPr lvl="2"/>
            <a:r>
              <a:rPr lang="en-GB" dirty="0"/>
              <a:t>List of all contributing Sections in Appendix 5 of OMFS ETR</a:t>
            </a:r>
          </a:p>
          <a:p>
            <a:pPr lvl="1"/>
            <a:r>
              <a:rPr lang="en-GB" dirty="0"/>
              <a:t>Concerns expressed and unresolved by 3 Sections</a:t>
            </a:r>
          </a:p>
          <a:p>
            <a:pPr lvl="2"/>
            <a:r>
              <a:rPr lang="en-GB" dirty="0"/>
              <a:t>ORL</a:t>
            </a:r>
          </a:p>
          <a:p>
            <a:pPr lvl="2"/>
            <a:r>
              <a:rPr lang="en-GB" dirty="0"/>
              <a:t>Dermatology – Venereology</a:t>
            </a:r>
          </a:p>
          <a:p>
            <a:pPr lvl="2"/>
            <a:r>
              <a:rPr lang="en-GB" dirty="0"/>
              <a:t>Nuclear Medicine</a:t>
            </a:r>
          </a:p>
          <a:p>
            <a:pPr lvl="1"/>
            <a:r>
              <a:rPr lang="en-GB" dirty="0"/>
              <a:t>Feedback from non-UEMS bodies also acknowledged</a:t>
            </a:r>
          </a:p>
        </p:txBody>
      </p:sp>
    </p:spTree>
    <p:extLst>
      <p:ext uri="{BB962C8B-B14F-4D97-AF65-F5344CB8AC3E}">
        <p14:creationId xmlns:p14="http://schemas.microsoft.com/office/powerpoint/2010/main" val="23419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1238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Oral &amp; Maxillofacial Surgery</vt:lpstr>
      <vt:lpstr>Background and History of OMFS</vt:lpstr>
      <vt:lpstr>Background to OMFS in Europe</vt:lpstr>
      <vt:lpstr>PowerPoint Presentation</vt:lpstr>
      <vt:lpstr>Outline of OMFS ETR</vt:lpstr>
      <vt:lpstr>Process of Creating OMFS ETR</vt:lpstr>
      <vt:lpstr>www.omfsuems.eu</vt:lpstr>
      <vt:lpstr>Timetable of development of ETR</vt:lpstr>
      <vt:lpstr>Summary of Feedback/Support</vt:lpstr>
      <vt:lpstr>Objections to ETR ‘proper’ (only page 12)</vt:lpstr>
      <vt:lpstr>Objections to ETR ‘proper’ (only page 12)</vt:lpstr>
      <vt:lpstr>Objections to Knowledge Base – Appendix 1</vt:lpstr>
      <vt:lpstr>Objections to Knowledge Base – Appendix 1</vt:lpstr>
      <vt:lpstr>Objections to Training Registry – Appendix 2</vt:lpstr>
      <vt:lpstr>OMFS ETR is a Step forward</vt:lpstr>
      <vt:lpstr>OMFS ETR is a Step forward</vt:lpstr>
      <vt:lpstr>Before you vote, please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&amp; Maxillofacial Surgery</dc:title>
  <dc:creator>Magennis, Patrick</dc:creator>
  <cp:lastModifiedBy>Magennis, Patrick</cp:lastModifiedBy>
  <cp:revision>61</cp:revision>
  <dcterms:created xsi:type="dcterms:W3CDTF">2021-04-08T08:15:06Z</dcterms:created>
  <dcterms:modified xsi:type="dcterms:W3CDTF">2021-05-04T15:42:51Z</dcterms:modified>
</cp:coreProperties>
</file>