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5" r:id="rId3"/>
    <p:sldId id="349" r:id="rId4"/>
    <p:sldId id="350" r:id="rId5"/>
    <p:sldId id="313" r:id="rId6"/>
    <p:sldId id="351" r:id="rId7"/>
    <p:sldId id="352" r:id="rId8"/>
    <p:sldId id="354" r:id="rId9"/>
    <p:sldId id="355" r:id="rId10"/>
    <p:sldId id="357" r:id="rId11"/>
    <p:sldId id="353" r:id="rId12"/>
    <p:sldId id="358" r:id="rId13"/>
    <p:sldId id="359" r:id="rId14"/>
    <p:sldId id="360" r:id="rId15"/>
    <p:sldId id="361" r:id="rId16"/>
    <p:sldId id="362" r:id="rId17"/>
    <p:sldId id="363" r:id="rId18"/>
    <p:sldId id="36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9" d="100"/>
          <a:sy n="79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2"/>
    </p:cViewPr>
  </p:sorterViewPr>
  <p:notesViewPr>
    <p:cSldViewPr showGuides="1">
      <p:cViewPr>
        <p:scale>
          <a:sx n="75" d="100"/>
          <a:sy n="75" d="100"/>
        </p:scale>
        <p:origin x="-1224" y="9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429954F-4FD3-4152-B2A5-565E39194C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15FB90D4-C650-4A35-8656-6E4642B818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E2768E44-5AD4-4CE2-A1B8-45AFD5A524F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8D8DFC4A-DAF6-438B-B3AB-5E8FF624EA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7741DF7A-0029-456B-AB88-C1D221CC4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4B206DE-955F-49F6-AC08-6FBB8711FF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F938709-824F-4232-BDD7-17D06A4525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9BD0A82-87A9-4230-A0BC-A08F8DDC77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A94D8926-B93A-4974-9A00-073AD21175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EAFB2FA-5FE8-4ECA-83A9-1DCF138B0F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0B0B7B77-102B-4471-8250-57C8487CB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0CE11DC-4BE2-4F90-A930-975A5B35C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AE73268-3800-4944-9062-B7C1B50E4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230790-886A-4972-9E82-E9584EF2AD51}" type="slidenum">
              <a:rPr lang="en-US" altLang="en-US" sz="1200" i="0" smtClean="0"/>
              <a:pPr/>
              <a:t>1</a:t>
            </a:fld>
            <a:endParaRPr lang="en-US" altLang="en-US" sz="1200" i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975C311-631A-41DA-A2EE-666B625B4E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826ED1A-82BC-4C24-B1D7-8B6F83DBD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 baseline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4105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800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318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78486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0933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baseline="0">
                <a:solidFill>
                  <a:srgbClr val="FFFF00"/>
                </a:solidFill>
              </a:defRPr>
            </a:lvl1pPr>
            <a:lvl2pPr marL="742950" indent="-285750">
              <a:buClr>
                <a:srgbClr val="FFFF00"/>
              </a:buClr>
              <a:buFont typeface="Arial" panose="020B0604020202020204" pitchFamily="34" charset="0"/>
              <a:buChar char="•"/>
              <a:defRPr baseline="0">
                <a:solidFill>
                  <a:srgbClr val="FFFF00"/>
                </a:solidFill>
              </a:defRPr>
            </a:lvl2pPr>
            <a:lvl3pPr marL="1143000" indent="-228600">
              <a:buClr>
                <a:srgbClr val="FFFF00"/>
              </a:buClr>
              <a:buFont typeface="Arial" panose="020B0604020202020204" pitchFamily="34" charset="0"/>
              <a:buChar char="•"/>
              <a:defRPr baseline="0">
                <a:solidFill>
                  <a:srgbClr val="FFFF00"/>
                </a:solidFill>
              </a:defRPr>
            </a:lvl3pPr>
            <a:lvl4pPr>
              <a:defRPr baseline="0">
                <a:solidFill>
                  <a:srgbClr val="FFFF00"/>
                </a:solidFill>
              </a:defRPr>
            </a:lvl4pPr>
            <a:lvl5pPr>
              <a:defRPr baseline="0"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3324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baseline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FFFF00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5419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698704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>
                <a:solidFill>
                  <a:srgbClr val="FFFF00"/>
                </a:solidFill>
              </a:defRPr>
            </a:lvl1pPr>
            <a:lvl2pPr marL="742950" indent="-285750">
              <a:buClr>
                <a:srgbClr val="FFFF00"/>
              </a:buClr>
              <a:buFont typeface="Arial" panose="020B0604020202020204" pitchFamily="34" charset="0"/>
              <a:buChar char="•"/>
              <a:defRPr>
                <a:solidFill>
                  <a:srgbClr val="FFFF00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>
                <a:solidFill>
                  <a:srgbClr val="FFFF00"/>
                </a:solidFill>
              </a:defRPr>
            </a:lvl1pPr>
            <a:lvl2pPr marL="742950" indent="-285750">
              <a:buClr>
                <a:srgbClr val="FFFF00"/>
              </a:buClr>
              <a:buFont typeface="Arial" panose="020B0604020202020204" pitchFamily="34" charset="0"/>
              <a:buChar char="•"/>
              <a:defRPr>
                <a:solidFill>
                  <a:srgbClr val="FFFF00"/>
                </a:solidFill>
              </a:defRPr>
            </a:lvl2pPr>
            <a:lvl3pPr marL="1143000" indent="-228600">
              <a:buClr>
                <a:srgbClr val="FFFF00"/>
              </a:buClr>
              <a:buFont typeface="Arial" panose="020B0604020202020204" pitchFamily="34" charset="0"/>
              <a:buChar char="•"/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6FC0EC-7B67-43B1-9D40-66CB136A7A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1096"/>
            <a:ext cx="1310493" cy="12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252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>
                <a:solidFill>
                  <a:srgbClr val="FFFF00"/>
                </a:solidFill>
              </a:defRPr>
            </a:lvl1pPr>
            <a:lvl2pPr marL="742950" indent="-285750">
              <a:buClr>
                <a:srgbClr val="FFFF00"/>
              </a:buClr>
              <a:buFont typeface="Arial" panose="020B0604020202020204" pitchFamily="34" charset="0"/>
              <a:buChar char="•"/>
              <a:defRPr>
                <a:solidFill>
                  <a:srgbClr val="FFFF00"/>
                </a:solidFill>
              </a:defRPr>
            </a:lvl2pPr>
            <a:lvl3pPr marL="1143000" indent="-228600">
              <a:buClr>
                <a:srgbClr val="FFFF00"/>
              </a:buClr>
              <a:buFont typeface="Arial" panose="020B0604020202020204" pitchFamily="34" charset="0"/>
              <a:buChar char="•"/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>
                <a:solidFill>
                  <a:srgbClr val="FFFF00"/>
                </a:solidFill>
              </a:defRPr>
            </a:lvl1pPr>
            <a:lvl2pPr marL="742950" indent="-285750">
              <a:buClr>
                <a:srgbClr val="FFFF00"/>
              </a:buClr>
              <a:buFont typeface="Arial" panose="020B0604020202020204" pitchFamily="34" charset="0"/>
              <a:buChar char="•"/>
              <a:defRPr>
                <a:solidFill>
                  <a:srgbClr val="FFFF00"/>
                </a:solidFill>
              </a:defRPr>
            </a:lvl2pPr>
            <a:lvl3pPr marL="1143000" indent="-228600">
              <a:buClr>
                <a:srgbClr val="FFFF00"/>
              </a:buClr>
              <a:buFont typeface="Arial" panose="020B0604020202020204" pitchFamily="34" charset="0"/>
              <a:buChar char="•"/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9120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6833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0647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3200">
                <a:solidFill>
                  <a:srgbClr val="FFFF00"/>
                </a:solidFill>
              </a:defRPr>
            </a:lvl1pPr>
            <a:lvl2pPr marL="742950" indent="-285750"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rgbClr val="FFFF00"/>
                </a:solidFill>
              </a:defRPr>
            </a:lvl2pPr>
            <a:lvl3pPr marL="1143000" indent="-228600">
              <a:buClr>
                <a:srgbClr val="FFFF00"/>
              </a:buClr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</a:defRPr>
            </a:lvl3pPr>
            <a:lvl4pPr>
              <a:defRPr sz="2000">
                <a:solidFill>
                  <a:srgbClr val="FFFF00"/>
                </a:solidFill>
              </a:defRPr>
            </a:lvl4pPr>
            <a:lvl5pPr>
              <a:defRPr sz="2000">
                <a:solidFill>
                  <a:srgbClr val="FFFF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656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4500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1E74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8F5476-777F-46D2-B35C-9667DDD82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6770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787F19-AA2B-4900-B251-BEF0B1870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0042854-768C-4B00-A584-B0DEC3A921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1096"/>
            <a:ext cx="1310493" cy="12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100000"/>
        <a:buFont typeface="Courier New" panose="02070309020205020404" pitchFamily="49" charset="0"/>
        <a:buChar char="o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9EA3D0E-E636-4802-A2F9-0774F628BB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772400" cy="1905000"/>
          </a:xfrm>
        </p:spPr>
        <p:txBody>
          <a:bodyPr/>
          <a:lstStyle/>
          <a:p>
            <a:r>
              <a:rPr lang="en-US" altLang="en-US" sz="4400" dirty="0"/>
              <a:t>How to prepare for your exam appraisal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06D29A-AC15-45D2-BE52-D23A8D85FA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149080"/>
            <a:ext cx="6048672" cy="1279105"/>
          </a:xfrm>
        </p:spPr>
        <p:txBody>
          <a:bodyPr/>
          <a:lstStyle/>
          <a:p>
            <a:r>
              <a:rPr lang="en-US" altLang="en-US" sz="3200" dirty="0"/>
              <a:t>Albert J Mifsud</a:t>
            </a:r>
          </a:p>
          <a:p>
            <a:r>
              <a:rPr lang="en-US" altLang="en-US" sz="3200" dirty="0"/>
              <a:t>Brussels,</a:t>
            </a:r>
            <a:br>
              <a:rPr lang="en-US" altLang="en-US" sz="3200" dirty="0"/>
            </a:br>
            <a:r>
              <a:rPr lang="en-US" altLang="en-US" sz="3200" dirty="0"/>
              <a:t>10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December 2022</a:t>
            </a:r>
          </a:p>
        </p:txBody>
      </p:sp>
      <p:pic>
        <p:nvPicPr>
          <p:cNvPr id="1026" name="Picture 2" descr="Manneken Pis Peeing Boy Brussels">
            <a:extLst>
              <a:ext uri="{FF2B5EF4-FFF2-40B4-BE49-F238E27FC236}">
                <a16:creationId xmlns:a16="http://schemas.microsoft.com/office/drawing/2014/main" id="{76C6FFC7-9E46-40A4-BF82-C7C56A91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02" y="3140968"/>
            <a:ext cx="2616828" cy="34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72373BA-EDE2-4306-899D-33D2A883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1096"/>
            <a:ext cx="1310493" cy="12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EMS – EFCS">
            <a:extLst>
              <a:ext uri="{FF2B5EF4-FFF2-40B4-BE49-F238E27FC236}">
                <a16:creationId xmlns:a16="http://schemas.microsoft.com/office/drawing/2014/main" id="{FA7D6989-523B-4862-AE65-7F11194F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5" y="178168"/>
            <a:ext cx="1384959" cy="13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3B6D-1366-4AFA-9C42-5486836F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Exam paper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0F6E-34DC-426E-ABEB-06E6AD5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of Blueprint</a:t>
            </a:r>
          </a:p>
          <a:p>
            <a:r>
              <a:rPr lang="en-GB" dirty="0"/>
              <a:t>Varies across different parts of examination?</a:t>
            </a:r>
          </a:p>
          <a:p>
            <a:r>
              <a:rPr lang="en-GB" dirty="0"/>
              <a:t>Use of anchor questions</a:t>
            </a:r>
          </a:p>
          <a:p>
            <a:pPr lvl="1"/>
            <a:r>
              <a:rPr lang="en-GB" dirty="0"/>
              <a:t>No. of times reused</a:t>
            </a:r>
          </a:p>
          <a:p>
            <a:pPr lvl="1"/>
            <a:r>
              <a:rPr lang="en-GB" dirty="0"/>
              <a:t>Can they be re-used (security)?</a:t>
            </a:r>
          </a:p>
          <a:p>
            <a:pPr lvl="1"/>
            <a:r>
              <a:rPr lang="en-GB" dirty="0"/>
              <a:t>Mitigations – minor adaptations?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BABCC-D02A-4849-BC4F-ABF7C3D4D12A}"/>
              </a:ext>
            </a:extLst>
          </p:cNvPr>
          <p:cNvSpPr txBox="1">
            <a:spLocks/>
          </p:cNvSpPr>
          <p:nvPr/>
        </p:nvSpPr>
        <p:spPr bwMode="auto">
          <a:xfrm>
            <a:off x="609600" y="5949280"/>
            <a:ext cx="7848600" cy="64807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i="0" dirty="0"/>
              <a:t>Suitable for whole of Europe?</a:t>
            </a:r>
          </a:p>
        </p:txBody>
      </p:sp>
    </p:spTree>
    <p:extLst>
      <p:ext uri="{BB962C8B-B14F-4D97-AF65-F5344CB8AC3E}">
        <p14:creationId xmlns:p14="http://schemas.microsoft.com/office/powerpoint/2010/main" val="28109664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CD53-AC8E-4FB1-9C3F-EBB6082B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844DB-DD38-40AD-BAE0-E4EDE675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Eligibility</a:t>
            </a:r>
          </a:p>
          <a:p>
            <a:pPr lvl="1"/>
            <a:r>
              <a:rPr lang="en-GB" dirty="0"/>
              <a:t>Stage in training</a:t>
            </a:r>
          </a:p>
          <a:p>
            <a:pPr lvl="1"/>
            <a:r>
              <a:rPr lang="en-GB" dirty="0"/>
              <a:t>Training location recognition (Europe only?)</a:t>
            </a:r>
          </a:p>
          <a:p>
            <a:pPr lvl="1"/>
            <a:r>
              <a:rPr lang="en-GB" dirty="0"/>
              <a:t>Other assessment evidence (e.g. logbook)</a:t>
            </a:r>
          </a:p>
          <a:p>
            <a:r>
              <a:rPr lang="en-GB" dirty="0"/>
              <a:t>Clarity</a:t>
            </a:r>
          </a:p>
          <a:p>
            <a:r>
              <a:rPr lang="en-GB" dirty="0"/>
              <a:t>Mode of communication</a:t>
            </a:r>
          </a:p>
          <a:p>
            <a:r>
              <a:rPr lang="en-GB" dirty="0"/>
              <a:t>Maximum no. of attempts</a:t>
            </a:r>
          </a:p>
          <a:p>
            <a:r>
              <a:rPr lang="en-GB" dirty="0"/>
              <a:t>Fees</a:t>
            </a:r>
          </a:p>
        </p:txBody>
      </p:sp>
    </p:spTree>
    <p:extLst>
      <p:ext uri="{BB962C8B-B14F-4D97-AF65-F5344CB8AC3E}">
        <p14:creationId xmlns:p14="http://schemas.microsoft.com/office/powerpoint/2010/main" val="16496575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0129-85A5-41FA-B95B-3A2D90C4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Examination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97C9-2CB2-4DB4-B743-C5121331D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On-site exams</a:t>
            </a:r>
          </a:p>
          <a:p>
            <a:pPr lvl="1"/>
            <a:r>
              <a:rPr lang="en-GB" dirty="0"/>
              <a:t>Written</a:t>
            </a:r>
          </a:p>
          <a:p>
            <a:pPr lvl="1"/>
            <a:r>
              <a:rPr lang="en-GB" dirty="0"/>
              <a:t>OSCEs / </a:t>
            </a:r>
            <a:r>
              <a:rPr lang="en-GB" dirty="0" err="1"/>
              <a:t>vivas</a:t>
            </a:r>
            <a:endParaRPr lang="en-GB" dirty="0"/>
          </a:p>
          <a:p>
            <a:r>
              <a:rPr lang="en-GB" dirty="0"/>
              <a:t>Remotely delivered exams</a:t>
            </a:r>
          </a:p>
          <a:p>
            <a:pPr lvl="1"/>
            <a:r>
              <a:rPr lang="en-GB" i="1" dirty="0"/>
              <a:t>i.e. </a:t>
            </a:r>
            <a:r>
              <a:rPr lang="en-GB" dirty="0"/>
              <a:t>remotely proctored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3747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384C-36A6-4344-AAA8-BA283AC4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On-site exam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CE25E-030F-409D-9A5A-C585EB8BD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Venue</a:t>
            </a:r>
          </a:p>
          <a:p>
            <a:pPr lvl="1"/>
            <a:r>
              <a:rPr lang="en-GB" dirty="0"/>
              <a:t>Instructions</a:t>
            </a:r>
          </a:p>
          <a:p>
            <a:pPr lvl="1"/>
            <a:r>
              <a:rPr lang="en-GB" dirty="0"/>
              <a:t>Arrival / signposting</a:t>
            </a:r>
          </a:p>
          <a:p>
            <a:pPr lvl="1"/>
            <a:r>
              <a:rPr lang="en-GB" dirty="0"/>
              <a:t>Atmosphere / surroundings</a:t>
            </a:r>
          </a:p>
          <a:p>
            <a:r>
              <a:rPr lang="en-GB" dirty="0"/>
              <a:t>Security</a:t>
            </a:r>
          </a:p>
          <a:p>
            <a:pPr lvl="1"/>
            <a:r>
              <a:rPr lang="en-GB" dirty="0"/>
              <a:t>Candidates</a:t>
            </a:r>
          </a:p>
          <a:p>
            <a:pPr lvl="1"/>
            <a:r>
              <a:rPr lang="en-GB" dirty="0"/>
              <a:t>Questions</a:t>
            </a:r>
          </a:p>
          <a:p>
            <a:pPr lvl="1"/>
            <a:r>
              <a:rPr lang="en-GB" dirty="0"/>
              <a:t>Proctoring of written exams</a:t>
            </a:r>
          </a:p>
          <a:p>
            <a:pPr lvl="1"/>
            <a:r>
              <a:rPr lang="en-GB" dirty="0"/>
              <a:t>Comfort breaks</a:t>
            </a:r>
          </a:p>
        </p:txBody>
      </p:sp>
    </p:spTree>
    <p:extLst>
      <p:ext uri="{BB962C8B-B14F-4D97-AF65-F5344CB8AC3E}">
        <p14:creationId xmlns:p14="http://schemas.microsoft.com/office/powerpoint/2010/main" val="8004506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20F1-2189-412A-B69E-5F8CF8E9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Off-site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71FAF-9F57-4E9B-A2E8-4FC00D70F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81200"/>
            <a:ext cx="3890393" cy="4648200"/>
          </a:xfrm>
        </p:spPr>
        <p:txBody>
          <a:bodyPr/>
          <a:lstStyle/>
          <a:p>
            <a:r>
              <a:rPr lang="en-GB" dirty="0"/>
              <a:t>Security</a:t>
            </a:r>
          </a:p>
          <a:p>
            <a:r>
              <a:rPr lang="en-GB" dirty="0"/>
              <a:t>Security</a:t>
            </a:r>
          </a:p>
          <a:p>
            <a:r>
              <a:rPr lang="en-GB" dirty="0"/>
              <a:t>Security</a:t>
            </a:r>
          </a:p>
          <a:p>
            <a:endParaRPr lang="en-GB" dirty="0"/>
          </a:p>
          <a:p>
            <a:r>
              <a:rPr lang="en-GB" dirty="0"/>
              <a:t>IT support</a:t>
            </a:r>
          </a:p>
          <a:p>
            <a:endParaRPr lang="en-GB" dirty="0"/>
          </a:p>
          <a:p>
            <a:r>
              <a:rPr lang="en-GB" dirty="0"/>
              <a:t>Severe sanctions if caught</a:t>
            </a:r>
          </a:p>
        </p:txBody>
      </p:sp>
      <p:pic>
        <p:nvPicPr>
          <p:cNvPr id="5122" name="Picture 2" descr="If My Classmates Are Going to Cheat on an Online Exam, Why Can't I? - The  New York Times">
            <a:extLst>
              <a:ext uri="{FF2B5EF4-FFF2-40B4-BE49-F238E27FC236}">
                <a16:creationId xmlns:a16="http://schemas.microsoft.com/office/drawing/2014/main" id="{78DB53CE-85BE-4E31-8B29-C3EDAB5B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9"/>
            <a:ext cx="3706924" cy="20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Student Cheating During an Exam by Using an Earphone Stock Photo">
            <a:extLst>
              <a:ext uri="{FF2B5EF4-FFF2-40B4-BE49-F238E27FC236}">
                <a16:creationId xmlns:a16="http://schemas.microsoft.com/office/drawing/2014/main" id="{08D5FEB6-13D9-4888-8AFF-3F7E0301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70540"/>
            <a:ext cx="3658170" cy="24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ag with money euro stock image. Image of money, riches - 2699395">
            <a:extLst>
              <a:ext uri="{FF2B5EF4-FFF2-40B4-BE49-F238E27FC236}">
                <a16:creationId xmlns:a16="http://schemas.microsoft.com/office/drawing/2014/main" id="{B19F2447-06B6-46F2-B6FA-938FD2E0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40361"/>
            <a:ext cx="16287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5 Study Tips to Help Prepare Students For Exams | ApplyBoard">
            <a:extLst>
              <a:ext uri="{FF2B5EF4-FFF2-40B4-BE49-F238E27FC236}">
                <a16:creationId xmlns:a16="http://schemas.microsoft.com/office/drawing/2014/main" id="{E4824ADD-C02E-45F3-AF30-13112622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28" y="5733256"/>
            <a:ext cx="1621383" cy="8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European Union of Medical Specialists - UEMS | Brussels">
            <a:extLst>
              <a:ext uri="{FF2B5EF4-FFF2-40B4-BE49-F238E27FC236}">
                <a16:creationId xmlns:a16="http://schemas.microsoft.com/office/drawing/2014/main" id="{E57CC911-EB5A-4580-8959-D827D660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55" y="1590795"/>
            <a:ext cx="902101" cy="90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E8C561F7-8F7D-4165-8EC1-0CB86544E626}"/>
              </a:ext>
            </a:extLst>
          </p:cNvPr>
          <p:cNvSpPr/>
          <p:nvPr/>
        </p:nvSpPr>
        <p:spPr bwMode="auto">
          <a:xfrm>
            <a:off x="7942138" y="2492895"/>
            <a:ext cx="518294" cy="707423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49ABA4C-E3E8-4931-81B3-D8B6D541EA2D}"/>
              </a:ext>
            </a:extLst>
          </p:cNvPr>
          <p:cNvSpPr/>
          <p:nvPr/>
        </p:nvSpPr>
        <p:spPr bwMode="auto">
          <a:xfrm rot="10800000">
            <a:off x="7894250" y="4901207"/>
            <a:ext cx="518294" cy="760040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080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8238-2821-4537-8BDD-5E94E26C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Psychometric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B2845-417B-423A-AE49-2331F82B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Dependent on examination type</a:t>
            </a:r>
          </a:p>
          <a:p>
            <a:r>
              <a:rPr lang="en-GB" dirty="0"/>
              <a:t>Individual questions</a:t>
            </a:r>
          </a:p>
          <a:p>
            <a:pPr lvl="1"/>
            <a:r>
              <a:rPr lang="en-GB" dirty="0"/>
              <a:t>Difficulty</a:t>
            </a:r>
          </a:p>
          <a:p>
            <a:pPr lvl="1"/>
            <a:r>
              <a:rPr lang="en-GB" dirty="0"/>
              <a:t>Discriminatory ability</a:t>
            </a:r>
          </a:p>
          <a:p>
            <a:r>
              <a:rPr lang="en-GB" dirty="0"/>
              <a:t>Whole paper</a:t>
            </a:r>
          </a:p>
          <a:p>
            <a:pPr lvl="1"/>
            <a:r>
              <a:rPr lang="en-GB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24001348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2B7C-04AB-44E3-B4B1-4AF9953C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Cut score establishment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CFC76-8899-4946-B5B0-03C460C8F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Dependent on</a:t>
            </a:r>
          </a:p>
          <a:p>
            <a:pPr lvl="1"/>
            <a:r>
              <a:rPr lang="en-GB" dirty="0"/>
              <a:t>Exam type</a:t>
            </a:r>
          </a:p>
          <a:p>
            <a:pPr lvl="1"/>
            <a:r>
              <a:rPr lang="en-GB" dirty="0"/>
              <a:t>Candidate numbers</a:t>
            </a:r>
          </a:p>
          <a:p>
            <a:pPr lvl="1"/>
            <a:r>
              <a:rPr lang="en-GB" dirty="0"/>
              <a:t>Candidate homogeneity</a:t>
            </a:r>
          </a:p>
          <a:p>
            <a:r>
              <a:rPr lang="en-GB" dirty="0"/>
              <a:t>Examiners</a:t>
            </a:r>
          </a:p>
          <a:p>
            <a:pPr lvl="1"/>
            <a:r>
              <a:rPr lang="en-GB" dirty="0"/>
              <a:t>Number (jury size)</a:t>
            </a:r>
          </a:p>
          <a:p>
            <a:pPr lvl="1"/>
            <a:r>
              <a:rPr lang="en-GB" dirty="0"/>
              <a:t>Expertise</a:t>
            </a:r>
          </a:p>
          <a:p>
            <a:pPr lvl="1"/>
            <a:r>
              <a:rPr lang="en-GB" dirty="0"/>
              <a:t>Time available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5741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73B0-8EA0-4719-9B2D-9D5CA104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108A-3D5B-4B2F-9FC7-EFFD55FF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Procedure in place</a:t>
            </a:r>
          </a:p>
        </p:txBody>
      </p:sp>
    </p:spTree>
    <p:extLst>
      <p:ext uri="{BB962C8B-B14F-4D97-AF65-F5344CB8AC3E}">
        <p14:creationId xmlns:p14="http://schemas.microsoft.com/office/powerpoint/2010/main" val="31419605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26AC-478F-4DB7-9ED2-31B4A6A5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Good luck!</a:t>
            </a:r>
          </a:p>
        </p:txBody>
      </p:sp>
      <p:pic>
        <p:nvPicPr>
          <p:cNvPr id="6146" name="Picture 2" descr="Roll Up Sleeves GIFs | Tenor">
            <a:extLst>
              <a:ext uri="{FF2B5EF4-FFF2-40B4-BE49-F238E27FC236}">
                <a16:creationId xmlns:a16="http://schemas.microsoft.com/office/drawing/2014/main" id="{74898819-85C9-4A08-A22E-5BCBA61099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11203" cy="39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413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89A6-3A7E-4625-BF96-5BB7A281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Secret of success</a:t>
            </a:r>
          </a:p>
        </p:txBody>
      </p:sp>
      <p:pic>
        <p:nvPicPr>
          <p:cNvPr id="1026" name="Picture 2" descr="Business Empathy or How to Put Yourself in Your Customers' Shoes">
            <a:extLst>
              <a:ext uri="{FF2B5EF4-FFF2-40B4-BE49-F238E27FC236}">
                <a16:creationId xmlns:a16="http://schemas.microsoft.com/office/drawing/2014/main" id="{4D148E02-BBFE-4B18-A3F9-CF947D5CEA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56" y="2132856"/>
            <a:ext cx="3848100" cy="22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 on the Wall (Original Soundtrack) - Album by Robert John Foster |  Spotify">
            <a:extLst>
              <a:ext uri="{FF2B5EF4-FFF2-40B4-BE49-F238E27FC236}">
                <a16:creationId xmlns:a16="http://schemas.microsoft.com/office/drawing/2014/main" id="{D81391CC-02AF-452D-9EAF-598AE5111A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4550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5E7E6-1404-4BA8-B34A-D3B2FA403D8B}"/>
              </a:ext>
            </a:extLst>
          </p:cNvPr>
          <p:cNvSpPr txBox="1"/>
          <p:nvPr/>
        </p:nvSpPr>
        <p:spPr>
          <a:xfrm>
            <a:off x="4716016" y="433807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FFF00"/>
                </a:solidFill>
              </a:rPr>
              <a:t>Imagine that you are the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appraiser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0B501-E0BE-44CF-80E0-E5F8C1922FD4}"/>
              </a:ext>
            </a:extLst>
          </p:cNvPr>
          <p:cNvSpPr txBox="1"/>
          <p:nvPr/>
        </p:nvSpPr>
        <p:spPr>
          <a:xfrm>
            <a:off x="4427984" y="58772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Observe your work objectively</a:t>
            </a:r>
          </a:p>
        </p:txBody>
      </p:sp>
    </p:spTree>
    <p:extLst>
      <p:ext uri="{BB962C8B-B14F-4D97-AF65-F5344CB8AC3E}">
        <p14:creationId xmlns:p14="http://schemas.microsoft.com/office/powerpoint/2010/main" val="31665453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17D4-1145-4AD0-B31B-5F9A8770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Consult the Guidelines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8B1A84-2733-4B2F-9136-C1EBDC4BA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09929"/>
              </p:ext>
            </p:extLst>
          </p:nvPr>
        </p:nvGraphicFramePr>
        <p:xfrm>
          <a:off x="467544" y="1844824"/>
          <a:ext cx="6497813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3" imgW="9136440" imgH="5486400" progId="PBrush">
                  <p:embed/>
                </p:oleObj>
              </mc:Choice>
              <mc:Fallback>
                <p:oleObj name="Bitmap Image" r:id="rId3" imgW="9136440" imgH="5486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6497813" cy="390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5E16436-A3C7-41D0-8F4E-EEB00A19D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54754"/>
              </p:ext>
            </p:extLst>
          </p:nvPr>
        </p:nvGraphicFramePr>
        <p:xfrm>
          <a:off x="2195736" y="4420883"/>
          <a:ext cx="681990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5" imgW="6819840" imgH="2316600" progId="PBrush">
                  <p:embed/>
                </p:oleObj>
              </mc:Choice>
              <mc:Fallback>
                <p:oleObj name="Bitmap Image" r:id="rId5" imgW="6819840" imgH="23166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4420883"/>
                        <a:ext cx="6819900" cy="231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6689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6907-AB27-4B2A-8AD4-C9574AB4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and new (draft) Standards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B79D3E0-39E3-44BB-9D05-EA7CEF7BA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75145"/>
              </p:ext>
            </p:extLst>
          </p:nvPr>
        </p:nvGraphicFramePr>
        <p:xfrm>
          <a:off x="273050" y="1841202"/>
          <a:ext cx="859790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10264320" imgH="5692320" progId="PBrush">
                  <p:embed/>
                </p:oleObj>
              </mc:Choice>
              <mc:Fallback>
                <p:oleObj name="Bitmap Image" r:id="rId3" imgW="10264320" imgH="56923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841202"/>
                        <a:ext cx="8597900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8532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9953849-8013-4E57-9004-45EB21507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Corporate arrangements 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0B2CAEA-9AAC-4A5D-9277-89CF5A5BC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Who is running the exam?</a:t>
            </a:r>
          </a:p>
          <a:p>
            <a:r>
              <a:rPr lang="en-US" altLang="en-US" dirty="0"/>
              <a:t>If external, how does that body link to UEMS?</a:t>
            </a:r>
          </a:p>
          <a:p>
            <a:r>
              <a:rPr lang="en-US" altLang="en-US" dirty="0"/>
              <a:t>Is it clear that the exam </a:t>
            </a:r>
            <a:r>
              <a:rPr lang="en-US" altLang="en-US" dirty="0" err="1"/>
              <a:t>organisers</a:t>
            </a:r>
            <a:r>
              <a:rPr lang="en-US" altLang="en-US" dirty="0"/>
              <a:t> communicate with UEMS Section / Board?</a:t>
            </a:r>
          </a:p>
        </p:txBody>
      </p:sp>
      <p:pic>
        <p:nvPicPr>
          <p:cNvPr id="2050" name="Picture 2" descr="Talking Hands - We Are What We Share">
            <a:extLst>
              <a:ext uri="{FF2B5EF4-FFF2-40B4-BE49-F238E27FC236}">
                <a16:creationId xmlns:a16="http://schemas.microsoft.com/office/drawing/2014/main" id="{E3404EA0-E6CE-41BB-BB2C-51D3E785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779423"/>
            <a:ext cx="3556645" cy="18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1FEBD-264F-4BB3-BEB9-AFD62F50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Governance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2D6FA0-386F-4E28-9312-B023240C46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UEMS body – Scientific Society</a:t>
            </a:r>
          </a:p>
          <a:p>
            <a:r>
              <a:rPr lang="en-GB" dirty="0"/>
              <a:t>Examination Governing Body</a:t>
            </a:r>
          </a:p>
          <a:p>
            <a:r>
              <a:rPr lang="en-GB" dirty="0"/>
              <a:t>Examination Committee</a:t>
            </a:r>
          </a:p>
          <a:p>
            <a:r>
              <a:rPr lang="en-GB" dirty="0"/>
              <a:t>Sub-committees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9946A-1C65-4DD2-9946-A4672008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4354388" cy="4114800"/>
          </a:xfrm>
        </p:spPr>
        <p:txBody>
          <a:bodyPr/>
          <a:lstStyle/>
          <a:p>
            <a:r>
              <a:rPr lang="en-GB" dirty="0"/>
              <a:t>Terms of Reference</a:t>
            </a:r>
          </a:p>
          <a:p>
            <a:pPr marL="534988" lvl="1" indent="-261938"/>
            <a:r>
              <a:rPr lang="en-GB" sz="2400" dirty="0"/>
              <a:t>Membership</a:t>
            </a:r>
          </a:p>
          <a:p>
            <a:pPr marL="534988" lvl="1" indent="-261938"/>
            <a:r>
              <a:rPr lang="en-GB" sz="2400" dirty="0"/>
              <a:t>Tenure</a:t>
            </a:r>
          </a:p>
          <a:p>
            <a:pPr marL="534988" lvl="1" indent="-261938"/>
            <a:r>
              <a:rPr lang="en-GB" sz="2400" dirty="0"/>
              <a:t>Appointment process</a:t>
            </a:r>
          </a:p>
          <a:p>
            <a:pPr marL="534988" lvl="1" indent="-261938"/>
            <a:r>
              <a:rPr lang="en-GB" sz="2400" dirty="0"/>
              <a:t>Reporting arrangements</a:t>
            </a:r>
          </a:p>
          <a:p>
            <a:r>
              <a:rPr lang="en-GB" dirty="0"/>
              <a:t>Independence – </a:t>
            </a:r>
            <a:br>
              <a:rPr lang="en-GB" dirty="0"/>
            </a:br>
            <a:r>
              <a:rPr lang="en-GB" spc="-100" dirty="0"/>
              <a:t>NO conflict of interest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D8FD7CD-3FFB-4C11-AF1B-9F8D2335335E}"/>
              </a:ext>
            </a:extLst>
          </p:cNvPr>
          <p:cNvSpPr txBox="1">
            <a:spLocks/>
          </p:cNvSpPr>
          <p:nvPr/>
        </p:nvSpPr>
        <p:spPr bwMode="auto">
          <a:xfrm>
            <a:off x="609600" y="5949280"/>
            <a:ext cx="7848600" cy="64807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i="0" dirty="0"/>
              <a:t>No prescribed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87125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187D-C2CE-4A9B-833A-546FA3C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Examiners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01CA-87FC-43D0-A50D-AF086DC9CA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Question writers</a:t>
            </a:r>
          </a:p>
          <a:p>
            <a:r>
              <a:rPr lang="en-GB" dirty="0"/>
              <a:t>Question reviewers</a:t>
            </a:r>
          </a:p>
          <a:p>
            <a:r>
              <a:rPr lang="en-GB" dirty="0"/>
              <a:t>Standard setters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F15E4-0A18-4925-8794-B1BFF52BA3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Appointment process</a:t>
            </a:r>
          </a:p>
          <a:p>
            <a:r>
              <a:rPr lang="en-GB" dirty="0"/>
              <a:t>Demonstration of competence</a:t>
            </a:r>
          </a:p>
          <a:p>
            <a:r>
              <a:rPr lang="en-GB" dirty="0"/>
              <a:t>Tenure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90F460F-0195-4194-84CA-2A5D74D62C91}"/>
              </a:ext>
            </a:extLst>
          </p:cNvPr>
          <p:cNvSpPr txBox="1">
            <a:spLocks/>
          </p:cNvSpPr>
          <p:nvPr/>
        </p:nvSpPr>
        <p:spPr bwMode="auto">
          <a:xfrm>
            <a:off x="609600" y="5229200"/>
            <a:ext cx="7848600" cy="122413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i="0" dirty="0"/>
              <a:t>Drawn from geographical spread across whole of Europe</a:t>
            </a:r>
          </a:p>
        </p:txBody>
      </p:sp>
    </p:spTree>
    <p:extLst>
      <p:ext uri="{BB962C8B-B14F-4D97-AF65-F5344CB8AC3E}">
        <p14:creationId xmlns:p14="http://schemas.microsoft.com/office/powerpoint/2010/main" val="42345148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593A-D5CC-426E-8920-A24D13BA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6842720" cy="1143000"/>
          </a:xfrm>
        </p:spPr>
        <p:txBody>
          <a:bodyPr/>
          <a:lstStyle/>
          <a:p>
            <a:pPr algn="l"/>
            <a:r>
              <a:rPr lang="en-GB" spc="-150" dirty="0"/>
              <a:t>The Examination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6855C-4D93-41CB-832E-C7D4C653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/>
              <a:t>Based on curriculum</a:t>
            </a:r>
          </a:p>
          <a:p>
            <a:pPr lvl="1"/>
            <a:r>
              <a:rPr lang="en-GB" sz="2600" dirty="0"/>
              <a:t>In date?</a:t>
            </a:r>
          </a:p>
          <a:p>
            <a:pPr lvl="1"/>
            <a:r>
              <a:rPr lang="en-GB" sz="2600" dirty="0"/>
              <a:t>UEMS approved</a:t>
            </a:r>
          </a:p>
          <a:p>
            <a:r>
              <a:rPr lang="en-GB" sz="3000" dirty="0"/>
              <a:t>Blueprint</a:t>
            </a:r>
          </a:p>
          <a:p>
            <a:pPr lvl="1"/>
            <a:r>
              <a:rPr lang="en-GB" sz="2600" dirty="0"/>
              <a:t>How developed AND applied?</a:t>
            </a:r>
          </a:p>
          <a:p>
            <a:r>
              <a:rPr lang="en-GB" sz="3000" dirty="0"/>
              <a:t>Exam structure</a:t>
            </a:r>
          </a:p>
          <a:p>
            <a:pPr lvl="1"/>
            <a:r>
              <a:rPr lang="en-GB" sz="2600" dirty="0"/>
              <a:t>No. of parts?</a:t>
            </a:r>
          </a:p>
          <a:p>
            <a:pPr lvl="1"/>
            <a:r>
              <a:rPr lang="en-GB" sz="2600" dirty="0"/>
              <a:t>Style of each part?</a:t>
            </a:r>
          </a:p>
          <a:p>
            <a:r>
              <a:rPr lang="en-GB" sz="3000" dirty="0"/>
              <a:t>Reasonable adjustments</a:t>
            </a:r>
          </a:p>
        </p:txBody>
      </p:sp>
    </p:spTree>
    <p:extLst>
      <p:ext uri="{BB962C8B-B14F-4D97-AF65-F5344CB8AC3E}">
        <p14:creationId xmlns:p14="http://schemas.microsoft.com/office/powerpoint/2010/main" val="39885833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B2BE-8952-4C24-AB8A-4EF02BF7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Question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CBE4-C862-4ED3-8ED3-13F27744A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82552"/>
            <a:ext cx="3848100" cy="1882552"/>
          </a:xfrm>
        </p:spPr>
        <p:txBody>
          <a:bodyPr/>
          <a:lstStyle/>
          <a:p>
            <a:r>
              <a:rPr lang="en-GB" dirty="0"/>
              <a:t>Process used</a:t>
            </a:r>
          </a:p>
          <a:p>
            <a:r>
              <a:rPr lang="en-GB" dirty="0"/>
              <a:t>Training given to examiners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1AE97-AF7B-454C-B3F7-F480F3811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340" y="2482552"/>
            <a:ext cx="3848100" cy="1706713"/>
          </a:xfrm>
        </p:spPr>
        <p:txBody>
          <a:bodyPr/>
          <a:lstStyle/>
          <a:p>
            <a:r>
              <a:rPr lang="en-GB" dirty="0"/>
              <a:t>Independence from Q writing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8A4D7-CFE7-41F4-A636-A26428277D4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5230" y="1740992"/>
            <a:ext cx="3868738" cy="823912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0" dirty="0"/>
              <a:t>Writing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4B5B-448D-4237-A4AE-B3CE223112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645" y="1844824"/>
            <a:ext cx="3887787" cy="823912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0" dirty="0"/>
              <a:t>Reviewing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E2028A4-66F9-489D-88AE-ACC8D279CFA4}"/>
              </a:ext>
            </a:extLst>
          </p:cNvPr>
          <p:cNvSpPr txBox="1">
            <a:spLocks/>
          </p:cNvSpPr>
          <p:nvPr/>
        </p:nvSpPr>
        <p:spPr bwMode="auto">
          <a:xfrm>
            <a:off x="609600" y="5229200"/>
            <a:ext cx="7848600" cy="122413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i="0" dirty="0"/>
              <a:t>Drawn from geographical spread across whole of Europe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789197C-C88C-4CF3-B639-48FCCCDF8DA5}"/>
              </a:ext>
            </a:extLst>
          </p:cNvPr>
          <p:cNvSpPr txBox="1">
            <a:spLocks/>
          </p:cNvSpPr>
          <p:nvPr/>
        </p:nvSpPr>
        <p:spPr bwMode="auto">
          <a:xfrm>
            <a:off x="611560" y="4365104"/>
            <a:ext cx="7848600" cy="64807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i="0" dirty="0"/>
              <a:t>If separation not possible, mitigations?</a:t>
            </a:r>
          </a:p>
        </p:txBody>
      </p:sp>
    </p:spTree>
    <p:extLst>
      <p:ext uri="{BB962C8B-B14F-4D97-AF65-F5344CB8AC3E}">
        <p14:creationId xmlns:p14="http://schemas.microsoft.com/office/powerpoint/2010/main" val="130939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y favourite blue">
  <a:themeElements>
    <a:clrScheme name="">
      <a:dk1>
        <a:srgbClr val="474747"/>
      </a:dk1>
      <a:lt1>
        <a:srgbClr val="FFFFFF"/>
      </a:lt1>
      <a:dk2>
        <a:srgbClr val="063DE8"/>
      </a:dk2>
      <a:lt2>
        <a:srgbClr val="00DFCA"/>
      </a:lt2>
      <a:accent1>
        <a:srgbClr val="DC0081"/>
      </a:accent1>
      <a:accent2>
        <a:srgbClr val="FAFD00"/>
      </a:accent2>
      <a:accent3>
        <a:srgbClr val="AAAFF2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my favourite blu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y favourit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favourite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favourite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y favourite" id="{0E223B0D-5050-4C95-828D-005DF288507B}" vid="{2389BED5-77E8-41FA-8289-F43056369BA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favourite</Template>
  <TotalTime>697</TotalTime>
  <Words>347</Words>
  <Application>Microsoft Office PowerPoint</Application>
  <PresentationFormat>On-screen Show (4:3)</PresentationFormat>
  <Paragraphs>111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Courier New</vt:lpstr>
      <vt:lpstr>Monotype Sorts</vt:lpstr>
      <vt:lpstr>Times New Roman</vt:lpstr>
      <vt:lpstr>my favourite blue</vt:lpstr>
      <vt:lpstr>Bitmap Image</vt:lpstr>
      <vt:lpstr>How to prepare for your exam appraisal</vt:lpstr>
      <vt:lpstr>Secret of success</vt:lpstr>
      <vt:lpstr>Consult the Guidelines</vt:lpstr>
      <vt:lpstr>and new (draft) Standards</vt:lpstr>
      <vt:lpstr>Corporate arrangements  </vt:lpstr>
      <vt:lpstr>Governance</vt:lpstr>
      <vt:lpstr>Examiners</vt:lpstr>
      <vt:lpstr>The Examination framework</vt:lpstr>
      <vt:lpstr>Question development</vt:lpstr>
      <vt:lpstr>Exam paper preparation</vt:lpstr>
      <vt:lpstr>Application process</vt:lpstr>
      <vt:lpstr>Examination delivery</vt:lpstr>
      <vt:lpstr>On-site exam delivery</vt:lpstr>
      <vt:lpstr>Off-site delivery</vt:lpstr>
      <vt:lpstr>Psychometric analysis</vt:lpstr>
      <vt:lpstr>Cut score establishment</vt:lpstr>
      <vt:lpstr>Appeals</vt:lpstr>
      <vt:lpstr>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Examination in Medical Microbiology : our journey (so far)</dc:title>
  <dc:creator>Albert Mifsud</dc:creator>
  <cp:lastModifiedBy>Albert Mifsud</cp:lastModifiedBy>
  <cp:revision>13</cp:revision>
  <cp:lastPrinted>2001-11-22T11:35:22Z</cp:lastPrinted>
  <dcterms:created xsi:type="dcterms:W3CDTF">2022-05-12T17:05:04Z</dcterms:created>
  <dcterms:modified xsi:type="dcterms:W3CDTF">2022-12-09T09:10:32Z</dcterms:modified>
</cp:coreProperties>
</file>