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864" r:id="rId3"/>
    <p:sldId id="907" r:id="rId4"/>
    <p:sldId id="908" r:id="rId5"/>
    <p:sldId id="802" r:id="rId6"/>
    <p:sldId id="815" r:id="rId7"/>
    <p:sldId id="273" r:id="rId8"/>
    <p:sldId id="685" r:id="rId9"/>
    <p:sldId id="891" r:id="rId10"/>
    <p:sldId id="858" r:id="rId11"/>
    <p:sldId id="283" r:id="rId12"/>
    <p:sldId id="598" r:id="rId13"/>
    <p:sldId id="890" r:id="rId14"/>
    <p:sldId id="805" r:id="rId15"/>
    <p:sldId id="277" r:id="rId16"/>
    <p:sldId id="839" r:id="rId17"/>
    <p:sldId id="542" r:id="rId18"/>
    <p:sldId id="281" r:id="rId19"/>
    <p:sldId id="296" r:id="rId20"/>
    <p:sldId id="545" r:id="rId21"/>
    <p:sldId id="841" r:id="rId22"/>
    <p:sldId id="739" r:id="rId23"/>
    <p:sldId id="286" r:id="rId24"/>
    <p:sldId id="718" r:id="rId25"/>
    <p:sldId id="836" r:id="rId26"/>
    <p:sldId id="834" r:id="rId27"/>
    <p:sldId id="781" r:id="rId28"/>
    <p:sldId id="623" r:id="rId29"/>
    <p:sldId id="855" r:id="rId30"/>
    <p:sldId id="853" r:id="rId31"/>
    <p:sldId id="863" r:id="rId32"/>
    <p:sldId id="903" r:id="rId33"/>
    <p:sldId id="826" r:id="rId34"/>
    <p:sldId id="332" r:id="rId35"/>
    <p:sldId id="339" r:id="rId36"/>
    <p:sldId id="345" r:id="rId37"/>
    <p:sldId id="340" r:id="rId38"/>
    <p:sldId id="904" r:id="rId39"/>
    <p:sldId id="905" r:id="rId40"/>
    <p:sldId id="906" r:id="rId41"/>
    <p:sldId id="83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4"/>
    <p:restoredTop sz="94675"/>
  </p:normalViewPr>
  <p:slideViewPr>
    <p:cSldViewPr snapToGrid="0" snapToObjects="1">
      <p:cViewPr>
        <p:scale>
          <a:sx n="110" d="100"/>
          <a:sy n="110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37ECF-27C3-A64C-800A-0AA846021D41}" type="datetimeFigureOut">
              <a:t>22/06/2021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619E3-F33C-8F4D-A139-A857799CF8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5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47ED3EF4-11F7-455E-A9A8-61C93F64AC38}" type="slidenum">
              <a:rPr lang="en-US" sz="1200">
                <a:cs typeface="Arial" pitchFamily="34" charset="0"/>
              </a:rPr>
              <a:pPr algn="r" eaLnBrk="1" hangingPunct="1"/>
              <a:t>16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34" charset="0"/>
                <a:ea typeface="ＭＳ Ｐゴシック" pitchFamily="34" charset="-128"/>
              </a:rPr>
              <a:t>Risk of checklist approach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34" charset="0"/>
                <a:ea typeface="ＭＳ Ｐゴシック" pitchFamily="34" charset="-128"/>
              </a:rPr>
              <a:t>142 milestones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34" charset="0"/>
                <a:ea typeface="ＭＳ Ｐゴシック" pitchFamily="34" charset="-128"/>
              </a:rPr>
              <a:t>PBLI on Evalue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080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E0AEF28-F136-4C02-8BF5-45710FD3595E}" type="slidenum">
              <a:rPr lang="en-US" sz="1200">
                <a:cs typeface="Arial" pitchFamily="34" charset="0"/>
              </a:rPr>
              <a:pPr algn="r" eaLnBrk="1" hangingPunct="1"/>
              <a:t>22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1A1F4DA-DA37-4666-AF58-D16A9AB49504}" type="slidenum">
              <a:rPr lang="en-US" sz="1200">
                <a:cs typeface="Arial" pitchFamily="34" charset="0"/>
              </a:rPr>
              <a:pPr algn="r" eaLnBrk="1" hangingPunct="1"/>
              <a:t>22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9626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9EDA74C-A232-41A0-9E8D-1D0532A46B7D}" type="slidenum">
              <a:rPr lang="en-US" sz="1200">
                <a:cs typeface="Arial" pitchFamily="34" charset="0"/>
              </a:rPr>
              <a:pPr algn="r" eaLnBrk="1" hangingPunct="1"/>
              <a:t>22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962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>
                <a:latin typeface="Arial" pitchFamily="34" charset="0"/>
                <a:ea typeface="ＭＳ Ｐゴシック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5267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9F00-0A4C-154D-A447-C7A582B85EA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3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A6ED-B285-4C40-B9D8-D61DE29F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40C08-8D30-0045-B152-EE2709701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87846-8CC4-9845-901E-C681C165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07031-C191-E441-BD94-0758268C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4A384-188A-4349-880D-9CA3374F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D97B-329E-9F47-AB6B-3C342AEA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8DEB0-CDAC-B541-942B-180EDEA47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CD1B-9079-3B4D-A22E-37BD6C1A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8D220-5BE3-2243-9693-AE79C78E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519E-66CC-E648-9B4C-A488D53B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6C24B8-C0DC-3944-B5E0-BADA966D3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7F8C6-5013-E14C-A60A-70B86927A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3ECB1-80F6-264D-AB7A-C9C75CAD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6EB8C-82D5-CC40-B180-139C2D98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6CEC-F282-054F-8D30-F2B0C0A1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2E82-BB76-844B-8565-3FF9D63E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DC22D-DE7F-0149-9E6F-FB525355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16C9C-8DC2-4F40-8FE9-8991553B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5E0BC-9E24-624B-B55B-26F41D55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868CA-4B62-BB4C-A672-DD28F4F2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4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0EDB-1D93-3B40-A0B1-9B2C09CD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95DFD-6CD5-5443-8DBF-B348989E2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F4266-CAC9-5342-89C0-5AB02B85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5F0E1-F6C7-9241-9D1E-16D92103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D7EE3-7E34-E845-9E83-02622181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4B29-1086-904B-95E0-9B88B741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E10F-7A54-BB44-8B34-7BBCFB5C4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BBB27-9A63-B943-9A12-2B99C66F9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7D5F2-81D9-8F48-8519-31A54F74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D2A94-DFEC-3C4C-A92F-0D234B96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B24B-6612-BD4C-872A-25B0B639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0056-C043-D743-A86A-87E80422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49BB7-DF27-2146-91CA-BE4225D67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11091-8B8C-7A41-B1EC-3B3CD308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38DED-81FC-8B42-8EA1-A8ECFAC58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D53EC-3B8A-3A49-8452-528145021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B6C40-67EA-E045-A75A-3A54D07A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4B728-0B51-5143-8D07-A87B0EFF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B22AA-545B-7B4B-A219-BA7814A5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1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C0AB-CEE8-2B40-AFAB-223C6040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91894-ACB1-F548-9388-A8DB9E3A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6688F-B4D1-5C4E-8DEF-CD948A31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DB82D-4986-9B44-ABA9-4DAB9C94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2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13D57-327F-C149-9E00-31ABE2BB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9492C-4638-8F4A-AD8B-512F9440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021FC-EE13-A848-840F-E3C3C936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81A5-3567-9B48-9D5B-CA035CBA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47205-1199-BF41-9FFB-2C3BC2EC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3FD31-7996-554F-8B14-724EFC5B7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64187-70B6-504D-800B-D82C3B9F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E2CDC-D6D2-4A42-88A3-46219E52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BAA8-3C97-5E45-8204-D44105F7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6F8D-666B-E848-A659-A6398E43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47531-DEA6-E344-A579-BA3C70E4B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A3DDC-B4B4-0E44-8899-03D053E4A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E4E74-812F-F046-A1BF-4F8A243A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F34C4-386F-B443-8650-F36B31D1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65960-B471-F443-A9D4-E86E8B0F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7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8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3ADF9-397B-DB42-A399-10F60BF0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74D07-6041-4A48-AF2A-1CA69E040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1944A-07DB-3E44-A0E4-CEBD1B5FB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A154-C520-1847-817F-0D6DAA343194}" type="datetimeFigureOut">
              <a:t>22/06/2021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7794C-3500-F14F-B1DB-655EF0565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94F6-B35C-FD49-8BFC-DF24D3903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2C1C-2C9B-7A4D-9BC5-04B1E4EEA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4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-courses.nl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6EF6-F345-2F4C-9E64-A0AF9FB7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61" y="757238"/>
            <a:ext cx="11263745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Entrustable Professional Activities in Competency-Based Medical Education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60CF0-5532-F645-A49A-1C3EC311B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714" y="3568701"/>
            <a:ext cx="11778343" cy="2532062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Olle ten Cate, PhD</a:t>
            </a:r>
          </a:p>
          <a:p>
            <a:r>
              <a:rPr lang="nl-NL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Utrecht Center </a:t>
            </a:r>
            <a:r>
              <a:rPr lang="nl-NL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Research </a:t>
            </a:r>
            <a:r>
              <a:rPr lang="nl-NL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nl-NL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Development of Health </a:t>
            </a:r>
            <a:r>
              <a:rPr lang="nl-NL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Professions</a:t>
            </a:r>
            <a:r>
              <a:rPr lang="nl-NL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nl-NL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</a:t>
            </a:r>
            <a:r>
              <a:rPr lang="nl-NL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</a:t>
            </a:r>
            <a:r>
              <a:rPr lang="nl-NL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Center Utrecht, </a:t>
            </a:r>
            <a:r>
              <a:rPr lang="nl-NL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nl-NL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Netherlands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8B069-DDD1-9C47-B191-7E7BE952B7E5}"/>
              </a:ext>
            </a:extLst>
          </p:cNvPr>
          <p:cNvSpPr txBox="1"/>
          <p:nvPr/>
        </p:nvSpPr>
        <p:spPr>
          <a:xfrm>
            <a:off x="5517096" y="0"/>
            <a:ext cx="667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UEMS Webinar on European Training Requirements, June 22, 2021</a:t>
            </a:r>
          </a:p>
        </p:txBody>
      </p:sp>
      <p:pic>
        <p:nvPicPr>
          <p:cNvPr id="5" name="Picture 4" descr="UMCU_logo_staand_diap.eps">
            <a:extLst>
              <a:ext uri="{FF2B5EF4-FFF2-40B4-BE49-F238E27FC236}">
                <a16:creationId xmlns:a16="http://schemas.microsoft.com/office/drawing/2014/main" id="{0CB9EC6E-EC84-984A-ADD3-52097A6F6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90" y="5536135"/>
            <a:ext cx="1126420" cy="9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3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C38-0377-B24D-8A4F-7EDA4689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Just imagine: rate an intern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C37CD-7284-9E4D-A930-B342FA7E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8462">
            <a:off x="520700" y="1484376"/>
            <a:ext cx="11150600" cy="46228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 descr="UMCU_logo_staand_diap.eps">
            <a:extLst>
              <a:ext uri="{FF2B5EF4-FFF2-40B4-BE49-F238E27FC236}">
                <a16:creationId xmlns:a16="http://schemas.microsoft.com/office/drawing/2014/main" id="{D78FE057-B329-DB4F-BB1A-1CD15973C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Issues in </a:t>
            </a:r>
            <a:r>
              <a:rPr lang="nl-NL" b="1" dirty="0" err="1"/>
              <a:t>workplace-based</a:t>
            </a:r>
            <a:r>
              <a:rPr lang="nl-NL" b="1" dirty="0"/>
              <a:t> assessment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0907" cy="4351338"/>
          </a:xfrm>
        </p:spPr>
        <p:txBody>
          <a:bodyPr anchor="t">
            <a:normAutofit/>
          </a:bodyPr>
          <a:lstStyle/>
          <a:p>
            <a:pPr>
              <a:spcBef>
                <a:spcPts val="1368"/>
              </a:spcBef>
            </a:pPr>
            <a:r>
              <a:rPr lang="nl-NL" sz="3200" dirty="0" err="1"/>
              <a:t>Generosity</a:t>
            </a:r>
            <a:r>
              <a:rPr lang="nl-NL" sz="3200" dirty="0"/>
              <a:t> error (</a:t>
            </a:r>
            <a:r>
              <a:rPr lang="nl-NL" sz="3200" dirty="0" err="1"/>
              <a:t>too</a:t>
            </a:r>
            <a:r>
              <a:rPr lang="nl-NL" sz="3200" dirty="0"/>
              <a:t> high scores – </a:t>
            </a:r>
            <a:r>
              <a:rPr lang="nl-NL" sz="3200" i="1" dirty="0"/>
              <a:t>failure </a:t>
            </a:r>
            <a:r>
              <a:rPr lang="nl-NL" sz="3200" i="1" dirty="0" err="1"/>
              <a:t>to</a:t>
            </a:r>
            <a:r>
              <a:rPr lang="nl-NL" sz="3200" i="1" dirty="0"/>
              <a:t> </a:t>
            </a:r>
            <a:r>
              <a:rPr lang="nl-NL" sz="3200" i="1" dirty="0" err="1"/>
              <a:t>fail</a:t>
            </a:r>
            <a:r>
              <a:rPr lang="nl-NL" sz="3200" dirty="0"/>
              <a:t>)</a:t>
            </a:r>
          </a:p>
          <a:p>
            <a:pPr>
              <a:spcBef>
                <a:spcPts val="1368"/>
              </a:spcBef>
            </a:pPr>
            <a:r>
              <a:rPr lang="nl-NL" sz="3200" dirty="0"/>
              <a:t>Halo (</a:t>
            </a:r>
            <a:r>
              <a:rPr lang="nl-NL" sz="3200" dirty="0" err="1"/>
              <a:t>generalizing</a:t>
            </a:r>
            <a:r>
              <a:rPr lang="nl-NL" sz="3200" dirty="0"/>
              <a:t> </a:t>
            </a:r>
            <a:r>
              <a:rPr lang="nl-NL" sz="3200" dirty="0" err="1"/>
              <a:t>from</a:t>
            </a:r>
            <a:r>
              <a:rPr lang="nl-NL" sz="3200" dirty="0"/>
              <a:t> </a:t>
            </a:r>
            <a:r>
              <a:rPr lang="nl-NL" sz="3200" dirty="0" err="1"/>
              <a:t>observing</a:t>
            </a:r>
            <a:r>
              <a:rPr lang="nl-NL" sz="3200" dirty="0"/>
              <a:t> </a:t>
            </a:r>
            <a:r>
              <a:rPr lang="nl-NL" sz="3200" dirty="0" err="1"/>
              <a:t>one</a:t>
            </a:r>
            <a:r>
              <a:rPr lang="nl-NL" sz="3200" dirty="0"/>
              <a:t> feature)</a:t>
            </a:r>
          </a:p>
          <a:p>
            <a:pPr>
              <a:spcBef>
                <a:spcPts val="1368"/>
              </a:spcBef>
            </a:pPr>
            <a:r>
              <a:rPr lang="nl-NL" sz="3200" dirty="0" err="1"/>
              <a:t>Lack</a:t>
            </a:r>
            <a:r>
              <a:rPr lang="nl-NL" sz="3200" dirty="0"/>
              <a:t> of </a:t>
            </a:r>
            <a:r>
              <a:rPr lang="nl-NL" sz="3200" dirty="0" err="1"/>
              <a:t>reliability</a:t>
            </a:r>
            <a:r>
              <a:rPr lang="nl-NL" sz="3200" dirty="0"/>
              <a:t> (</a:t>
            </a:r>
            <a:r>
              <a:rPr lang="nl-NL" sz="3200" dirty="0" err="1"/>
              <a:t>not</a:t>
            </a:r>
            <a:r>
              <a:rPr lang="nl-NL" sz="3200" dirty="0"/>
              <a:t> </a:t>
            </a:r>
            <a:r>
              <a:rPr lang="nl-NL" sz="3200" dirty="0" err="1"/>
              <a:t>reproducible</a:t>
            </a:r>
            <a:r>
              <a:rPr lang="nl-NL" sz="3200" dirty="0"/>
              <a:t> </a:t>
            </a:r>
            <a:r>
              <a:rPr lang="nl-NL" sz="3200" dirty="0" err="1"/>
              <a:t>across</a:t>
            </a:r>
            <a:r>
              <a:rPr lang="nl-NL" sz="3200" dirty="0"/>
              <a:t> occasions or </a:t>
            </a:r>
            <a:r>
              <a:rPr lang="nl-NL" sz="3200" dirty="0" err="1"/>
              <a:t>raters</a:t>
            </a:r>
            <a:r>
              <a:rPr lang="nl-NL" sz="3200" dirty="0"/>
              <a:t>)</a:t>
            </a:r>
          </a:p>
          <a:p>
            <a:pPr>
              <a:spcBef>
                <a:spcPts val="1368"/>
              </a:spcBef>
            </a:pPr>
            <a:r>
              <a:rPr lang="nl-NL" sz="3200" dirty="0" err="1"/>
              <a:t>Unclear</a:t>
            </a:r>
            <a:r>
              <a:rPr lang="nl-NL" sz="3200" dirty="0"/>
              <a:t> </a:t>
            </a:r>
            <a:r>
              <a:rPr lang="nl-NL" sz="3200" dirty="0" err="1"/>
              <a:t>standards</a:t>
            </a:r>
            <a:r>
              <a:rPr lang="nl-NL" sz="3200" dirty="0"/>
              <a:t> (</a:t>
            </a:r>
            <a:r>
              <a:rPr lang="nl-NL" sz="3200" dirty="0" err="1"/>
              <a:t>often</a:t>
            </a:r>
            <a:r>
              <a:rPr lang="nl-NL" sz="3200" dirty="0"/>
              <a:t> </a:t>
            </a:r>
            <a:r>
              <a:rPr lang="nl-NL" sz="3200" i="1" dirty="0"/>
              <a:t>no</a:t>
            </a:r>
            <a:r>
              <a:rPr lang="nl-NL" sz="3200" dirty="0"/>
              <a:t> </a:t>
            </a:r>
            <a:r>
              <a:rPr lang="nl-NL" sz="3200" dirty="0" err="1"/>
              <a:t>standards</a:t>
            </a:r>
            <a:r>
              <a:rPr lang="nl-NL" sz="3200" dirty="0"/>
              <a:t>)</a:t>
            </a:r>
          </a:p>
          <a:p>
            <a:pPr>
              <a:spcBef>
                <a:spcPts val="1368"/>
              </a:spcBef>
            </a:pPr>
            <a:r>
              <a:rPr lang="nl-NL" sz="3200" dirty="0" err="1"/>
              <a:t>Observer</a:t>
            </a:r>
            <a:r>
              <a:rPr lang="nl-NL" sz="3200" dirty="0"/>
              <a:t>/</a:t>
            </a:r>
            <a:r>
              <a:rPr lang="nl-NL" sz="3200" dirty="0" err="1"/>
              <a:t>rater</a:t>
            </a:r>
            <a:r>
              <a:rPr lang="nl-NL" sz="3200" dirty="0"/>
              <a:t> </a:t>
            </a:r>
            <a:r>
              <a:rPr lang="nl-NL" sz="3200" dirty="0" err="1"/>
              <a:t>differences</a:t>
            </a:r>
            <a:endParaRPr lang="nl-NL" sz="3200" dirty="0"/>
          </a:p>
          <a:p>
            <a:pPr>
              <a:spcBef>
                <a:spcPts val="1368"/>
              </a:spcBef>
            </a:pPr>
            <a:r>
              <a:rPr lang="nl-NL" sz="3200" dirty="0"/>
              <a:t>Ratings </a:t>
            </a:r>
            <a:r>
              <a:rPr lang="nl-NL" sz="3200" dirty="0" err="1"/>
              <a:t>unclearly</a:t>
            </a:r>
            <a:r>
              <a:rPr lang="nl-NL" sz="3200" dirty="0"/>
              <a:t> </a:t>
            </a:r>
            <a:r>
              <a:rPr lang="nl-NL" sz="3200" dirty="0" err="1"/>
              <a:t>relate</a:t>
            </a:r>
            <a:r>
              <a:rPr lang="nl-NL" sz="3200" dirty="0"/>
              <a:t> </a:t>
            </a:r>
            <a:r>
              <a:rPr lang="nl-NL" sz="3200" dirty="0" err="1"/>
              <a:t>either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profiency</a:t>
            </a:r>
            <a:r>
              <a:rPr lang="nl-NL" sz="3200" dirty="0"/>
              <a:t>, </a:t>
            </a:r>
            <a:r>
              <a:rPr lang="nl-NL" sz="3200" dirty="0" err="1"/>
              <a:t>to</a:t>
            </a:r>
            <a:r>
              <a:rPr lang="nl-NL" sz="3200" dirty="0"/>
              <a:t> personal development, </a:t>
            </a:r>
            <a:r>
              <a:rPr lang="nl-NL" sz="3200" dirty="0" err="1"/>
              <a:t>to</a:t>
            </a:r>
            <a:r>
              <a:rPr lang="nl-NL" sz="3200" dirty="0"/>
              <a:t> effort, or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reference</a:t>
            </a:r>
            <a:r>
              <a:rPr lang="nl-NL" sz="3200" dirty="0"/>
              <a:t> </a:t>
            </a:r>
            <a:r>
              <a:rPr lang="nl-NL" sz="3200" dirty="0" err="1"/>
              <a:t>group</a:t>
            </a:r>
            <a:r>
              <a:rPr lang="nl-NL" sz="3200" dirty="0"/>
              <a:t> performance.</a:t>
            </a: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E38AA071-2F36-3641-8E90-B353806CF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5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D18"/>
                </a:solidFill>
              </a:rPr>
              <a:t>What is needed?</a:t>
            </a:r>
          </a:p>
        </p:txBody>
      </p:sp>
      <p:sp>
        <p:nvSpPr>
          <p:cNvPr id="7" name="Vertical Text Placeholder 6"/>
          <p:cNvSpPr>
            <a:spLocks noGrp="1"/>
          </p:cNvSpPr>
          <p:nvPr>
            <p:ph type="body" orient="vert" idx="1"/>
          </p:nvPr>
        </p:nvSpPr>
        <p:spPr>
          <a:xfrm>
            <a:off x="838200" y="1490345"/>
            <a:ext cx="10713720" cy="4351338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</a:rPr>
              <a:t>Assessment that matches responsibilities in patient care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</a:rPr>
              <a:t>Preferably a holistic, non tick-box approach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</a:rPr>
              <a:t>Integration, not separation, of competencies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</a:rPr>
              <a:t>But at the same time, practically feasible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8A9FE2-9858-1947-928A-CD3E626DFEB1}"/>
              </a:ext>
            </a:extLst>
          </p:cNvPr>
          <p:cNvGrpSpPr/>
          <p:nvPr/>
        </p:nvGrpSpPr>
        <p:grpSpPr>
          <a:xfrm>
            <a:off x="706283" y="3913290"/>
            <a:ext cx="10770292" cy="2487510"/>
            <a:chOff x="706283" y="3913290"/>
            <a:chExt cx="10770292" cy="2487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2BB4AF-7D7C-2943-B44A-2F103D96C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283" y="3913290"/>
              <a:ext cx="10770292" cy="24875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862A1D-B78E-874B-BF38-AD226FF910C2}"/>
                </a:ext>
              </a:extLst>
            </p:cNvPr>
            <p:cNvSpPr txBox="1"/>
            <p:nvPr/>
          </p:nvSpPr>
          <p:spPr>
            <a:xfrm>
              <a:off x="8115370" y="5751909"/>
              <a:ext cx="2493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i="1" dirty="0"/>
                <a:t>Medical Education, 2011</a:t>
              </a:r>
            </a:p>
          </p:txBody>
        </p:sp>
      </p:grpSp>
      <p:pic>
        <p:nvPicPr>
          <p:cNvPr id="9" name="Picture 8" descr="UMCU_logo_staand_diap.eps">
            <a:extLst>
              <a:ext uri="{FF2B5EF4-FFF2-40B4-BE49-F238E27FC236}">
                <a16:creationId xmlns:a16="http://schemas.microsoft.com/office/drawing/2014/main" id="{7A260898-61E2-8F47-B96E-6B8335A2D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853D3A-45FB-B84E-B946-54CD06BB9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79" b="4477"/>
          <a:stretch/>
        </p:blipFill>
        <p:spPr>
          <a:xfrm>
            <a:off x="847165" y="3200399"/>
            <a:ext cx="10542494" cy="33943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AA8EE-A10F-2744-8885-78336E2861EF}"/>
              </a:ext>
            </a:extLst>
          </p:cNvPr>
          <p:cNvSpPr txBox="1"/>
          <p:nvPr/>
        </p:nvSpPr>
        <p:spPr>
          <a:xfrm>
            <a:off x="8755373" y="3244334"/>
            <a:ext cx="23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Annals of Surgery, 2018</a:t>
            </a: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1D7E27F2-9082-5B4F-B44B-D4A5D71BF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51A96-6989-7F49-887E-B490C862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21" y="219366"/>
            <a:ext cx="10529738" cy="279136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2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4396-E9F2-CC48-9E2D-B25CC260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365125"/>
            <a:ext cx="1146517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Entrustable Professional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46A6F-4E4D-EA41-A5F5-9206A237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1973455"/>
            <a:ext cx="10944664" cy="47861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200" b="1">
                <a:solidFill>
                  <a:srgbClr val="FFFF00"/>
                </a:solidFill>
              </a:rPr>
              <a:t>Definition</a:t>
            </a:r>
            <a:r>
              <a:rPr lang="en-US" sz="3200">
                <a:solidFill>
                  <a:schemeClr val="bg1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Unit of professional practice (a task) that can be fully entrusted to a trainee, once he or she has demonstrated the necessary competence to execute this activity unsupervised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FFFF00"/>
                </a:solidFill>
              </a:rPr>
              <a:t>Purpose</a:t>
            </a:r>
            <a:r>
              <a:rPr lang="en-US" sz="3200" dirty="0">
                <a:solidFill>
                  <a:schemeClr val="bg1"/>
                </a:solidFill>
              </a:rPr>
              <a:t>: To operationalize competency-based medical education through a stepwise and safe engagement of trainees in clinical practice – with a progressive (bounded) autonomy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FFFF00"/>
                </a:solidFill>
              </a:rPr>
              <a:t>Becoming competent</a:t>
            </a:r>
            <a:r>
              <a:rPr lang="en-US" sz="3200" dirty="0">
                <a:solidFill>
                  <a:schemeClr val="bg1"/>
                </a:solidFill>
              </a:rPr>
              <a:t>: Passing the threshold that allows for sufficient trust in the trainee to act unsupervised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4D0FE293-9946-2744-9739-CCBE339B4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76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FFFF00"/>
                </a:solidFill>
              </a:rPr>
              <a:t>E.P.A.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7911" y="1690688"/>
            <a:ext cx="10892789" cy="497016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000" b="1" i="1" dirty="0">
                <a:solidFill>
                  <a:srgbClr val="FFFF00"/>
                </a:solidFill>
              </a:rPr>
              <a:t>Entrustable</a:t>
            </a:r>
            <a:r>
              <a:rPr lang="nl-NL" sz="3000" dirty="0">
                <a:solidFill>
                  <a:schemeClr val="bg1"/>
                </a:solidFill>
              </a:rPr>
              <a:t>: acts </a:t>
            </a:r>
            <a:r>
              <a:rPr lang="nl-NL" sz="3000" dirty="0" err="1">
                <a:solidFill>
                  <a:schemeClr val="bg1"/>
                </a:solidFill>
              </a:rPr>
              <a:t>that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require</a:t>
            </a:r>
            <a:r>
              <a:rPr lang="nl-NL" sz="3000" dirty="0">
                <a:solidFill>
                  <a:schemeClr val="bg1"/>
                </a:solidFill>
              </a:rPr>
              <a:t> trust – </a:t>
            </a:r>
            <a:r>
              <a:rPr lang="nl-NL" sz="3000" dirty="0" err="1">
                <a:solidFill>
                  <a:schemeClr val="bg1"/>
                </a:solidFill>
              </a:rPr>
              <a:t>by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colleagues</a:t>
            </a:r>
            <a:r>
              <a:rPr lang="nl-NL" sz="3000" dirty="0">
                <a:solidFill>
                  <a:schemeClr val="bg1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000" dirty="0">
                <a:solidFill>
                  <a:schemeClr val="bg1"/>
                </a:solidFill>
              </a:rPr>
              <a:t>   </a:t>
            </a:r>
            <a:r>
              <a:rPr lang="nl-NL" sz="3000" dirty="0" err="1">
                <a:solidFill>
                  <a:schemeClr val="bg1"/>
                </a:solidFill>
              </a:rPr>
              <a:t>patients</a:t>
            </a:r>
            <a:r>
              <a:rPr lang="nl-NL" sz="3000" dirty="0">
                <a:solidFill>
                  <a:schemeClr val="bg1"/>
                </a:solidFill>
              </a:rPr>
              <a:t>, public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000" b="1" i="1" dirty="0">
                <a:solidFill>
                  <a:srgbClr val="FFFF00"/>
                </a:solidFill>
              </a:rPr>
              <a:t>Professional</a:t>
            </a:r>
            <a:r>
              <a:rPr lang="nl-NL" sz="3000" dirty="0">
                <a:solidFill>
                  <a:schemeClr val="bg1"/>
                </a:solidFill>
              </a:rPr>
              <a:t>: </a:t>
            </a:r>
            <a:r>
              <a:rPr lang="nl-NL" sz="3000" dirty="0" err="1">
                <a:solidFill>
                  <a:schemeClr val="bg1"/>
                </a:solidFill>
              </a:rPr>
              <a:t>confined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to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occupations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with</a:t>
            </a:r>
            <a:r>
              <a:rPr lang="nl-NL" sz="3000" dirty="0">
                <a:solidFill>
                  <a:schemeClr val="bg1"/>
                </a:solidFill>
              </a:rPr>
              <a:t> extra-</a:t>
            </a:r>
            <a:r>
              <a:rPr lang="nl-NL" sz="3000" dirty="0" err="1">
                <a:solidFill>
                  <a:schemeClr val="bg1"/>
                </a:solidFill>
              </a:rPr>
              <a:t>ordinary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000" dirty="0"/>
              <a:t>  </a:t>
            </a:r>
            <a:r>
              <a:rPr lang="nl-NL" sz="3000" dirty="0" err="1">
                <a:solidFill>
                  <a:schemeClr val="bg1"/>
                </a:solidFill>
              </a:rPr>
              <a:t>qualification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and</a:t>
            </a:r>
            <a:r>
              <a:rPr lang="nl-NL" sz="3000" dirty="0">
                <a:solidFill>
                  <a:schemeClr val="bg1"/>
                </a:solidFill>
              </a:rPr>
              <a:t> right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000" b="1" i="1" dirty="0" err="1">
                <a:solidFill>
                  <a:srgbClr val="FFFF00"/>
                </a:solidFill>
              </a:rPr>
              <a:t>Activities</a:t>
            </a:r>
            <a:r>
              <a:rPr lang="nl-NL" sz="3000" dirty="0">
                <a:solidFill>
                  <a:schemeClr val="bg1"/>
                </a:solidFill>
              </a:rPr>
              <a:t>: </a:t>
            </a:r>
            <a:r>
              <a:rPr lang="nl-NL" sz="3000" dirty="0" err="1">
                <a:solidFill>
                  <a:schemeClr val="bg1"/>
                </a:solidFill>
              </a:rPr>
              <a:t>tasks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that</a:t>
            </a:r>
            <a:r>
              <a:rPr lang="nl-NL" sz="3000" dirty="0">
                <a:solidFill>
                  <a:schemeClr val="bg1"/>
                </a:solidFill>
              </a:rPr>
              <a:t> must </a:t>
            </a:r>
            <a:r>
              <a:rPr lang="nl-NL" sz="3000" dirty="0" err="1">
                <a:solidFill>
                  <a:schemeClr val="bg1"/>
                </a:solidFill>
              </a:rPr>
              <a:t>be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done</a:t>
            </a:r>
            <a:endParaRPr lang="nl-NL" sz="30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000" dirty="0" err="1">
                <a:solidFill>
                  <a:schemeClr val="bg1"/>
                </a:solidFill>
              </a:rPr>
              <a:t>EPAs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ground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competencies</a:t>
            </a:r>
            <a:r>
              <a:rPr lang="nl-NL" sz="3000" dirty="0">
                <a:solidFill>
                  <a:schemeClr val="bg1"/>
                </a:solidFill>
              </a:rPr>
              <a:t> in </a:t>
            </a:r>
            <a:r>
              <a:rPr lang="nl-NL" sz="3000" dirty="0" err="1">
                <a:solidFill>
                  <a:schemeClr val="bg1"/>
                </a:solidFill>
              </a:rPr>
              <a:t>daily</a:t>
            </a:r>
            <a:r>
              <a:rPr lang="nl-NL" sz="3000" dirty="0">
                <a:solidFill>
                  <a:schemeClr val="bg1"/>
                </a:solidFill>
              </a:rPr>
              <a:t> </a:t>
            </a:r>
            <a:r>
              <a:rPr lang="nl-NL" sz="3000" dirty="0" err="1">
                <a:solidFill>
                  <a:schemeClr val="bg1"/>
                </a:solidFill>
              </a:rPr>
              <a:t>practice</a:t>
            </a:r>
            <a:r>
              <a:rPr lang="nl-NL" sz="3000" dirty="0">
                <a:solidFill>
                  <a:schemeClr val="bg1"/>
                </a:solidFill>
              </a:rPr>
              <a:t>;  </a:t>
            </a:r>
            <a:r>
              <a:rPr lang="nl-NL" sz="3000" dirty="0" err="1">
                <a:solidFill>
                  <a:schemeClr val="bg1"/>
                </a:solidFill>
              </a:rPr>
              <a:t>they</a:t>
            </a:r>
            <a:r>
              <a:rPr lang="en-US" sz="3000" dirty="0"/>
              <a:t> break medical practice down in </a:t>
            </a:r>
            <a:r>
              <a:rPr lang="en-US" sz="3000" i="1" dirty="0"/>
              <a:t>units</a:t>
            </a:r>
            <a:r>
              <a:rPr lang="en-US" sz="3000" dirty="0"/>
              <a:t> that can be overseen, assessed, monitored, documented and certified.</a:t>
            </a: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353F0D47-0E7E-8D48-9549-7F7B485A9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pic>
        <p:nvPicPr>
          <p:cNvPr id="5" name="Picture 4" descr="MD000613.png">
            <a:extLst>
              <a:ext uri="{FF2B5EF4-FFF2-40B4-BE49-F238E27FC236}">
                <a16:creationId xmlns:a16="http://schemas.microsoft.com/office/drawing/2014/main" id="{A19C0BC8-32B2-7E46-887A-C91DE7BEF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23" y="1027906"/>
            <a:ext cx="1595865" cy="38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1"/>
          <p:cNvGrpSpPr/>
          <p:nvPr/>
        </p:nvGrpSpPr>
        <p:grpSpPr>
          <a:xfrm>
            <a:off x="2220660" y="1294428"/>
            <a:ext cx="3961434" cy="4564731"/>
            <a:chOff x="228600" y="2133600"/>
            <a:chExt cx="3834714" cy="4267200"/>
          </a:xfrm>
        </p:grpSpPr>
        <p:sp>
          <p:nvSpPr>
            <p:cNvPr id="142340" name="Rectangle 4"/>
            <p:cNvSpPr>
              <a:spLocks noChangeArrowheads="1"/>
            </p:cNvSpPr>
            <p:nvPr/>
          </p:nvSpPr>
          <p:spPr bwMode="auto">
            <a:xfrm>
              <a:off x="228600" y="2590800"/>
              <a:ext cx="3834714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person-descriptors</a:t>
              </a:r>
            </a:p>
          </p:txBody>
        </p:sp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228600" y="3048000"/>
              <a:ext cx="3834714" cy="106680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knowledge, skills,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 attitudes, values</a:t>
              </a: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28600" y="4114800"/>
              <a:ext cx="3834714" cy="2286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content expertise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health system knowledge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communication ability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management ability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professional attitude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scholarly skills</a:t>
              </a:r>
            </a:p>
          </p:txBody>
        </p:sp>
        <p:sp>
          <p:nvSpPr>
            <p:cNvPr id="142352" name="Rectangle 16"/>
            <p:cNvSpPr>
              <a:spLocks noChangeArrowheads="1"/>
            </p:cNvSpPr>
            <p:nvPr/>
          </p:nvSpPr>
          <p:spPr bwMode="auto">
            <a:xfrm>
              <a:off x="228600" y="2133600"/>
              <a:ext cx="3834714" cy="4572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News Gothic MT"/>
                  <a:cs typeface="Arial" pitchFamily="34" charset="0"/>
                </a:rPr>
                <a:t>Competencies</a:t>
              </a:r>
            </a:p>
          </p:txBody>
        </p:sp>
      </p:grpSp>
      <p:grpSp>
        <p:nvGrpSpPr>
          <p:cNvPr id="3" name="Groeperen 2"/>
          <p:cNvGrpSpPr/>
          <p:nvPr/>
        </p:nvGrpSpPr>
        <p:grpSpPr>
          <a:xfrm>
            <a:off x="6182094" y="1294428"/>
            <a:ext cx="3716084" cy="4566014"/>
            <a:chOff x="5080686" y="2133600"/>
            <a:chExt cx="3834714" cy="4267200"/>
          </a:xfrm>
        </p:grpSpPr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5080686" y="2590800"/>
              <a:ext cx="3834714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work-descriptors</a:t>
              </a: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5080686" y="3048000"/>
              <a:ext cx="3834714" cy="1066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essential units of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professional practice</a:t>
              </a: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5080686" y="4114800"/>
              <a:ext cx="3834714" cy="2286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204788" indent="-204788">
                <a:buFont typeface="Arial" pitchFamily="34" charset="0"/>
                <a:buChar char="•"/>
              </a:pPr>
              <a:r>
                <a:rPr lang="en-GB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discharging patient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GB" sz="2300" dirty="0" err="1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counseling</a:t>
              </a:r>
              <a:r>
                <a:rPr lang="en-GB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 patient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GB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l</a:t>
              </a:r>
              <a:r>
                <a:rPr lang="en-US" sz="2300" dirty="0" err="1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eading</a:t>
              </a: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 family meeting</a:t>
              </a:r>
              <a:endParaRPr kumimoji="1" lang="en-US" sz="2300" dirty="0">
                <a:solidFill>
                  <a:schemeClr val="tx1"/>
                </a:solidFill>
                <a:latin typeface="Arial Rounded MT Bold" pitchFamily="34" charset="0"/>
                <a:cs typeface="Arial" pitchFamily="34" charset="0"/>
              </a:endParaRPr>
            </a:p>
            <a:p>
              <a:pPr marL="204788" indent="-204788">
                <a:buFont typeface="Arial" pitchFamily="34" charset="0"/>
                <a:buChar char="•"/>
              </a:pPr>
              <a:r>
                <a:rPr kumimoji="1"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designing treatment plan</a:t>
              </a: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US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Inserting central line</a:t>
              </a:r>
              <a:endParaRPr lang="en-GB" sz="2300" dirty="0">
                <a:solidFill>
                  <a:schemeClr val="tx1"/>
                </a:solidFill>
                <a:latin typeface="News Gothic MT"/>
                <a:cs typeface="Arial" pitchFamily="34" charset="0"/>
              </a:endParaRPr>
            </a:p>
            <a:p>
              <a:pPr marL="204788" indent="-204788">
                <a:buFont typeface="Arial" pitchFamily="34" charset="0"/>
                <a:buChar char="•"/>
              </a:pPr>
              <a:r>
                <a:rPr lang="en-GB" sz="2300" dirty="0">
                  <a:solidFill>
                    <a:schemeClr val="tx1"/>
                  </a:solidFill>
                  <a:latin typeface="News Gothic MT"/>
                  <a:cs typeface="Arial" pitchFamily="34" charset="0"/>
                </a:rPr>
                <a:t>Resuscitating </a:t>
              </a:r>
              <a:r>
                <a:rPr lang="en-GB" sz="2300" dirty="0">
                  <a:solidFill>
                    <a:schemeClr val="tx1"/>
                  </a:solidFill>
                  <a:latin typeface="News Gothic MT"/>
                </a:rPr>
                <a:t>patient</a:t>
              </a:r>
              <a:endParaRPr kumimoji="1" lang="en-US" sz="2300" dirty="0">
                <a:solidFill>
                  <a:schemeClr val="tx1"/>
                </a:solidFill>
                <a:latin typeface="Arial Rounded MT Bold" pitchFamily="34" charset="0"/>
                <a:cs typeface="Arial" pitchFamily="34" charset="0"/>
              </a:endParaRPr>
            </a:p>
          </p:txBody>
        </p:sp>
        <p:sp>
          <p:nvSpPr>
            <p:cNvPr id="142353" name="Rectangle 17"/>
            <p:cNvSpPr>
              <a:spLocks noChangeArrowheads="1"/>
            </p:cNvSpPr>
            <p:nvPr/>
          </p:nvSpPr>
          <p:spPr bwMode="auto">
            <a:xfrm>
              <a:off x="5080686" y="2133600"/>
              <a:ext cx="3834714" cy="4572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News Gothic MT"/>
                  <a:cs typeface="Arial" pitchFamily="34" charset="0"/>
                </a:rPr>
                <a:t>EPAs</a:t>
              </a:r>
            </a:p>
          </p:txBody>
        </p:sp>
      </p:grpSp>
      <p:sp>
        <p:nvSpPr>
          <p:cNvPr id="142356" name="Rectangle 20"/>
          <p:cNvSpPr>
            <a:spLocks noGrp="1" noChangeArrowheads="1"/>
          </p:cNvSpPr>
          <p:nvPr>
            <p:ph type="title"/>
          </p:nvPr>
        </p:nvSpPr>
        <p:spPr>
          <a:xfrm>
            <a:off x="2337852" y="174281"/>
            <a:ext cx="6524709" cy="994172"/>
          </a:xfrm>
        </p:spPr>
        <p:txBody>
          <a:bodyPr/>
          <a:lstStyle/>
          <a:p>
            <a:pPr algn="ctr"/>
            <a:r>
              <a:rPr lang="nl-NL" b="1" dirty="0" err="1">
                <a:solidFill>
                  <a:srgbClr val="FFFD18"/>
                </a:solidFill>
              </a:rPr>
              <a:t>Competencies</a:t>
            </a:r>
            <a:r>
              <a:rPr lang="nl-NL" b="1" dirty="0">
                <a:solidFill>
                  <a:srgbClr val="FFFD18"/>
                </a:solidFill>
              </a:rPr>
              <a:t>  </a:t>
            </a:r>
            <a:r>
              <a:rPr lang="nl-NL" sz="3600" dirty="0">
                <a:solidFill>
                  <a:srgbClr val="FFFD18"/>
                </a:solidFill>
                <a:sym typeface="Wingdings" pitchFamily="2" charset="2"/>
              </a:rPr>
              <a:t> </a:t>
            </a:r>
            <a:r>
              <a:rPr lang="nl-NL" b="1" dirty="0">
                <a:solidFill>
                  <a:srgbClr val="FFFD18"/>
                </a:solidFill>
              </a:rPr>
              <a:t> EPAs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D3BC9-240E-B646-876A-7115159A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363" y="2924866"/>
            <a:ext cx="2142437" cy="2218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6B882-5223-1A4F-BADC-19796221C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62" y="2924866"/>
            <a:ext cx="1861014" cy="217118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19438-7813-3047-B5E6-183B264F2A3D}"/>
              </a:ext>
            </a:extLst>
          </p:cNvPr>
          <p:cNvSpPr txBox="1"/>
          <p:nvPr/>
        </p:nvSpPr>
        <p:spPr>
          <a:xfrm>
            <a:off x="571459" y="2463201"/>
            <a:ext cx="140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851"/>
                </a:solidFill>
              </a:rPr>
              <a:t>Person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AD107-A5DB-8A45-91E1-F69C89D4BA28}"/>
              </a:ext>
            </a:extLst>
          </p:cNvPr>
          <p:cNvSpPr txBox="1"/>
          <p:nvPr/>
        </p:nvSpPr>
        <p:spPr>
          <a:xfrm>
            <a:off x="10388757" y="2501830"/>
            <a:ext cx="115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851"/>
                </a:solidFill>
              </a:rPr>
              <a:t>Work</a:t>
            </a:r>
          </a:p>
        </p:txBody>
      </p:sp>
      <p:pic>
        <p:nvPicPr>
          <p:cNvPr id="17" name="Picture 16" descr="UMCU_logo_staand_diap.eps">
            <a:extLst>
              <a:ext uri="{FF2B5EF4-FFF2-40B4-BE49-F238E27FC236}">
                <a16:creationId xmlns:a16="http://schemas.microsoft.com/office/drawing/2014/main" id="{04ADFE13-FA66-1D49-AA86-B8B6C638CE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3CE44F-AD72-4347-BDE7-7149CAB7B7E1}"/>
              </a:ext>
            </a:extLst>
          </p:cNvPr>
          <p:cNvSpPr txBox="1"/>
          <p:nvPr/>
        </p:nvSpPr>
        <p:spPr>
          <a:xfrm>
            <a:off x="2220660" y="5880538"/>
            <a:ext cx="374719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</a:rPr>
              <a:t>the </a:t>
            </a:r>
            <a:r>
              <a:rPr lang="en-US" sz="2100" i="1">
                <a:solidFill>
                  <a:schemeClr val="bg1"/>
                </a:solidFill>
              </a:rPr>
              <a:t>ability</a:t>
            </a:r>
            <a:r>
              <a:rPr lang="en-US" sz="2100">
                <a:solidFill>
                  <a:schemeClr val="bg1"/>
                </a:solidFill>
              </a:rPr>
              <a:t> to do something </a:t>
            </a:r>
          </a:p>
          <a:p>
            <a:pPr algn="ctr"/>
            <a:r>
              <a:rPr lang="en-US" sz="2100">
                <a:solidFill>
                  <a:schemeClr val="bg1"/>
                </a:solidFill>
              </a:rPr>
              <a:t>successfully or efficiently*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EE0A30-9485-3B4C-877B-43781A2F7FCE}"/>
              </a:ext>
            </a:extLst>
          </p:cNvPr>
          <p:cNvSpPr txBox="1"/>
          <p:nvPr/>
        </p:nvSpPr>
        <p:spPr>
          <a:xfrm>
            <a:off x="6009498" y="5890226"/>
            <a:ext cx="413905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</a:rPr>
              <a:t>that </a:t>
            </a:r>
            <a:r>
              <a:rPr lang="en-US" sz="2100" i="1">
                <a:solidFill>
                  <a:schemeClr val="bg1"/>
                </a:solidFill>
              </a:rPr>
              <a:t>something</a:t>
            </a:r>
            <a:r>
              <a:rPr lang="en-US" sz="2100">
                <a:solidFill>
                  <a:schemeClr val="bg1"/>
                </a:solidFill>
              </a:rPr>
              <a:t> that is (trusted to be) done successfully or efficiently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A4919-0A2E-F449-9F53-ED2985BB164F}"/>
              </a:ext>
            </a:extLst>
          </p:cNvPr>
          <p:cNvSpPr txBox="1"/>
          <p:nvPr/>
        </p:nvSpPr>
        <p:spPr>
          <a:xfrm>
            <a:off x="145358" y="6427373"/>
            <a:ext cx="15986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*Oxford dictionary</a:t>
            </a:r>
          </a:p>
        </p:txBody>
      </p:sp>
      <p:pic>
        <p:nvPicPr>
          <p:cNvPr id="1026" name="Picture 2" descr="Graduation students cartoon. group man, woman, multiracial people in academic cap, gown, diploma in hand Premium Vector">
            <a:extLst>
              <a:ext uri="{FF2B5EF4-FFF2-40B4-BE49-F238E27FC236}">
                <a16:creationId xmlns:a16="http://schemas.microsoft.com/office/drawing/2014/main" id="{D6740142-6629-6F40-8243-F89D9641D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7" t="7030" r="1816"/>
          <a:stretch/>
        </p:blipFill>
        <p:spPr bwMode="auto">
          <a:xfrm>
            <a:off x="284462" y="679009"/>
            <a:ext cx="1861014" cy="153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5AF78-08B5-104A-A88A-56C5DA0B7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340" y="690116"/>
            <a:ext cx="1936198" cy="16022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2D4BC6-0FF5-5440-AEE9-549E78713558}"/>
              </a:ext>
            </a:extLst>
          </p:cNvPr>
          <p:cNvCxnSpPr>
            <a:cxnSpLocks/>
          </p:cNvCxnSpPr>
          <p:nvPr/>
        </p:nvCxnSpPr>
        <p:spPr>
          <a:xfrm>
            <a:off x="6180204" y="1074656"/>
            <a:ext cx="0" cy="56657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0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i="1" dirty="0">
                <a:solidFill>
                  <a:srgbClr val="FFFD18"/>
                </a:solidFill>
              </a:rPr>
              <a:t>Does </a:t>
            </a:r>
            <a:r>
              <a:rPr lang="nl-NL" b="1" i="1" dirty="0" err="1">
                <a:solidFill>
                  <a:srgbClr val="FFFD18"/>
                </a:solidFill>
              </a:rPr>
              <a:t>it</a:t>
            </a:r>
            <a:r>
              <a:rPr lang="nl-NL" b="1" i="1" dirty="0">
                <a:solidFill>
                  <a:srgbClr val="FFFD18"/>
                </a:solidFill>
              </a:rPr>
              <a:t> fit?</a:t>
            </a:r>
          </a:p>
        </p:txBody>
      </p:sp>
      <p:pic>
        <p:nvPicPr>
          <p:cNvPr id="4" name="Tijdelijke aanduiding voor inhoud 3" descr="Untitled2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40" y="1443391"/>
            <a:ext cx="7816761" cy="4936182"/>
          </a:xfrm>
        </p:spPr>
      </p:pic>
      <p:sp>
        <p:nvSpPr>
          <p:cNvPr id="5" name="Tekstvak 4"/>
          <p:cNvSpPr txBox="1"/>
          <p:nvPr/>
        </p:nvSpPr>
        <p:spPr>
          <a:xfrm>
            <a:off x="6678650" y="348945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Person </a:t>
            </a:r>
            <a:r>
              <a:rPr lang="nl-NL" sz="24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with</a:t>
            </a:r>
            <a:r>
              <a:rPr lang="nl-NL" sz="24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24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competencies</a:t>
            </a:r>
            <a:endParaRPr lang="nl-NL" sz="24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268334" y="3659099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Task</a:t>
            </a:r>
            <a:r>
              <a:rPr lang="nl-NL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(EPA) </a:t>
            </a:r>
          </a:p>
          <a:p>
            <a:r>
              <a:rPr lang="nl-NL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  <a:r>
              <a:rPr lang="nl-NL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</a:t>
            </a:r>
            <a:r>
              <a:rPr lang="nl-NL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done</a:t>
            </a:r>
            <a:endParaRPr lang="nl-NL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6B1FE349-6DA6-AB46-ABB0-9802EB997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6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1"/>
          <p:cNvGrpSpPr/>
          <p:nvPr/>
        </p:nvGrpSpPr>
        <p:grpSpPr>
          <a:xfrm>
            <a:off x="1992314" y="1789768"/>
            <a:ext cx="7632700" cy="3673475"/>
            <a:chOff x="395288" y="2492375"/>
            <a:chExt cx="7632700" cy="3673475"/>
          </a:xfrm>
        </p:grpSpPr>
        <p:sp>
          <p:nvSpPr>
            <p:cNvPr id="123906" name="Tekstvak 3"/>
            <p:cNvSpPr txBox="1">
              <a:spLocks noChangeArrowheads="1"/>
            </p:cNvSpPr>
            <p:nvPr/>
          </p:nvSpPr>
          <p:spPr bwMode="auto">
            <a:xfrm>
              <a:off x="395288" y="3141663"/>
              <a:ext cx="2447925" cy="43021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Medical expert </a:t>
              </a:r>
            </a:p>
          </p:txBody>
        </p:sp>
        <p:sp>
          <p:nvSpPr>
            <p:cNvPr id="123907" name="Tekstvak 4"/>
            <p:cNvSpPr txBox="1">
              <a:spLocks noChangeArrowheads="1"/>
            </p:cNvSpPr>
            <p:nvPr/>
          </p:nvSpPr>
          <p:spPr bwMode="auto">
            <a:xfrm>
              <a:off x="395288" y="4005263"/>
              <a:ext cx="2447925" cy="430212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Communicator</a:t>
              </a:r>
            </a:p>
          </p:txBody>
        </p:sp>
        <p:sp>
          <p:nvSpPr>
            <p:cNvPr id="123908" name="Tekstvak 5"/>
            <p:cNvSpPr txBox="1">
              <a:spLocks noChangeArrowheads="1"/>
            </p:cNvSpPr>
            <p:nvPr/>
          </p:nvSpPr>
          <p:spPr bwMode="auto">
            <a:xfrm>
              <a:off x="395288" y="3573463"/>
              <a:ext cx="2447925" cy="430212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Collaborator</a:t>
              </a:r>
            </a:p>
          </p:txBody>
        </p:sp>
        <p:sp>
          <p:nvSpPr>
            <p:cNvPr id="123909" name="Tekstvak 6"/>
            <p:cNvSpPr txBox="1">
              <a:spLocks noChangeArrowheads="1"/>
            </p:cNvSpPr>
            <p:nvPr/>
          </p:nvSpPr>
          <p:spPr bwMode="auto">
            <a:xfrm>
              <a:off x="395288" y="4437063"/>
              <a:ext cx="2447925" cy="430212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 dirty="0">
                  <a:solidFill>
                    <a:srgbClr val="000000"/>
                  </a:solidFill>
                </a:rPr>
                <a:t>Leader</a:t>
              </a:r>
            </a:p>
          </p:txBody>
        </p:sp>
        <p:sp>
          <p:nvSpPr>
            <p:cNvPr id="123910" name="Tekstvak 7"/>
            <p:cNvSpPr txBox="1">
              <a:spLocks noChangeArrowheads="1"/>
            </p:cNvSpPr>
            <p:nvPr/>
          </p:nvSpPr>
          <p:spPr bwMode="auto">
            <a:xfrm>
              <a:off x="395288" y="4868863"/>
              <a:ext cx="2447925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Health advocate</a:t>
              </a:r>
            </a:p>
          </p:txBody>
        </p:sp>
        <p:sp>
          <p:nvSpPr>
            <p:cNvPr id="123911" name="Tekstvak 8"/>
            <p:cNvSpPr txBox="1">
              <a:spLocks noChangeArrowheads="1"/>
            </p:cNvSpPr>
            <p:nvPr/>
          </p:nvSpPr>
          <p:spPr bwMode="auto">
            <a:xfrm>
              <a:off x="395288" y="5300663"/>
              <a:ext cx="2447925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Scholar</a:t>
              </a:r>
            </a:p>
          </p:txBody>
        </p:sp>
        <p:sp>
          <p:nvSpPr>
            <p:cNvPr id="123912" name="Tekstvak 9"/>
            <p:cNvSpPr txBox="1">
              <a:spLocks noChangeArrowheads="1"/>
            </p:cNvSpPr>
            <p:nvPr/>
          </p:nvSpPr>
          <p:spPr bwMode="auto">
            <a:xfrm>
              <a:off x="395288" y="5732463"/>
              <a:ext cx="2447925" cy="431800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Professional</a:t>
              </a:r>
            </a:p>
          </p:txBody>
        </p:sp>
        <p:sp>
          <p:nvSpPr>
            <p:cNvPr id="123914" name="Tekstvak 10"/>
            <p:cNvSpPr txBox="1">
              <a:spLocks noChangeArrowheads="1"/>
            </p:cNvSpPr>
            <p:nvPr/>
          </p:nvSpPr>
          <p:spPr bwMode="auto">
            <a:xfrm>
              <a:off x="2987675" y="3141663"/>
              <a:ext cx="1008063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15" name="Tekstvak 11"/>
            <p:cNvSpPr txBox="1">
              <a:spLocks noChangeArrowheads="1"/>
            </p:cNvSpPr>
            <p:nvPr/>
          </p:nvSpPr>
          <p:spPr bwMode="auto">
            <a:xfrm>
              <a:off x="2987675" y="4005263"/>
              <a:ext cx="1008063" cy="43180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16" name="Tekstvak 12"/>
            <p:cNvSpPr txBox="1">
              <a:spLocks noChangeArrowheads="1"/>
            </p:cNvSpPr>
            <p:nvPr/>
          </p:nvSpPr>
          <p:spPr bwMode="auto">
            <a:xfrm>
              <a:off x="2987675" y="3573463"/>
              <a:ext cx="1008063" cy="431800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17" name="Tekstvak 13"/>
            <p:cNvSpPr txBox="1">
              <a:spLocks noChangeArrowheads="1"/>
            </p:cNvSpPr>
            <p:nvPr/>
          </p:nvSpPr>
          <p:spPr bwMode="auto">
            <a:xfrm>
              <a:off x="2987675" y="4437063"/>
              <a:ext cx="1008063" cy="431800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18" name="Tekstvak 14"/>
            <p:cNvSpPr txBox="1">
              <a:spLocks noChangeArrowheads="1"/>
            </p:cNvSpPr>
            <p:nvPr/>
          </p:nvSpPr>
          <p:spPr bwMode="auto">
            <a:xfrm>
              <a:off x="2987675" y="4868863"/>
              <a:ext cx="1008063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19" name="Tekstvak 15"/>
            <p:cNvSpPr txBox="1">
              <a:spLocks noChangeArrowheads="1"/>
            </p:cNvSpPr>
            <p:nvPr/>
          </p:nvSpPr>
          <p:spPr bwMode="auto">
            <a:xfrm>
              <a:off x="2987675" y="5300663"/>
              <a:ext cx="1008063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20" name="Tekstvak 16"/>
            <p:cNvSpPr txBox="1">
              <a:spLocks noChangeArrowheads="1"/>
            </p:cNvSpPr>
            <p:nvPr/>
          </p:nvSpPr>
          <p:spPr bwMode="auto">
            <a:xfrm>
              <a:off x="2987675" y="5732463"/>
              <a:ext cx="1008063" cy="4333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21" name="Tekstvak 17"/>
            <p:cNvSpPr txBox="1">
              <a:spLocks noChangeArrowheads="1"/>
            </p:cNvSpPr>
            <p:nvPr/>
          </p:nvSpPr>
          <p:spPr bwMode="auto">
            <a:xfrm>
              <a:off x="3995738" y="3141663"/>
              <a:ext cx="1008062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22" name="Tekstvak 18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1008062" cy="43180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23" name="Tekstvak 19"/>
            <p:cNvSpPr txBox="1">
              <a:spLocks noChangeArrowheads="1"/>
            </p:cNvSpPr>
            <p:nvPr/>
          </p:nvSpPr>
          <p:spPr bwMode="auto">
            <a:xfrm>
              <a:off x="3995738" y="3573463"/>
              <a:ext cx="1008062" cy="431800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24" name="Tekstvak 20"/>
            <p:cNvSpPr txBox="1">
              <a:spLocks noChangeArrowheads="1"/>
            </p:cNvSpPr>
            <p:nvPr/>
          </p:nvSpPr>
          <p:spPr bwMode="auto">
            <a:xfrm>
              <a:off x="3995738" y="4437063"/>
              <a:ext cx="1008062" cy="431800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25" name="Tekstvak 21"/>
            <p:cNvSpPr txBox="1">
              <a:spLocks noChangeArrowheads="1"/>
            </p:cNvSpPr>
            <p:nvPr/>
          </p:nvSpPr>
          <p:spPr bwMode="auto">
            <a:xfrm>
              <a:off x="3995738" y="4868863"/>
              <a:ext cx="1008062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26" name="Tekstvak 22"/>
            <p:cNvSpPr txBox="1">
              <a:spLocks noChangeArrowheads="1"/>
            </p:cNvSpPr>
            <p:nvPr/>
          </p:nvSpPr>
          <p:spPr bwMode="auto">
            <a:xfrm>
              <a:off x="3995738" y="5300663"/>
              <a:ext cx="1008062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27" name="Tekstvak 23"/>
            <p:cNvSpPr txBox="1">
              <a:spLocks noChangeArrowheads="1"/>
            </p:cNvSpPr>
            <p:nvPr/>
          </p:nvSpPr>
          <p:spPr bwMode="auto">
            <a:xfrm>
              <a:off x="3995738" y="5732463"/>
              <a:ext cx="1008062" cy="4333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28" name="Tekstvak 45"/>
            <p:cNvSpPr txBox="1">
              <a:spLocks noChangeArrowheads="1"/>
            </p:cNvSpPr>
            <p:nvPr/>
          </p:nvSpPr>
          <p:spPr bwMode="auto">
            <a:xfrm>
              <a:off x="5003800" y="3141663"/>
              <a:ext cx="1008063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29" name="Tekstvak 46"/>
            <p:cNvSpPr txBox="1">
              <a:spLocks noChangeArrowheads="1"/>
            </p:cNvSpPr>
            <p:nvPr/>
          </p:nvSpPr>
          <p:spPr bwMode="auto">
            <a:xfrm>
              <a:off x="5003800" y="4005263"/>
              <a:ext cx="1008063" cy="43180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30" name="Tekstvak 47"/>
            <p:cNvSpPr txBox="1">
              <a:spLocks noChangeArrowheads="1"/>
            </p:cNvSpPr>
            <p:nvPr/>
          </p:nvSpPr>
          <p:spPr bwMode="auto">
            <a:xfrm>
              <a:off x="5003800" y="3573463"/>
              <a:ext cx="1008063" cy="431800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31" name="Tekstvak 48"/>
            <p:cNvSpPr txBox="1">
              <a:spLocks noChangeArrowheads="1"/>
            </p:cNvSpPr>
            <p:nvPr/>
          </p:nvSpPr>
          <p:spPr bwMode="auto">
            <a:xfrm>
              <a:off x="5003800" y="4437063"/>
              <a:ext cx="1008063" cy="431800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32" name="Tekstvak 49"/>
            <p:cNvSpPr txBox="1">
              <a:spLocks noChangeArrowheads="1"/>
            </p:cNvSpPr>
            <p:nvPr/>
          </p:nvSpPr>
          <p:spPr bwMode="auto">
            <a:xfrm>
              <a:off x="5003800" y="4868863"/>
              <a:ext cx="1008063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33" name="Tekstvak 50"/>
            <p:cNvSpPr txBox="1">
              <a:spLocks noChangeArrowheads="1"/>
            </p:cNvSpPr>
            <p:nvPr/>
          </p:nvSpPr>
          <p:spPr bwMode="auto">
            <a:xfrm>
              <a:off x="5003800" y="5300663"/>
              <a:ext cx="1008063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34" name="Tekstvak 51"/>
            <p:cNvSpPr txBox="1">
              <a:spLocks noChangeArrowheads="1"/>
            </p:cNvSpPr>
            <p:nvPr/>
          </p:nvSpPr>
          <p:spPr bwMode="auto">
            <a:xfrm>
              <a:off x="5003800" y="5732463"/>
              <a:ext cx="1008063" cy="4333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35" name="Tekstvak 52"/>
            <p:cNvSpPr txBox="1">
              <a:spLocks noChangeArrowheads="1"/>
            </p:cNvSpPr>
            <p:nvPr/>
          </p:nvSpPr>
          <p:spPr bwMode="auto">
            <a:xfrm>
              <a:off x="6011863" y="3141663"/>
              <a:ext cx="1008062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36" name="Tekstvak 53"/>
            <p:cNvSpPr txBox="1">
              <a:spLocks noChangeArrowheads="1"/>
            </p:cNvSpPr>
            <p:nvPr/>
          </p:nvSpPr>
          <p:spPr bwMode="auto">
            <a:xfrm>
              <a:off x="6011863" y="4005263"/>
              <a:ext cx="1008062" cy="43180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37" name="Tekstvak 54"/>
            <p:cNvSpPr txBox="1">
              <a:spLocks noChangeArrowheads="1"/>
            </p:cNvSpPr>
            <p:nvPr/>
          </p:nvSpPr>
          <p:spPr bwMode="auto">
            <a:xfrm>
              <a:off x="6011863" y="3573463"/>
              <a:ext cx="1008062" cy="431800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38" name="Tekstvak 55"/>
            <p:cNvSpPr txBox="1">
              <a:spLocks noChangeArrowheads="1"/>
            </p:cNvSpPr>
            <p:nvPr/>
          </p:nvSpPr>
          <p:spPr bwMode="auto">
            <a:xfrm>
              <a:off x="6011863" y="4437063"/>
              <a:ext cx="1008062" cy="431800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39" name="Tekstvak 56"/>
            <p:cNvSpPr txBox="1">
              <a:spLocks noChangeArrowheads="1"/>
            </p:cNvSpPr>
            <p:nvPr/>
          </p:nvSpPr>
          <p:spPr bwMode="auto">
            <a:xfrm>
              <a:off x="6011863" y="4868863"/>
              <a:ext cx="1008062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40" name="Tekstvak 57"/>
            <p:cNvSpPr txBox="1">
              <a:spLocks noChangeArrowheads="1"/>
            </p:cNvSpPr>
            <p:nvPr/>
          </p:nvSpPr>
          <p:spPr bwMode="auto">
            <a:xfrm>
              <a:off x="6011863" y="5300663"/>
              <a:ext cx="1008062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1" name="Tekstvak 58"/>
            <p:cNvSpPr txBox="1">
              <a:spLocks noChangeArrowheads="1"/>
            </p:cNvSpPr>
            <p:nvPr/>
          </p:nvSpPr>
          <p:spPr bwMode="auto">
            <a:xfrm>
              <a:off x="6011863" y="5732463"/>
              <a:ext cx="1008062" cy="4333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2" name="Tekstvak 60"/>
            <p:cNvSpPr txBox="1">
              <a:spLocks noChangeArrowheads="1"/>
            </p:cNvSpPr>
            <p:nvPr/>
          </p:nvSpPr>
          <p:spPr bwMode="auto">
            <a:xfrm>
              <a:off x="7019925" y="3141663"/>
              <a:ext cx="1008063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43" name="Tekstvak 61"/>
            <p:cNvSpPr txBox="1">
              <a:spLocks noChangeArrowheads="1"/>
            </p:cNvSpPr>
            <p:nvPr/>
          </p:nvSpPr>
          <p:spPr bwMode="auto">
            <a:xfrm>
              <a:off x="7019925" y="4005263"/>
              <a:ext cx="1008063" cy="43180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3944" name="Tekstvak 62"/>
            <p:cNvSpPr txBox="1">
              <a:spLocks noChangeArrowheads="1"/>
            </p:cNvSpPr>
            <p:nvPr/>
          </p:nvSpPr>
          <p:spPr bwMode="auto">
            <a:xfrm>
              <a:off x="7019925" y="3573463"/>
              <a:ext cx="1008063" cy="431800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5" name="Tekstvak 63"/>
            <p:cNvSpPr txBox="1">
              <a:spLocks noChangeArrowheads="1"/>
            </p:cNvSpPr>
            <p:nvPr/>
          </p:nvSpPr>
          <p:spPr bwMode="auto">
            <a:xfrm>
              <a:off x="7019925" y="4437063"/>
              <a:ext cx="1008063" cy="431800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6" name="Tekstvak 64"/>
            <p:cNvSpPr txBox="1">
              <a:spLocks noChangeArrowheads="1"/>
            </p:cNvSpPr>
            <p:nvPr/>
          </p:nvSpPr>
          <p:spPr bwMode="auto">
            <a:xfrm>
              <a:off x="7019925" y="4868863"/>
              <a:ext cx="1008063" cy="4318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7" name="Tekstvak 65"/>
            <p:cNvSpPr txBox="1">
              <a:spLocks noChangeArrowheads="1"/>
            </p:cNvSpPr>
            <p:nvPr/>
          </p:nvSpPr>
          <p:spPr bwMode="auto">
            <a:xfrm>
              <a:off x="7019925" y="5300663"/>
              <a:ext cx="1008063" cy="431800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2200" b="1">
                  <a:solidFill>
                    <a:srgbClr val="000000"/>
                  </a:solidFill>
                </a:rPr>
                <a:t>++</a:t>
              </a:r>
            </a:p>
          </p:txBody>
        </p:sp>
        <p:sp>
          <p:nvSpPr>
            <p:cNvPr id="123948" name="Tekstvak 66"/>
            <p:cNvSpPr txBox="1">
              <a:spLocks noChangeArrowheads="1"/>
            </p:cNvSpPr>
            <p:nvPr/>
          </p:nvSpPr>
          <p:spPr bwMode="auto">
            <a:xfrm>
              <a:off x="7019925" y="5732463"/>
              <a:ext cx="1008063" cy="4333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nl-NL" sz="2200" b="1">
                <a:solidFill>
                  <a:srgbClr val="000000"/>
                </a:solidFill>
              </a:endParaRPr>
            </a:p>
          </p:txBody>
        </p:sp>
        <p:sp>
          <p:nvSpPr>
            <p:cNvPr id="123949" name="Tekstvak 81"/>
            <p:cNvSpPr txBox="1">
              <a:spLocks noChangeArrowheads="1"/>
            </p:cNvSpPr>
            <p:nvPr/>
          </p:nvSpPr>
          <p:spPr bwMode="auto">
            <a:xfrm>
              <a:off x="2987675" y="2492375"/>
              <a:ext cx="1296988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dirty="0">
                  <a:solidFill>
                    <a:srgbClr val="000000"/>
                  </a:solidFill>
                </a:rPr>
                <a:t>EPA1</a:t>
              </a:r>
            </a:p>
          </p:txBody>
        </p:sp>
        <p:sp>
          <p:nvSpPr>
            <p:cNvPr id="123950" name="Tekstvak 82"/>
            <p:cNvSpPr txBox="1">
              <a:spLocks noChangeArrowheads="1"/>
            </p:cNvSpPr>
            <p:nvPr/>
          </p:nvSpPr>
          <p:spPr bwMode="auto">
            <a:xfrm>
              <a:off x="3995738" y="2492375"/>
              <a:ext cx="1296987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>
                  <a:solidFill>
                    <a:srgbClr val="000000"/>
                  </a:solidFill>
                </a:rPr>
                <a:t>EPA2</a:t>
              </a:r>
            </a:p>
          </p:txBody>
        </p:sp>
        <p:sp>
          <p:nvSpPr>
            <p:cNvPr id="123951" name="Tekstvak 83"/>
            <p:cNvSpPr txBox="1">
              <a:spLocks noChangeArrowheads="1"/>
            </p:cNvSpPr>
            <p:nvPr/>
          </p:nvSpPr>
          <p:spPr bwMode="auto">
            <a:xfrm>
              <a:off x="5003800" y="2492375"/>
              <a:ext cx="1296988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>
                  <a:solidFill>
                    <a:srgbClr val="000000"/>
                  </a:solidFill>
                </a:rPr>
                <a:t>EPA3</a:t>
              </a:r>
            </a:p>
          </p:txBody>
        </p:sp>
        <p:sp>
          <p:nvSpPr>
            <p:cNvPr id="123952" name="Tekstvak 84"/>
            <p:cNvSpPr txBox="1">
              <a:spLocks noChangeArrowheads="1"/>
            </p:cNvSpPr>
            <p:nvPr/>
          </p:nvSpPr>
          <p:spPr bwMode="auto">
            <a:xfrm>
              <a:off x="6011863" y="2492375"/>
              <a:ext cx="1296987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>
                  <a:solidFill>
                    <a:srgbClr val="000000"/>
                  </a:solidFill>
                </a:rPr>
                <a:t>EPA4</a:t>
              </a:r>
            </a:p>
          </p:txBody>
        </p:sp>
        <p:sp>
          <p:nvSpPr>
            <p:cNvPr id="123953" name="Tekstvak 85"/>
            <p:cNvSpPr txBox="1">
              <a:spLocks noChangeArrowheads="1"/>
            </p:cNvSpPr>
            <p:nvPr/>
          </p:nvSpPr>
          <p:spPr bwMode="auto">
            <a:xfrm>
              <a:off x="7019925" y="2492375"/>
              <a:ext cx="1008063" cy="4318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dirty="0">
                  <a:solidFill>
                    <a:srgbClr val="000000"/>
                  </a:solidFill>
                </a:rPr>
                <a:t>EPA5</a:t>
              </a:r>
            </a:p>
          </p:txBody>
        </p:sp>
      </p:grp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376634" y="5992389"/>
            <a:ext cx="11538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800" dirty="0" err="1">
                <a:solidFill>
                  <a:schemeClr val="bg1"/>
                </a:solidFill>
              </a:rPr>
              <a:t>Recommendation</a:t>
            </a:r>
            <a:r>
              <a:rPr lang="nl-NL" sz="2800" dirty="0">
                <a:solidFill>
                  <a:schemeClr val="bg1"/>
                </a:solidFill>
              </a:rPr>
              <a:t>: focus assessment on </a:t>
            </a:r>
            <a:r>
              <a:rPr lang="nl-NL" sz="2800" dirty="0" err="1">
                <a:solidFill>
                  <a:schemeClr val="bg1"/>
                </a:solidFill>
              </a:rPr>
              <a:t>EPAs</a:t>
            </a:r>
            <a:r>
              <a:rPr lang="nl-NL" sz="2800" dirty="0">
                <a:solidFill>
                  <a:schemeClr val="bg1"/>
                </a:solidFill>
              </a:rPr>
              <a:t>; </a:t>
            </a:r>
            <a:r>
              <a:rPr lang="nl-NL" sz="2800" dirty="0" err="1">
                <a:solidFill>
                  <a:schemeClr val="bg1"/>
                </a:solidFill>
              </a:rPr>
              <a:t>use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competencies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feedback</a:t>
            </a:r>
          </a:p>
        </p:txBody>
      </p:sp>
      <p:sp>
        <p:nvSpPr>
          <p:cNvPr id="53" name="Titel 59"/>
          <p:cNvSpPr txBox="1">
            <a:spLocks/>
          </p:cNvSpPr>
          <p:nvPr/>
        </p:nvSpPr>
        <p:spPr>
          <a:xfrm>
            <a:off x="518474" y="342391"/>
            <a:ext cx="10435472" cy="871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err="1">
                <a:solidFill>
                  <a:srgbClr val="FFFF00"/>
                </a:solidFill>
                <a:latin typeface="Calibri Regular"/>
              </a:rPr>
              <a:t>All</a:t>
            </a:r>
            <a:r>
              <a:rPr lang="nl-NL" b="1" dirty="0">
                <a:solidFill>
                  <a:srgbClr val="FFFF00"/>
                </a:solidFill>
                <a:latin typeface="Calibri Regular"/>
              </a:rPr>
              <a:t> </a:t>
            </a:r>
            <a:r>
              <a:rPr lang="nl-NL" b="1" dirty="0" err="1">
                <a:solidFill>
                  <a:srgbClr val="FFFF00"/>
                </a:solidFill>
                <a:latin typeface="Calibri Regular"/>
              </a:rPr>
              <a:t>EPAs</a:t>
            </a:r>
            <a:r>
              <a:rPr lang="nl-NL" b="1" dirty="0">
                <a:solidFill>
                  <a:srgbClr val="FFFF00"/>
                </a:solidFill>
                <a:latin typeface="Calibri Regular"/>
              </a:rPr>
              <a:t> </a:t>
            </a:r>
            <a:r>
              <a:rPr lang="nl-NL" b="1" dirty="0" err="1">
                <a:solidFill>
                  <a:srgbClr val="FFFF00"/>
                </a:solidFill>
                <a:latin typeface="Calibri Regular"/>
              </a:rPr>
              <a:t>require</a:t>
            </a:r>
            <a:r>
              <a:rPr lang="nl-NL" b="1" dirty="0">
                <a:solidFill>
                  <a:srgbClr val="FFFF00"/>
                </a:solidFill>
                <a:latin typeface="Calibri Regular"/>
              </a:rPr>
              <a:t> multiple </a:t>
            </a:r>
            <a:r>
              <a:rPr lang="nl-NL" b="1" dirty="0" err="1">
                <a:solidFill>
                  <a:srgbClr val="FFFF00"/>
                </a:solidFill>
                <a:latin typeface="Calibri Regular"/>
              </a:rPr>
              <a:t>competencies</a:t>
            </a:r>
            <a:endParaRPr lang="nl-NL" b="1" dirty="0">
              <a:solidFill>
                <a:srgbClr val="FFFF00"/>
              </a:solidFill>
              <a:latin typeface="Calibri Regular"/>
            </a:endParaRPr>
          </a:p>
        </p:txBody>
      </p:sp>
      <p:pic>
        <p:nvPicPr>
          <p:cNvPr id="54" name="Picture 53" descr="UMCU_logo_staand_diap.eps">
            <a:extLst>
              <a:ext uri="{FF2B5EF4-FFF2-40B4-BE49-F238E27FC236}">
                <a16:creationId xmlns:a16="http://schemas.microsoft.com/office/drawing/2014/main" id="{CE516B99-B1BA-FB48-B995-71DD58EBB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ep 38"/>
          <p:cNvGrpSpPr>
            <a:grpSpLocks/>
          </p:cNvGrpSpPr>
          <p:nvPr/>
        </p:nvGrpSpPr>
        <p:grpSpPr bwMode="auto">
          <a:xfrm>
            <a:off x="4870096" y="1781050"/>
            <a:ext cx="2447925" cy="4319588"/>
            <a:chOff x="395536" y="2060848"/>
            <a:chExt cx="2448272" cy="4319319"/>
          </a:xfrm>
        </p:grpSpPr>
        <p:sp>
          <p:nvSpPr>
            <p:cNvPr id="124931" name="Tekstvak 3"/>
            <p:cNvSpPr txBox="1">
              <a:spLocks noChangeArrowheads="1"/>
            </p:cNvSpPr>
            <p:nvPr/>
          </p:nvSpPr>
          <p:spPr bwMode="auto">
            <a:xfrm>
              <a:off x="395536" y="2060848"/>
              <a:ext cx="2448272" cy="430887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Medical expert </a:t>
              </a:r>
            </a:p>
          </p:txBody>
        </p:sp>
        <p:sp>
          <p:nvSpPr>
            <p:cNvPr id="124932" name="Tekstvak 4"/>
            <p:cNvSpPr txBox="1">
              <a:spLocks noChangeArrowheads="1"/>
            </p:cNvSpPr>
            <p:nvPr/>
          </p:nvSpPr>
          <p:spPr bwMode="auto">
            <a:xfrm>
              <a:off x="395536" y="3356992"/>
              <a:ext cx="2448272" cy="430887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Communicator</a:t>
              </a:r>
            </a:p>
          </p:txBody>
        </p:sp>
        <p:sp>
          <p:nvSpPr>
            <p:cNvPr id="124933" name="Tekstvak 5"/>
            <p:cNvSpPr txBox="1">
              <a:spLocks noChangeArrowheads="1"/>
            </p:cNvSpPr>
            <p:nvPr/>
          </p:nvSpPr>
          <p:spPr bwMode="auto">
            <a:xfrm>
              <a:off x="395536" y="2708920"/>
              <a:ext cx="2448272" cy="430887"/>
            </a:xfrm>
            <a:prstGeom prst="rect">
              <a:avLst/>
            </a:prstGeom>
            <a:solidFill>
              <a:srgbClr val="66FF33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Collaborator</a:t>
              </a:r>
            </a:p>
          </p:txBody>
        </p:sp>
        <p:sp>
          <p:nvSpPr>
            <p:cNvPr id="124934" name="Tekstvak 6"/>
            <p:cNvSpPr txBox="1">
              <a:spLocks noChangeArrowheads="1"/>
            </p:cNvSpPr>
            <p:nvPr/>
          </p:nvSpPr>
          <p:spPr bwMode="auto">
            <a:xfrm>
              <a:off x="395536" y="4005064"/>
              <a:ext cx="2448272" cy="430887"/>
            </a:xfrm>
            <a:prstGeom prst="rect">
              <a:avLst/>
            </a:prstGeom>
            <a:solidFill>
              <a:srgbClr val="66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Manager</a:t>
              </a:r>
            </a:p>
          </p:txBody>
        </p:sp>
        <p:sp>
          <p:nvSpPr>
            <p:cNvPr id="124935" name="Tekstvak 7"/>
            <p:cNvSpPr txBox="1">
              <a:spLocks noChangeArrowheads="1"/>
            </p:cNvSpPr>
            <p:nvPr/>
          </p:nvSpPr>
          <p:spPr bwMode="auto">
            <a:xfrm>
              <a:off x="395536" y="4653136"/>
              <a:ext cx="2448272" cy="430887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Health advocate</a:t>
              </a:r>
            </a:p>
          </p:txBody>
        </p:sp>
        <p:sp>
          <p:nvSpPr>
            <p:cNvPr id="124936" name="Tekstvak 8"/>
            <p:cNvSpPr txBox="1">
              <a:spLocks noChangeArrowheads="1"/>
            </p:cNvSpPr>
            <p:nvPr/>
          </p:nvSpPr>
          <p:spPr bwMode="auto">
            <a:xfrm>
              <a:off x="395536" y="5301208"/>
              <a:ext cx="2448272" cy="430887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Scholar</a:t>
              </a:r>
            </a:p>
          </p:txBody>
        </p:sp>
        <p:sp>
          <p:nvSpPr>
            <p:cNvPr id="124937" name="Tekstvak 9"/>
            <p:cNvSpPr txBox="1">
              <a:spLocks noChangeArrowheads="1"/>
            </p:cNvSpPr>
            <p:nvPr/>
          </p:nvSpPr>
          <p:spPr bwMode="auto">
            <a:xfrm>
              <a:off x="395536" y="5949280"/>
              <a:ext cx="2448272" cy="430887"/>
            </a:xfrm>
            <a:prstGeom prst="rect">
              <a:avLst/>
            </a:prstGeom>
            <a:solidFill>
              <a:srgbClr val="FF7C80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2200" b="1">
                  <a:solidFill>
                    <a:srgbClr val="000000"/>
                  </a:solidFill>
                </a:rPr>
                <a:t>Professional</a:t>
              </a:r>
            </a:p>
          </p:txBody>
        </p:sp>
      </p:grpSp>
      <p:sp>
        <p:nvSpPr>
          <p:cNvPr id="124938" name="Titel 59"/>
          <p:cNvSpPr>
            <a:spLocks noGrp="1"/>
          </p:cNvSpPr>
          <p:nvPr>
            <p:ph type="title" idx="4294967295"/>
          </p:nvPr>
        </p:nvSpPr>
        <p:spPr>
          <a:xfrm>
            <a:off x="744718" y="124153"/>
            <a:ext cx="11133055" cy="10754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nl-NL" b="1" dirty="0" err="1">
                <a:solidFill>
                  <a:srgbClr val="FFFF00"/>
                </a:solidFill>
              </a:rPr>
              <a:t>Competency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frameworks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tend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to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be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analytic</a:t>
            </a:r>
            <a:r>
              <a:rPr lang="nl-NL" b="1" dirty="0">
                <a:solidFill>
                  <a:srgbClr val="FFFF00"/>
                </a:solidFill>
              </a:rPr>
              <a:t>, EPA </a:t>
            </a:r>
            <a:r>
              <a:rPr lang="nl-NL" b="1" dirty="0" err="1">
                <a:solidFill>
                  <a:srgbClr val="FFFF00"/>
                </a:solidFill>
              </a:rPr>
              <a:t>frameworks</a:t>
            </a:r>
            <a:r>
              <a:rPr lang="nl-NL" b="1" dirty="0">
                <a:solidFill>
                  <a:srgbClr val="FFFF00"/>
                </a:solidFill>
              </a:rPr>
              <a:t> are </a:t>
            </a:r>
            <a:r>
              <a:rPr lang="nl-NL" b="1" dirty="0" err="1">
                <a:solidFill>
                  <a:srgbClr val="FFFF00"/>
                </a:solidFill>
              </a:rPr>
              <a:t>synthetic</a:t>
            </a:r>
            <a:endParaRPr lang="nl-NL" b="1" dirty="0">
              <a:solidFill>
                <a:srgbClr val="FFFF00"/>
              </a:solidFill>
            </a:endParaRPr>
          </a:p>
        </p:txBody>
      </p:sp>
      <p:grpSp>
        <p:nvGrpSpPr>
          <p:cNvPr id="124939" name="Groep 29"/>
          <p:cNvGrpSpPr>
            <a:grpSpLocks/>
          </p:cNvGrpSpPr>
          <p:nvPr/>
        </p:nvGrpSpPr>
        <p:grpSpPr bwMode="auto">
          <a:xfrm>
            <a:off x="9767533" y="1349250"/>
            <a:ext cx="719138" cy="863600"/>
            <a:chOff x="5220072" y="3429000"/>
            <a:chExt cx="720080" cy="864096"/>
          </a:xfrm>
        </p:grpSpPr>
        <p:grpSp>
          <p:nvGrpSpPr>
            <p:cNvPr id="124940" name="Groep 27"/>
            <p:cNvGrpSpPr>
              <a:grpSpLocks/>
            </p:cNvGrpSpPr>
            <p:nvPr/>
          </p:nvGrpSpPr>
          <p:grpSpPr bwMode="auto">
            <a:xfrm>
              <a:off x="5220072" y="3717032"/>
              <a:ext cx="720080" cy="576064"/>
              <a:chOff x="5220072" y="2780928"/>
              <a:chExt cx="720080" cy="1512168"/>
            </a:xfrm>
          </p:grpSpPr>
          <p:sp>
            <p:nvSpPr>
              <p:cNvPr id="124941" name="Rechthoek 18"/>
              <p:cNvSpPr>
                <a:spLocks noChangeArrowheads="1"/>
              </p:cNvSpPr>
              <p:nvPr/>
            </p:nvSpPr>
            <p:spPr bwMode="auto">
              <a:xfrm>
                <a:off x="5220072" y="2780928"/>
                <a:ext cx="720080" cy="216024"/>
              </a:xfrm>
              <a:prstGeom prst="rect">
                <a:avLst/>
              </a:prstGeom>
              <a:solidFill>
                <a:srgbClr val="FF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2" name="Rechthoek 19"/>
              <p:cNvSpPr>
                <a:spLocks noChangeArrowheads="1"/>
              </p:cNvSpPr>
              <p:nvPr/>
            </p:nvSpPr>
            <p:spPr bwMode="auto">
              <a:xfrm>
                <a:off x="5220072" y="3212976"/>
                <a:ext cx="720080" cy="216024"/>
              </a:xfrm>
              <a:prstGeom prst="rect">
                <a:avLst/>
              </a:prstGeom>
              <a:solidFill>
                <a:srgbClr val="CC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3" name="Rechthoek 20"/>
              <p:cNvSpPr>
                <a:spLocks noChangeArrowheads="1"/>
              </p:cNvSpPr>
              <p:nvPr/>
            </p:nvSpPr>
            <p:spPr bwMode="auto">
              <a:xfrm>
                <a:off x="5220072" y="2996952"/>
                <a:ext cx="720080" cy="216024"/>
              </a:xfrm>
              <a:prstGeom prst="rect">
                <a:avLst/>
              </a:prstGeom>
              <a:solidFill>
                <a:srgbClr val="66FF33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4" name="Rechthoek 21"/>
              <p:cNvSpPr>
                <a:spLocks noChangeArrowheads="1"/>
              </p:cNvSpPr>
              <p:nvPr/>
            </p:nvSpPr>
            <p:spPr bwMode="auto">
              <a:xfrm>
                <a:off x="5220072" y="3429000"/>
                <a:ext cx="720080" cy="216024"/>
              </a:xfrm>
              <a:prstGeom prst="rect">
                <a:avLst/>
              </a:prstGeom>
              <a:solidFill>
                <a:srgbClr val="66FF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5" name="Rechthoek 22"/>
              <p:cNvSpPr>
                <a:spLocks noChangeArrowheads="1"/>
              </p:cNvSpPr>
              <p:nvPr/>
            </p:nvSpPr>
            <p:spPr bwMode="auto">
              <a:xfrm>
                <a:off x="5220072" y="3645024"/>
                <a:ext cx="720080" cy="216024"/>
              </a:xfrm>
              <a:prstGeom prst="rect">
                <a:avLst/>
              </a:prstGeom>
              <a:solidFill>
                <a:srgbClr val="CCCC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6" name="Rechthoek 23"/>
              <p:cNvSpPr>
                <a:spLocks noChangeArrowheads="1"/>
              </p:cNvSpPr>
              <p:nvPr/>
            </p:nvSpPr>
            <p:spPr bwMode="auto">
              <a:xfrm>
                <a:off x="5220072" y="3861048"/>
                <a:ext cx="720080" cy="216024"/>
              </a:xfrm>
              <a:prstGeom prst="rect">
                <a:avLst/>
              </a:prstGeom>
              <a:solidFill>
                <a:srgbClr val="FFCCCC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47" name="Rechthoek 24"/>
              <p:cNvSpPr>
                <a:spLocks noChangeArrowheads="1"/>
              </p:cNvSpPr>
              <p:nvPr/>
            </p:nvSpPr>
            <p:spPr bwMode="auto">
              <a:xfrm>
                <a:off x="5220072" y="4077072"/>
                <a:ext cx="720080" cy="216024"/>
              </a:xfrm>
              <a:prstGeom prst="rect">
                <a:avLst/>
              </a:prstGeom>
              <a:solidFill>
                <a:srgbClr val="FF7C80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48" name="Rechthoek 28"/>
            <p:cNvSpPr>
              <a:spLocks noChangeArrowheads="1"/>
            </p:cNvSpPr>
            <p:nvPr/>
          </p:nvSpPr>
          <p:spPr bwMode="auto">
            <a:xfrm>
              <a:off x="5220072" y="3429000"/>
              <a:ext cx="720080" cy="288032"/>
            </a:xfrm>
            <a:prstGeom prst="rect">
              <a:avLst/>
            </a:prstGeom>
            <a:solidFill>
              <a:schemeClr val="tx1"/>
            </a:solidFill>
            <a:ln w="3175" algn="ctr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nl-NL" sz="1600" dirty="0">
                  <a:solidFill>
                    <a:srgbClr val="FFFFFF"/>
                  </a:solidFill>
                </a:rPr>
                <a:t>EPA1</a:t>
              </a:r>
            </a:p>
          </p:txBody>
        </p:sp>
      </p:grpSp>
      <p:grpSp>
        <p:nvGrpSpPr>
          <p:cNvPr id="124949" name="Groep 30"/>
          <p:cNvGrpSpPr>
            <a:grpSpLocks/>
          </p:cNvGrpSpPr>
          <p:nvPr/>
        </p:nvGrpSpPr>
        <p:grpSpPr bwMode="auto">
          <a:xfrm>
            <a:off x="9767533" y="2285875"/>
            <a:ext cx="719138" cy="863600"/>
            <a:chOff x="5220072" y="3429000"/>
            <a:chExt cx="720080" cy="864096"/>
          </a:xfrm>
        </p:grpSpPr>
        <p:grpSp>
          <p:nvGrpSpPr>
            <p:cNvPr id="124950" name="Groep 27"/>
            <p:cNvGrpSpPr>
              <a:grpSpLocks/>
            </p:cNvGrpSpPr>
            <p:nvPr/>
          </p:nvGrpSpPr>
          <p:grpSpPr bwMode="auto">
            <a:xfrm>
              <a:off x="5220072" y="3717032"/>
              <a:ext cx="720080" cy="576064"/>
              <a:chOff x="5220072" y="2780928"/>
              <a:chExt cx="720080" cy="1512168"/>
            </a:xfrm>
          </p:grpSpPr>
          <p:sp>
            <p:nvSpPr>
              <p:cNvPr id="124951" name="Rechthoek 33"/>
              <p:cNvSpPr>
                <a:spLocks noChangeArrowheads="1"/>
              </p:cNvSpPr>
              <p:nvPr/>
            </p:nvSpPr>
            <p:spPr bwMode="auto">
              <a:xfrm>
                <a:off x="5220072" y="2780928"/>
                <a:ext cx="720080" cy="216024"/>
              </a:xfrm>
              <a:prstGeom prst="rect">
                <a:avLst/>
              </a:prstGeom>
              <a:solidFill>
                <a:srgbClr val="FF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2" name="Rechthoek 34"/>
              <p:cNvSpPr>
                <a:spLocks noChangeArrowheads="1"/>
              </p:cNvSpPr>
              <p:nvPr/>
            </p:nvSpPr>
            <p:spPr bwMode="auto">
              <a:xfrm>
                <a:off x="5220072" y="3212976"/>
                <a:ext cx="720080" cy="216024"/>
              </a:xfrm>
              <a:prstGeom prst="rect">
                <a:avLst/>
              </a:prstGeom>
              <a:solidFill>
                <a:srgbClr val="CC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3" name="Rechthoek 35"/>
              <p:cNvSpPr>
                <a:spLocks noChangeArrowheads="1"/>
              </p:cNvSpPr>
              <p:nvPr/>
            </p:nvSpPr>
            <p:spPr bwMode="auto">
              <a:xfrm>
                <a:off x="5220072" y="2996952"/>
                <a:ext cx="720080" cy="216024"/>
              </a:xfrm>
              <a:prstGeom prst="rect">
                <a:avLst/>
              </a:prstGeom>
              <a:solidFill>
                <a:srgbClr val="66FF33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4" name="Rechthoek 36"/>
              <p:cNvSpPr>
                <a:spLocks noChangeArrowheads="1"/>
              </p:cNvSpPr>
              <p:nvPr/>
            </p:nvSpPr>
            <p:spPr bwMode="auto">
              <a:xfrm>
                <a:off x="5220072" y="3429000"/>
                <a:ext cx="720080" cy="216024"/>
              </a:xfrm>
              <a:prstGeom prst="rect">
                <a:avLst/>
              </a:prstGeom>
              <a:solidFill>
                <a:srgbClr val="66FF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5" name="Rechthoek 37"/>
              <p:cNvSpPr>
                <a:spLocks noChangeArrowheads="1"/>
              </p:cNvSpPr>
              <p:nvPr/>
            </p:nvSpPr>
            <p:spPr bwMode="auto">
              <a:xfrm>
                <a:off x="5220072" y="3645024"/>
                <a:ext cx="720080" cy="216024"/>
              </a:xfrm>
              <a:prstGeom prst="rect">
                <a:avLst/>
              </a:prstGeom>
              <a:solidFill>
                <a:srgbClr val="CCCC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6" name="Rechthoek 38"/>
              <p:cNvSpPr>
                <a:spLocks noChangeArrowheads="1"/>
              </p:cNvSpPr>
              <p:nvPr/>
            </p:nvSpPr>
            <p:spPr bwMode="auto">
              <a:xfrm>
                <a:off x="5220072" y="3861048"/>
                <a:ext cx="720080" cy="216024"/>
              </a:xfrm>
              <a:prstGeom prst="rect">
                <a:avLst/>
              </a:prstGeom>
              <a:solidFill>
                <a:srgbClr val="FFCCCC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57" name="Rechthoek 39"/>
              <p:cNvSpPr>
                <a:spLocks noChangeArrowheads="1"/>
              </p:cNvSpPr>
              <p:nvPr/>
            </p:nvSpPr>
            <p:spPr bwMode="auto">
              <a:xfrm>
                <a:off x="5220072" y="4077072"/>
                <a:ext cx="720080" cy="216024"/>
              </a:xfrm>
              <a:prstGeom prst="rect">
                <a:avLst/>
              </a:prstGeom>
              <a:solidFill>
                <a:srgbClr val="FF7C80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58" name="Rechthoek 32"/>
            <p:cNvSpPr>
              <a:spLocks noChangeArrowheads="1"/>
            </p:cNvSpPr>
            <p:nvPr/>
          </p:nvSpPr>
          <p:spPr bwMode="auto">
            <a:xfrm>
              <a:off x="5220072" y="3429000"/>
              <a:ext cx="720080" cy="288032"/>
            </a:xfrm>
            <a:prstGeom prst="rect">
              <a:avLst/>
            </a:prstGeom>
            <a:solidFill>
              <a:srgbClr val="000000"/>
            </a:solidFill>
            <a:ln w="3175" algn="ctr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nl-NL" sz="1600" dirty="0">
                  <a:solidFill>
                    <a:srgbClr val="FFFFFF"/>
                  </a:solidFill>
                </a:rPr>
                <a:t>EPA2</a:t>
              </a:r>
            </a:p>
          </p:txBody>
        </p:sp>
      </p:grpSp>
      <p:grpSp>
        <p:nvGrpSpPr>
          <p:cNvPr id="124959" name="Groep 40"/>
          <p:cNvGrpSpPr>
            <a:grpSpLocks/>
          </p:cNvGrpSpPr>
          <p:nvPr/>
        </p:nvGrpSpPr>
        <p:grpSpPr bwMode="auto">
          <a:xfrm>
            <a:off x="9767533" y="3220914"/>
            <a:ext cx="719138" cy="865187"/>
            <a:chOff x="5220072" y="3429000"/>
            <a:chExt cx="720080" cy="864096"/>
          </a:xfrm>
        </p:grpSpPr>
        <p:grpSp>
          <p:nvGrpSpPr>
            <p:cNvPr id="124960" name="Groep 27"/>
            <p:cNvGrpSpPr>
              <a:grpSpLocks/>
            </p:cNvGrpSpPr>
            <p:nvPr/>
          </p:nvGrpSpPr>
          <p:grpSpPr bwMode="auto">
            <a:xfrm>
              <a:off x="5220072" y="3717032"/>
              <a:ext cx="720080" cy="576064"/>
              <a:chOff x="5220072" y="2780928"/>
              <a:chExt cx="720080" cy="1512168"/>
            </a:xfrm>
          </p:grpSpPr>
          <p:sp>
            <p:nvSpPr>
              <p:cNvPr id="124961" name="Rechthoek 43"/>
              <p:cNvSpPr>
                <a:spLocks noChangeArrowheads="1"/>
              </p:cNvSpPr>
              <p:nvPr/>
            </p:nvSpPr>
            <p:spPr bwMode="auto">
              <a:xfrm>
                <a:off x="5220072" y="2780928"/>
                <a:ext cx="720080" cy="216024"/>
              </a:xfrm>
              <a:prstGeom prst="rect">
                <a:avLst/>
              </a:prstGeom>
              <a:solidFill>
                <a:srgbClr val="FF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2" name="Rechthoek 44"/>
              <p:cNvSpPr>
                <a:spLocks noChangeArrowheads="1"/>
              </p:cNvSpPr>
              <p:nvPr/>
            </p:nvSpPr>
            <p:spPr bwMode="auto">
              <a:xfrm>
                <a:off x="5220072" y="3212976"/>
                <a:ext cx="720080" cy="216024"/>
              </a:xfrm>
              <a:prstGeom prst="rect">
                <a:avLst/>
              </a:prstGeom>
              <a:solidFill>
                <a:srgbClr val="CC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3" name="Rechthoek 45"/>
              <p:cNvSpPr>
                <a:spLocks noChangeArrowheads="1"/>
              </p:cNvSpPr>
              <p:nvPr/>
            </p:nvSpPr>
            <p:spPr bwMode="auto">
              <a:xfrm>
                <a:off x="5220072" y="2996952"/>
                <a:ext cx="720080" cy="216024"/>
              </a:xfrm>
              <a:prstGeom prst="rect">
                <a:avLst/>
              </a:prstGeom>
              <a:solidFill>
                <a:srgbClr val="66FF33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4" name="Rechthoek 46"/>
              <p:cNvSpPr>
                <a:spLocks noChangeArrowheads="1"/>
              </p:cNvSpPr>
              <p:nvPr/>
            </p:nvSpPr>
            <p:spPr bwMode="auto">
              <a:xfrm>
                <a:off x="5220072" y="3429000"/>
                <a:ext cx="720080" cy="216024"/>
              </a:xfrm>
              <a:prstGeom prst="rect">
                <a:avLst/>
              </a:prstGeom>
              <a:solidFill>
                <a:srgbClr val="66FF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5" name="Rechthoek 47"/>
              <p:cNvSpPr>
                <a:spLocks noChangeArrowheads="1"/>
              </p:cNvSpPr>
              <p:nvPr/>
            </p:nvSpPr>
            <p:spPr bwMode="auto">
              <a:xfrm>
                <a:off x="5220072" y="3645024"/>
                <a:ext cx="720080" cy="216024"/>
              </a:xfrm>
              <a:prstGeom prst="rect">
                <a:avLst/>
              </a:prstGeom>
              <a:solidFill>
                <a:srgbClr val="CCCC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6" name="Rechthoek 48"/>
              <p:cNvSpPr>
                <a:spLocks noChangeArrowheads="1"/>
              </p:cNvSpPr>
              <p:nvPr/>
            </p:nvSpPr>
            <p:spPr bwMode="auto">
              <a:xfrm>
                <a:off x="5220072" y="3861048"/>
                <a:ext cx="720080" cy="216024"/>
              </a:xfrm>
              <a:prstGeom prst="rect">
                <a:avLst/>
              </a:prstGeom>
              <a:solidFill>
                <a:srgbClr val="FFCCCC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67" name="Rechthoek 49"/>
              <p:cNvSpPr>
                <a:spLocks noChangeArrowheads="1"/>
              </p:cNvSpPr>
              <p:nvPr/>
            </p:nvSpPr>
            <p:spPr bwMode="auto">
              <a:xfrm>
                <a:off x="5220072" y="4077072"/>
                <a:ext cx="720080" cy="216024"/>
              </a:xfrm>
              <a:prstGeom prst="rect">
                <a:avLst/>
              </a:prstGeom>
              <a:solidFill>
                <a:srgbClr val="FF7C80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68" name="Rechthoek 42"/>
            <p:cNvSpPr>
              <a:spLocks noChangeArrowheads="1"/>
            </p:cNvSpPr>
            <p:nvPr/>
          </p:nvSpPr>
          <p:spPr bwMode="auto">
            <a:xfrm>
              <a:off x="5220072" y="3429000"/>
              <a:ext cx="720080" cy="288032"/>
            </a:xfrm>
            <a:prstGeom prst="rect">
              <a:avLst/>
            </a:prstGeom>
            <a:solidFill>
              <a:srgbClr val="0D0D0D"/>
            </a:solidFill>
            <a:ln w="3175" algn="ctr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nl-NL" sz="1600" dirty="0">
                  <a:solidFill>
                    <a:srgbClr val="FFFFFF"/>
                  </a:solidFill>
                </a:rPr>
                <a:t>EPA3</a:t>
              </a:r>
            </a:p>
          </p:txBody>
        </p:sp>
      </p:grpSp>
      <p:grpSp>
        <p:nvGrpSpPr>
          <p:cNvPr id="124969" name="Groep 50"/>
          <p:cNvGrpSpPr>
            <a:grpSpLocks/>
          </p:cNvGrpSpPr>
          <p:nvPr/>
        </p:nvGrpSpPr>
        <p:grpSpPr bwMode="auto">
          <a:xfrm>
            <a:off x="9767533" y="4228975"/>
            <a:ext cx="719138" cy="865188"/>
            <a:chOff x="5220072" y="3429000"/>
            <a:chExt cx="720080" cy="864096"/>
          </a:xfrm>
        </p:grpSpPr>
        <p:grpSp>
          <p:nvGrpSpPr>
            <p:cNvPr id="124970" name="Groep 27"/>
            <p:cNvGrpSpPr>
              <a:grpSpLocks/>
            </p:cNvGrpSpPr>
            <p:nvPr/>
          </p:nvGrpSpPr>
          <p:grpSpPr bwMode="auto">
            <a:xfrm>
              <a:off x="5220072" y="3717032"/>
              <a:ext cx="720080" cy="576064"/>
              <a:chOff x="5220072" y="2780928"/>
              <a:chExt cx="720080" cy="1512168"/>
            </a:xfrm>
          </p:grpSpPr>
          <p:sp>
            <p:nvSpPr>
              <p:cNvPr id="124971" name="Rechthoek 53"/>
              <p:cNvSpPr>
                <a:spLocks noChangeArrowheads="1"/>
              </p:cNvSpPr>
              <p:nvPr/>
            </p:nvSpPr>
            <p:spPr bwMode="auto">
              <a:xfrm>
                <a:off x="5220072" y="2780928"/>
                <a:ext cx="720080" cy="216024"/>
              </a:xfrm>
              <a:prstGeom prst="rect">
                <a:avLst/>
              </a:prstGeom>
              <a:solidFill>
                <a:srgbClr val="FF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2" name="Rechthoek 54"/>
              <p:cNvSpPr>
                <a:spLocks noChangeArrowheads="1"/>
              </p:cNvSpPr>
              <p:nvPr/>
            </p:nvSpPr>
            <p:spPr bwMode="auto">
              <a:xfrm>
                <a:off x="5220072" y="3212976"/>
                <a:ext cx="720080" cy="216024"/>
              </a:xfrm>
              <a:prstGeom prst="rect">
                <a:avLst/>
              </a:prstGeom>
              <a:solidFill>
                <a:srgbClr val="CC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3" name="Rechthoek 55"/>
              <p:cNvSpPr>
                <a:spLocks noChangeArrowheads="1"/>
              </p:cNvSpPr>
              <p:nvPr/>
            </p:nvSpPr>
            <p:spPr bwMode="auto">
              <a:xfrm>
                <a:off x="5220072" y="2996952"/>
                <a:ext cx="720080" cy="216024"/>
              </a:xfrm>
              <a:prstGeom prst="rect">
                <a:avLst/>
              </a:prstGeom>
              <a:solidFill>
                <a:srgbClr val="66FF33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4" name="Rechthoek 56"/>
              <p:cNvSpPr>
                <a:spLocks noChangeArrowheads="1"/>
              </p:cNvSpPr>
              <p:nvPr/>
            </p:nvSpPr>
            <p:spPr bwMode="auto">
              <a:xfrm>
                <a:off x="5220072" y="3429000"/>
                <a:ext cx="720080" cy="216024"/>
              </a:xfrm>
              <a:prstGeom prst="rect">
                <a:avLst/>
              </a:prstGeom>
              <a:solidFill>
                <a:srgbClr val="66FF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5" name="Rechthoek 57"/>
              <p:cNvSpPr>
                <a:spLocks noChangeArrowheads="1"/>
              </p:cNvSpPr>
              <p:nvPr/>
            </p:nvSpPr>
            <p:spPr bwMode="auto">
              <a:xfrm>
                <a:off x="5220072" y="3645024"/>
                <a:ext cx="720080" cy="216024"/>
              </a:xfrm>
              <a:prstGeom prst="rect">
                <a:avLst/>
              </a:prstGeom>
              <a:solidFill>
                <a:srgbClr val="CCCC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6" name="Rechthoek 58"/>
              <p:cNvSpPr>
                <a:spLocks noChangeArrowheads="1"/>
              </p:cNvSpPr>
              <p:nvPr/>
            </p:nvSpPr>
            <p:spPr bwMode="auto">
              <a:xfrm>
                <a:off x="5220072" y="3861048"/>
                <a:ext cx="720080" cy="216024"/>
              </a:xfrm>
              <a:prstGeom prst="rect">
                <a:avLst/>
              </a:prstGeom>
              <a:solidFill>
                <a:srgbClr val="FFCCCC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77" name="Rechthoek 60"/>
              <p:cNvSpPr>
                <a:spLocks noChangeArrowheads="1"/>
              </p:cNvSpPr>
              <p:nvPr/>
            </p:nvSpPr>
            <p:spPr bwMode="auto">
              <a:xfrm>
                <a:off x="5220072" y="4077072"/>
                <a:ext cx="720080" cy="216024"/>
              </a:xfrm>
              <a:prstGeom prst="rect">
                <a:avLst/>
              </a:prstGeom>
              <a:solidFill>
                <a:srgbClr val="FF7C80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78" name="Rechthoek 52"/>
            <p:cNvSpPr>
              <a:spLocks noChangeArrowheads="1"/>
            </p:cNvSpPr>
            <p:nvPr/>
          </p:nvSpPr>
          <p:spPr bwMode="auto">
            <a:xfrm>
              <a:off x="5220072" y="3429000"/>
              <a:ext cx="720080" cy="288032"/>
            </a:xfrm>
            <a:prstGeom prst="rect">
              <a:avLst/>
            </a:prstGeom>
            <a:solidFill>
              <a:srgbClr val="0D0D0D"/>
            </a:solidFill>
            <a:ln w="3175" algn="ctr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nl-NL" sz="1600" dirty="0">
                  <a:solidFill>
                    <a:srgbClr val="FFFFFF"/>
                  </a:solidFill>
                </a:rPr>
                <a:t>EPA4</a:t>
              </a:r>
            </a:p>
          </p:txBody>
        </p:sp>
      </p:grpSp>
      <p:grpSp>
        <p:nvGrpSpPr>
          <p:cNvPr id="124979" name="Groep 61"/>
          <p:cNvGrpSpPr>
            <a:grpSpLocks/>
          </p:cNvGrpSpPr>
          <p:nvPr/>
        </p:nvGrpSpPr>
        <p:grpSpPr bwMode="auto">
          <a:xfrm>
            <a:off x="9767533" y="5237041"/>
            <a:ext cx="719138" cy="865187"/>
            <a:chOff x="5220072" y="3429000"/>
            <a:chExt cx="720080" cy="864096"/>
          </a:xfrm>
        </p:grpSpPr>
        <p:grpSp>
          <p:nvGrpSpPr>
            <p:cNvPr id="124980" name="Groep 27"/>
            <p:cNvGrpSpPr>
              <a:grpSpLocks/>
            </p:cNvGrpSpPr>
            <p:nvPr/>
          </p:nvGrpSpPr>
          <p:grpSpPr bwMode="auto">
            <a:xfrm>
              <a:off x="5220072" y="3717032"/>
              <a:ext cx="720080" cy="576064"/>
              <a:chOff x="5220072" y="2780928"/>
              <a:chExt cx="720080" cy="1512168"/>
            </a:xfrm>
          </p:grpSpPr>
          <p:sp>
            <p:nvSpPr>
              <p:cNvPr id="124981" name="Rechthoek 64"/>
              <p:cNvSpPr>
                <a:spLocks noChangeArrowheads="1"/>
              </p:cNvSpPr>
              <p:nvPr/>
            </p:nvSpPr>
            <p:spPr bwMode="auto">
              <a:xfrm>
                <a:off x="5220072" y="2780928"/>
                <a:ext cx="720080" cy="216024"/>
              </a:xfrm>
              <a:prstGeom prst="rect">
                <a:avLst/>
              </a:prstGeom>
              <a:solidFill>
                <a:srgbClr val="FF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2" name="Rechthoek 65"/>
              <p:cNvSpPr>
                <a:spLocks noChangeArrowheads="1"/>
              </p:cNvSpPr>
              <p:nvPr/>
            </p:nvSpPr>
            <p:spPr bwMode="auto">
              <a:xfrm>
                <a:off x="5220072" y="3212976"/>
                <a:ext cx="720080" cy="216024"/>
              </a:xfrm>
              <a:prstGeom prst="rect">
                <a:avLst/>
              </a:prstGeom>
              <a:solidFill>
                <a:srgbClr val="CCFF99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3" name="Rechthoek 66"/>
              <p:cNvSpPr>
                <a:spLocks noChangeArrowheads="1"/>
              </p:cNvSpPr>
              <p:nvPr/>
            </p:nvSpPr>
            <p:spPr bwMode="auto">
              <a:xfrm>
                <a:off x="5220072" y="2996952"/>
                <a:ext cx="720080" cy="216024"/>
              </a:xfrm>
              <a:prstGeom prst="rect">
                <a:avLst/>
              </a:prstGeom>
              <a:solidFill>
                <a:srgbClr val="66FF33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4" name="Rechthoek 67"/>
              <p:cNvSpPr>
                <a:spLocks noChangeArrowheads="1"/>
              </p:cNvSpPr>
              <p:nvPr/>
            </p:nvSpPr>
            <p:spPr bwMode="auto">
              <a:xfrm>
                <a:off x="5220072" y="3429000"/>
                <a:ext cx="720080" cy="216024"/>
              </a:xfrm>
              <a:prstGeom prst="rect">
                <a:avLst/>
              </a:prstGeom>
              <a:solidFill>
                <a:srgbClr val="66FF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5" name="Rechthoek 68"/>
              <p:cNvSpPr>
                <a:spLocks noChangeArrowheads="1"/>
              </p:cNvSpPr>
              <p:nvPr/>
            </p:nvSpPr>
            <p:spPr bwMode="auto">
              <a:xfrm>
                <a:off x="5220072" y="3645024"/>
                <a:ext cx="720080" cy="216024"/>
              </a:xfrm>
              <a:prstGeom prst="rect">
                <a:avLst/>
              </a:prstGeom>
              <a:solidFill>
                <a:srgbClr val="CCCCFF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6" name="Rechthoek 69"/>
              <p:cNvSpPr>
                <a:spLocks noChangeArrowheads="1"/>
              </p:cNvSpPr>
              <p:nvPr/>
            </p:nvSpPr>
            <p:spPr bwMode="auto">
              <a:xfrm>
                <a:off x="5220072" y="3861048"/>
                <a:ext cx="720080" cy="216024"/>
              </a:xfrm>
              <a:prstGeom prst="rect">
                <a:avLst/>
              </a:prstGeom>
              <a:solidFill>
                <a:srgbClr val="FFCCCC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87" name="Rechthoek 70"/>
              <p:cNvSpPr>
                <a:spLocks noChangeArrowheads="1"/>
              </p:cNvSpPr>
              <p:nvPr/>
            </p:nvSpPr>
            <p:spPr bwMode="auto">
              <a:xfrm>
                <a:off x="5220072" y="4077072"/>
                <a:ext cx="720080" cy="216024"/>
              </a:xfrm>
              <a:prstGeom prst="rect">
                <a:avLst/>
              </a:prstGeom>
              <a:solidFill>
                <a:srgbClr val="FF7C80"/>
              </a:solidFill>
              <a:ln w="3175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88" name="Rechthoek 63"/>
            <p:cNvSpPr>
              <a:spLocks noChangeArrowheads="1"/>
            </p:cNvSpPr>
            <p:nvPr/>
          </p:nvSpPr>
          <p:spPr bwMode="auto">
            <a:xfrm>
              <a:off x="5220072" y="3429000"/>
              <a:ext cx="720080" cy="288032"/>
            </a:xfrm>
            <a:prstGeom prst="rect">
              <a:avLst/>
            </a:prstGeom>
            <a:solidFill>
              <a:srgbClr val="0D0D0D"/>
            </a:solidFill>
            <a:ln w="3175" algn="ctr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nl-NL" sz="1600" dirty="0">
                  <a:solidFill>
                    <a:srgbClr val="FFFFFF"/>
                  </a:solidFill>
                </a:rPr>
                <a:t>EPA5</a:t>
              </a:r>
            </a:p>
          </p:txBody>
        </p:sp>
      </p:grpSp>
      <p:cxnSp>
        <p:nvCxnSpPr>
          <p:cNvPr id="124989" name="Rechte verbindingslijn 72"/>
          <p:cNvCxnSpPr>
            <a:cxnSpLocks noChangeShapeType="1"/>
            <a:stCxn id="124931" idx="3"/>
            <a:endCxn id="124954" idx="1"/>
          </p:cNvCxnSpPr>
          <p:nvPr/>
        </p:nvCxnSpPr>
        <p:spPr bwMode="auto">
          <a:xfrm>
            <a:off x="7327546" y="1996950"/>
            <a:ext cx="2439987" cy="865188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0" name="Rechte verbindingslijn 73"/>
          <p:cNvCxnSpPr>
            <a:cxnSpLocks noChangeShapeType="1"/>
            <a:endCxn id="124954" idx="1"/>
          </p:cNvCxnSpPr>
          <p:nvPr/>
        </p:nvCxnSpPr>
        <p:spPr bwMode="auto">
          <a:xfrm>
            <a:off x="7318020" y="2644650"/>
            <a:ext cx="2449512" cy="217488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1" name="Rechte verbindingslijn 74"/>
          <p:cNvCxnSpPr>
            <a:cxnSpLocks noChangeShapeType="1"/>
            <a:endCxn id="124954" idx="1"/>
          </p:cNvCxnSpPr>
          <p:nvPr/>
        </p:nvCxnSpPr>
        <p:spPr bwMode="auto">
          <a:xfrm flipV="1">
            <a:off x="7318020" y="2862138"/>
            <a:ext cx="2449512" cy="43180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2" name="Rechte verbindingslijn 75"/>
          <p:cNvCxnSpPr>
            <a:cxnSpLocks noChangeShapeType="1"/>
          </p:cNvCxnSpPr>
          <p:nvPr/>
        </p:nvCxnSpPr>
        <p:spPr bwMode="auto">
          <a:xfrm flipV="1">
            <a:off x="7318022" y="2862138"/>
            <a:ext cx="2376487" cy="107950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3" name="Rechte verbindingslijn 76"/>
          <p:cNvCxnSpPr>
            <a:cxnSpLocks noChangeShapeType="1"/>
            <a:endCxn id="124954" idx="1"/>
          </p:cNvCxnSpPr>
          <p:nvPr/>
        </p:nvCxnSpPr>
        <p:spPr bwMode="auto">
          <a:xfrm flipV="1">
            <a:off x="7318020" y="2862138"/>
            <a:ext cx="2449512" cy="172720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4" name="Rechte verbindingslijn 77"/>
          <p:cNvCxnSpPr>
            <a:cxnSpLocks noChangeShapeType="1"/>
            <a:endCxn id="124954" idx="1"/>
          </p:cNvCxnSpPr>
          <p:nvPr/>
        </p:nvCxnSpPr>
        <p:spPr bwMode="auto">
          <a:xfrm flipV="1">
            <a:off x="7318020" y="2862138"/>
            <a:ext cx="2449512" cy="237490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24995" name="Rechte verbindingslijn 78"/>
          <p:cNvCxnSpPr>
            <a:cxnSpLocks noChangeShapeType="1"/>
            <a:endCxn id="124954" idx="1"/>
          </p:cNvCxnSpPr>
          <p:nvPr/>
        </p:nvCxnSpPr>
        <p:spPr bwMode="auto">
          <a:xfrm flipV="1">
            <a:off x="7318020" y="2862141"/>
            <a:ext cx="2449512" cy="3095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69" name="Rectangle 20"/>
          <p:cNvSpPr txBox="1">
            <a:spLocks noChangeArrowheads="1"/>
          </p:cNvSpPr>
          <p:nvPr/>
        </p:nvSpPr>
        <p:spPr>
          <a:xfrm>
            <a:off x="1981200" y="144792"/>
            <a:ext cx="8229600" cy="5715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FFFD1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Regular"/>
            </a:endParaRPr>
          </a:p>
        </p:txBody>
      </p:sp>
      <p:sp>
        <p:nvSpPr>
          <p:cNvPr id="71" name="Tekstvak 54">
            <a:extLst>
              <a:ext uri="{FF2B5EF4-FFF2-40B4-BE49-F238E27FC236}">
                <a16:creationId xmlns:a16="http://schemas.microsoft.com/office/drawing/2014/main" id="{E5D2BF90-8A93-AB45-B039-CC999911C0D1}"/>
              </a:ext>
            </a:extLst>
          </p:cNvPr>
          <p:cNvSpPr txBox="1"/>
          <p:nvPr/>
        </p:nvSpPr>
        <p:spPr>
          <a:xfrm>
            <a:off x="9838196" y="6441073"/>
            <a:ext cx="2409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</a:rPr>
              <a:t>Pangaro</a:t>
            </a:r>
            <a:r>
              <a:rPr lang="nl-NL" sz="1600" dirty="0">
                <a:solidFill>
                  <a:schemeClr val="bg1"/>
                </a:solidFill>
              </a:rPr>
              <a:t> &amp; ten Cate 2013</a:t>
            </a:r>
          </a:p>
        </p:txBody>
      </p:sp>
      <p:pic>
        <p:nvPicPr>
          <p:cNvPr id="70" name="Picture 69" descr="UMCU_logo_staand_diap.eps">
            <a:extLst>
              <a:ext uri="{FF2B5EF4-FFF2-40B4-BE49-F238E27FC236}">
                <a16:creationId xmlns:a16="http://schemas.microsoft.com/office/drawing/2014/main" id="{2B73FC93-E1FD-6842-9344-05D055A120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sp>
        <p:nvSpPr>
          <p:cNvPr id="72" name="Tekstvak 3">
            <a:extLst>
              <a:ext uri="{FF2B5EF4-FFF2-40B4-BE49-F238E27FC236}">
                <a16:creationId xmlns:a16="http://schemas.microsoft.com/office/drawing/2014/main" id="{21678556-76BC-9B41-BA7D-E9A5789468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4634" y="3694470"/>
            <a:ext cx="4216629" cy="43091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200" b="1" dirty="0">
                <a:solidFill>
                  <a:srgbClr val="000000"/>
                </a:solidFill>
              </a:rPr>
              <a:t>The doctor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905D1B-40C5-8842-85C3-81213DF34313}"/>
              </a:ext>
            </a:extLst>
          </p:cNvPr>
          <p:cNvGrpSpPr/>
          <p:nvPr/>
        </p:nvGrpSpPr>
        <p:grpSpPr>
          <a:xfrm flipH="1" flipV="1">
            <a:off x="2928403" y="2037738"/>
            <a:ext cx="1868669" cy="3726077"/>
            <a:chOff x="4657586" y="1971983"/>
            <a:chExt cx="2802512" cy="3960820"/>
          </a:xfrm>
        </p:grpSpPr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A3D782CE-BB57-EE40-805F-AC0F45295AE3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>
              <a:off x="4699675" y="1971983"/>
              <a:ext cx="2760419" cy="1970683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7F672C7B-7445-F64C-9549-F3E67E071348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>
              <a:off x="4690148" y="2619684"/>
              <a:ext cx="2769945" cy="1322982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82C1E263-A3E9-9A47-9AE7-540E7B0F0418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>
              <a:off x="4690148" y="3268973"/>
              <a:ext cx="2769945" cy="673693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B60AD780-B3E0-FB4F-9093-3AFFB317BE53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>
              <a:off x="4690148" y="3916672"/>
              <a:ext cx="2769945" cy="25994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F24978AD-3320-9744-9AB9-036044A8631C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 flipV="1">
              <a:off x="4690148" y="3942666"/>
              <a:ext cx="2769945" cy="621707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A0EB112B-389B-A94F-9E08-6A9B059ABF89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 flipV="1">
              <a:off x="4657586" y="3942666"/>
              <a:ext cx="2802508" cy="1347893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89086E68-7756-6848-8ABD-C6F5F01B243E}"/>
                </a:ext>
              </a:extLst>
            </p:cNvPr>
            <p:cNvCxnSpPr>
              <a:cxnSpLocks noChangeShapeType="1"/>
              <a:endCxn id="72" idx="2"/>
            </p:cNvCxnSpPr>
            <p:nvPr/>
          </p:nvCxnSpPr>
          <p:spPr bwMode="auto">
            <a:xfrm flipV="1">
              <a:off x="4690149" y="3942666"/>
              <a:ext cx="2769949" cy="1990137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11914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846F84-7C73-9548-A327-5EAE90E0375F}"/>
              </a:ext>
            </a:extLst>
          </p:cNvPr>
          <p:cNvGrpSpPr/>
          <p:nvPr/>
        </p:nvGrpSpPr>
        <p:grpSpPr>
          <a:xfrm>
            <a:off x="410307" y="725921"/>
            <a:ext cx="11371385" cy="5406157"/>
            <a:chOff x="410307" y="1112362"/>
            <a:chExt cx="11371385" cy="54061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E5426B-9B7B-8E45-A878-EC67253FE7C6}"/>
                </a:ext>
              </a:extLst>
            </p:cNvPr>
            <p:cNvGrpSpPr/>
            <p:nvPr/>
          </p:nvGrpSpPr>
          <p:grpSpPr>
            <a:xfrm>
              <a:off x="410307" y="1112362"/>
              <a:ext cx="11371385" cy="5406157"/>
              <a:chOff x="410307" y="1112362"/>
              <a:chExt cx="11371385" cy="540615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58A7361-7827-E940-9040-D561879603CC}"/>
                  </a:ext>
                </a:extLst>
              </p:cNvPr>
              <p:cNvGrpSpPr/>
              <p:nvPr/>
            </p:nvGrpSpPr>
            <p:grpSpPr>
              <a:xfrm>
                <a:off x="410307" y="1112362"/>
                <a:ext cx="11371385" cy="5406157"/>
                <a:chOff x="1663700" y="832682"/>
                <a:chExt cx="8864600" cy="369926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21DFDA6-466F-6641-A863-86DE4BECC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9337" b="75354"/>
                <a:stretch/>
              </p:blipFill>
              <p:spPr>
                <a:xfrm>
                  <a:off x="1663700" y="832682"/>
                  <a:ext cx="8864600" cy="86716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5FB3FBC-A370-9F4D-A746-D63B6D32B8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50000"/>
                <a:stretch/>
              </p:blipFill>
              <p:spPr>
                <a:xfrm>
                  <a:off x="1663700" y="1699846"/>
                  <a:ext cx="8864600" cy="2832100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5656F1-1975-1B46-B965-8CECA2094916}"/>
                  </a:ext>
                </a:extLst>
              </p:cNvPr>
              <p:cNvSpPr/>
              <p:nvPr/>
            </p:nvSpPr>
            <p:spPr>
              <a:xfrm>
                <a:off x="8643635" y="1317175"/>
                <a:ext cx="2028092" cy="293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NL" sz="1300" i="1" dirty="0">
                    <a:solidFill>
                      <a:schemeClr val="tx1"/>
                    </a:solidFill>
                  </a:rPr>
                  <a:t>July 2020, pre-publication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4706D16-FD42-654F-9154-29C7C0610ED0}"/>
                </a:ext>
              </a:extLst>
            </p:cNvPr>
            <p:cNvSpPr txBox="1"/>
            <p:nvPr/>
          </p:nvSpPr>
          <p:spPr>
            <a:xfrm>
              <a:off x="8643635" y="1299897"/>
              <a:ext cx="18998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2020;125(5):E408-E410</a:t>
              </a:r>
            </a:p>
          </p:txBody>
        </p:sp>
      </p:grpSp>
      <p:pic>
        <p:nvPicPr>
          <p:cNvPr id="11" name="Picture 10" descr="UMCU_logo_staand_diap.eps">
            <a:extLst>
              <a:ext uri="{FF2B5EF4-FFF2-40B4-BE49-F238E27FC236}">
                <a16:creationId xmlns:a16="http://schemas.microsoft.com/office/drawing/2014/main" id="{D334CE5F-A3F3-904F-A1B9-093D59E53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5357" y="581841"/>
            <a:ext cx="11741843" cy="745067"/>
          </a:xfrm>
        </p:spPr>
        <p:txBody>
          <a:bodyPr vert="horz" lIns="0" tIns="45720" rIns="0" bIns="0" rtlCol="0" anchor="b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D18"/>
                </a:solidFill>
              </a:rPr>
              <a:t>But when is a trainee ‘competent’? </a:t>
            </a:r>
            <a:r>
              <a:rPr lang="en-US" sz="4000" dirty="0">
                <a:solidFill>
                  <a:srgbClr val="FFFD18"/>
                </a:solidFill>
              </a:rPr>
              <a:t>An o</a:t>
            </a:r>
            <a:r>
              <a:rPr lang="en-US" sz="4000" b="1" dirty="0">
                <a:solidFill>
                  <a:srgbClr val="FFFD18"/>
                </a:solidFill>
              </a:rPr>
              <a:t>perational definition.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981199" y="1605389"/>
            <a:ext cx="8897007" cy="4470400"/>
          </a:xfrm>
        </p:spPr>
        <p:txBody>
          <a:bodyPr>
            <a:normAutofit fontScale="92500"/>
          </a:bodyPr>
          <a:lstStyle/>
          <a:p>
            <a:pPr marL="273050" indent="-273050">
              <a:lnSpc>
                <a:spcPct val="90000"/>
              </a:lnSpc>
              <a:buNone/>
            </a:pPr>
            <a:r>
              <a:rPr lang="en-US" sz="3300" dirty="0">
                <a:solidFill>
                  <a:schemeClr val="bg1"/>
                </a:solidFill>
                <a:latin typeface="+mj-lt"/>
              </a:rPr>
              <a:t>When a professional activity is mastered..</a:t>
            </a:r>
          </a:p>
          <a:p>
            <a:pPr marL="273050" indent="-273050">
              <a:lnSpc>
                <a:spcPct val="90000"/>
              </a:lnSpc>
              <a:buNone/>
            </a:pPr>
            <a:endParaRPr lang="en-US" sz="3300" dirty="0">
              <a:solidFill>
                <a:schemeClr val="bg1"/>
              </a:solidFill>
              <a:latin typeface="+mj-lt"/>
            </a:endParaRPr>
          </a:p>
          <a:p>
            <a:pPr marL="273050" indent="-273050">
              <a:lnSpc>
                <a:spcPct val="90000"/>
              </a:lnSpc>
              <a:buFont typeface="Times" pitchFamily="18" charset="0"/>
              <a:buChar char="•"/>
            </a:pPr>
            <a:r>
              <a:rPr lang="is-IS" sz="3300" dirty="0">
                <a:solidFill>
                  <a:schemeClr val="bg1"/>
                </a:solidFill>
                <a:latin typeface="+mj-lt"/>
              </a:rPr>
              <a:t>…</a:t>
            </a:r>
            <a:r>
              <a:rPr lang="en-US" sz="3300" dirty="0">
                <a:solidFill>
                  <a:schemeClr val="bg1"/>
                </a:solidFill>
                <a:latin typeface="+mj-lt"/>
              </a:rPr>
              <a:t>at a </a:t>
            </a:r>
            <a:r>
              <a:rPr lang="en-US" sz="3300" b="1" dirty="0">
                <a:solidFill>
                  <a:schemeClr val="bg1"/>
                </a:solidFill>
                <a:latin typeface="+mj-lt"/>
              </a:rPr>
              <a:t>threshold</a:t>
            </a:r>
            <a:r>
              <a:rPr lang="en-US" sz="3300" dirty="0">
                <a:solidFill>
                  <a:schemeClr val="bg1"/>
                </a:solidFill>
                <a:latin typeface="+mj-lt"/>
              </a:rPr>
              <a:t> level</a:t>
            </a:r>
          </a:p>
          <a:p>
            <a:pPr marL="273050" indent="-273050">
              <a:lnSpc>
                <a:spcPct val="90000"/>
              </a:lnSpc>
              <a:buFont typeface="Times" pitchFamily="18" charset="0"/>
              <a:buChar char="•"/>
            </a:pPr>
            <a:r>
              <a:rPr lang="en-US" sz="3300" dirty="0">
                <a:solidFill>
                  <a:schemeClr val="bg1"/>
                </a:solidFill>
                <a:latin typeface="+mj-lt"/>
              </a:rPr>
              <a:t>...that permits </a:t>
            </a:r>
            <a:r>
              <a:rPr lang="en-US" sz="3300" b="1" dirty="0">
                <a:solidFill>
                  <a:schemeClr val="bg1"/>
                </a:solidFill>
                <a:latin typeface="+mj-lt"/>
              </a:rPr>
              <a:t>trust</a:t>
            </a:r>
          </a:p>
          <a:p>
            <a:pPr marL="273050" indent="-273050">
              <a:lnSpc>
                <a:spcPct val="90000"/>
              </a:lnSpc>
              <a:buFont typeface="Times" pitchFamily="18" charset="0"/>
              <a:buChar char="•"/>
            </a:pPr>
            <a:r>
              <a:rPr lang="en-US" sz="3300" dirty="0">
                <a:solidFill>
                  <a:schemeClr val="bg1"/>
                </a:solidFill>
                <a:latin typeface="+mj-lt"/>
              </a:rPr>
              <a:t>...to act </a:t>
            </a:r>
            <a:r>
              <a:rPr lang="en-US" sz="3300" b="1" dirty="0">
                <a:solidFill>
                  <a:schemeClr val="bg1"/>
                </a:solidFill>
                <a:latin typeface="+mj-lt"/>
              </a:rPr>
              <a:t>unsupervised</a:t>
            </a:r>
            <a:endParaRPr lang="en-US" sz="3300" dirty="0">
              <a:solidFill>
                <a:schemeClr val="bg1"/>
              </a:solidFill>
              <a:latin typeface="+mj-lt"/>
            </a:endParaRPr>
          </a:p>
          <a:p>
            <a:pPr marL="273050" indent="-273050">
              <a:lnSpc>
                <a:spcPct val="90000"/>
              </a:lnSpc>
              <a:buNone/>
            </a:pPr>
            <a:endParaRPr lang="en-US" sz="3300" dirty="0">
              <a:solidFill>
                <a:schemeClr val="bg1"/>
              </a:solidFill>
              <a:latin typeface="+mj-lt"/>
            </a:endParaRPr>
          </a:p>
          <a:p>
            <a:pPr marL="273050" indent="-273050">
              <a:lnSpc>
                <a:spcPct val="90000"/>
              </a:lnSpc>
              <a:buNone/>
            </a:pPr>
            <a:endParaRPr lang="en-US" sz="3300" dirty="0">
              <a:solidFill>
                <a:schemeClr val="bg1"/>
              </a:solidFill>
              <a:latin typeface="+mj-lt"/>
            </a:endParaRPr>
          </a:p>
          <a:p>
            <a:pPr marL="273050" indent="-273050">
              <a:lnSpc>
                <a:spcPct val="90000"/>
              </a:lnSpc>
              <a:buNone/>
            </a:pPr>
            <a:r>
              <a:rPr lang="en-US" sz="3300" dirty="0">
                <a:solidFill>
                  <a:schemeClr val="bg1"/>
                </a:solidFill>
                <a:latin typeface="+mj-lt"/>
              </a:rPr>
              <a:t>“Competent”: a </a:t>
            </a:r>
            <a:r>
              <a:rPr lang="en-US" sz="3300" i="1" dirty="0">
                <a:solidFill>
                  <a:schemeClr val="bg1"/>
                </a:solidFill>
                <a:latin typeface="+mj-lt"/>
              </a:rPr>
              <a:t>stage </a:t>
            </a:r>
            <a:r>
              <a:rPr lang="en-US" sz="3300" dirty="0">
                <a:solidFill>
                  <a:schemeClr val="bg1"/>
                </a:solidFill>
                <a:latin typeface="+mj-lt"/>
              </a:rPr>
              <a:t>in a developmental continuum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A3860E-D777-4E4D-86DA-6211629D2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9184" y="2327869"/>
            <a:ext cx="3883216" cy="283514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CEEA2562-7501-3949-A601-887C660559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0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EF4E48-C3B4-A14F-8D7E-335AC234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err="1">
                <a:solidFill>
                  <a:srgbClr val="FFFD18"/>
                </a:solidFill>
              </a:rPr>
              <a:t>Growth</a:t>
            </a:r>
            <a:r>
              <a:rPr lang="nl-NL" b="1" dirty="0">
                <a:solidFill>
                  <a:srgbClr val="FFFD18"/>
                </a:solidFill>
              </a:rPr>
              <a:t> of </a:t>
            </a:r>
            <a:r>
              <a:rPr lang="nl-NL" b="1" dirty="0" err="1">
                <a:solidFill>
                  <a:srgbClr val="FFFD18"/>
                </a:solidFill>
              </a:rPr>
              <a:t>competence</a:t>
            </a:r>
            <a:r>
              <a:rPr lang="nl-NL" b="1" dirty="0">
                <a:solidFill>
                  <a:srgbClr val="FFFD18"/>
                </a:solidFill>
              </a:rPr>
              <a:t> over time</a:t>
            </a:r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3A0FAA74-6F32-7C40-9BE6-1365A053B36B}"/>
              </a:ext>
            </a:extLst>
          </p:cNvPr>
          <p:cNvGrpSpPr>
            <a:grpSpLocks/>
          </p:cNvGrpSpPr>
          <p:nvPr/>
        </p:nvGrpSpPr>
        <p:grpSpPr bwMode="auto">
          <a:xfrm>
            <a:off x="3354388" y="5661025"/>
            <a:ext cx="2209800" cy="465138"/>
            <a:chOff x="1153" y="3566"/>
            <a:chExt cx="1392" cy="293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6CEF1A58-40E2-234E-A2C4-165DAFCAF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" y="3609"/>
              <a:ext cx="13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nl-NL" sz="2000" b="1">
                  <a:solidFill>
                    <a:schemeClr val="bg1"/>
                  </a:solidFill>
                  <a:cs typeface="Arial" pitchFamily="34" charset="0"/>
                </a:rPr>
                <a:t>training</a:t>
              </a:r>
              <a:endParaRPr lang="nl-NL" sz="22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5FC142B8-396F-E74B-A8A7-283945BE3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566"/>
              <a:ext cx="113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6251C473-E4E4-AD4B-A197-95DEF4FD064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5661025"/>
            <a:ext cx="5181600" cy="465138"/>
            <a:chOff x="2492" y="3566"/>
            <a:chExt cx="3019" cy="293"/>
          </a:xfrm>
        </p:grpSpPr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C7246917-EA4C-094D-9F7E-9B29D9ED2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609"/>
              <a:ext cx="290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nl-NL" sz="2000" b="1">
                  <a:solidFill>
                    <a:schemeClr val="bg1"/>
                  </a:solidFill>
                  <a:cs typeface="Arial" pitchFamily="34" charset="0"/>
                </a:rPr>
                <a:t>deliberate professional practice</a:t>
              </a:r>
              <a:endParaRPr lang="nl-NL" sz="22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1CB8EF7-2F75-AF48-AF5D-E48E0C67F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2" y="3566"/>
              <a:ext cx="3019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11" name="Line 10">
            <a:extLst>
              <a:ext uri="{FF2B5EF4-FFF2-40B4-BE49-F238E27FC236}">
                <a16:creationId xmlns:a16="http://schemas.microsoft.com/office/drawing/2014/main" id="{333381C3-3D2F-BA49-94FB-6FC143D265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9289" y="2997200"/>
            <a:ext cx="5545137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4ED4C702-B366-EA4C-B245-030C20998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222408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E62F6B4E-ADCA-E149-9AC8-B5533213F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2492375"/>
            <a:ext cx="78486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06141170-2EC4-664D-AEA9-2FDE334E38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1388" y="2224088"/>
            <a:ext cx="0" cy="3262312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C758FDA0-10A9-144E-A060-BC9BD93D66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9288" y="3500438"/>
            <a:ext cx="4176712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DF22DDC4-B964-EF49-9463-D6A2F45E3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2205038"/>
            <a:ext cx="0" cy="327660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7" name="Line 23">
            <a:extLst>
              <a:ext uri="{FF2B5EF4-FFF2-40B4-BE49-F238E27FC236}">
                <a16:creationId xmlns:a16="http://schemas.microsoft.com/office/drawing/2014/main" id="{48A08B2C-47BB-2D4D-A6E1-2B5A752720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222408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8" name="Line 24">
            <a:extLst>
              <a:ext uri="{FF2B5EF4-FFF2-40B4-BE49-F238E27FC236}">
                <a16:creationId xmlns:a16="http://schemas.microsoft.com/office/drawing/2014/main" id="{52821905-6227-0645-8EA7-1CB608B9A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4005263"/>
            <a:ext cx="29591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97C53B0-20AE-B14A-8C0C-C1DE53D8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997201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>
                <a:solidFill>
                  <a:schemeClr val="bg1"/>
                </a:solidFill>
                <a:cs typeface="Arial" pitchFamily="34" charset="0"/>
              </a:rPr>
              <a:t>proficient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BE467573-2EB4-E34A-B338-E5D7D9753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420938"/>
            <a:ext cx="1436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>
                <a:solidFill>
                  <a:schemeClr val="bg1"/>
                </a:solidFill>
                <a:cs typeface="Arial" pitchFamily="34" charset="0"/>
              </a:rPr>
              <a:t>expert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80538CAB-2C4A-7148-8F9B-9B1ABFCF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500438"/>
            <a:ext cx="1655763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>
                <a:solidFill>
                  <a:schemeClr val="bg1"/>
                </a:solidFill>
                <a:cs typeface="Arial" pitchFamily="34" charset="0"/>
              </a:rPr>
              <a:t>competent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DEF7004A-E494-7640-9DAC-9CB3FF77E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005263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>
                <a:solidFill>
                  <a:schemeClr val="bg1"/>
                </a:solidFill>
                <a:cs typeface="Arial" pitchFamily="34" charset="0"/>
              </a:rPr>
              <a:t>advanced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A1465208-EE89-5240-B867-A5C5CD7E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4510088"/>
            <a:ext cx="1350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>
                <a:solidFill>
                  <a:schemeClr val="bg1"/>
                </a:solidFill>
                <a:cs typeface="Arial" pitchFamily="34" charset="0"/>
              </a:rPr>
              <a:t>novice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E8A8C6C7-14A5-9048-83B6-E79362DE0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9" y="4508500"/>
            <a:ext cx="2232025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33C86B9E-F1D3-2D46-8E70-2AE630151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3963" y="220503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26" name="Group 30">
            <a:extLst>
              <a:ext uri="{FF2B5EF4-FFF2-40B4-BE49-F238E27FC236}">
                <a16:creationId xmlns:a16="http://schemas.microsoft.com/office/drawing/2014/main" id="{C43A27D9-F02A-584D-A3B0-FE6EA8D38A43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2060575"/>
            <a:ext cx="7239000" cy="3384550"/>
            <a:chOff x="1020" y="1298"/>
            <a:chExt cx="4560" cy="2132"/>
          </a:xfrm>
        </p:grpSpPr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40D97864-2408-1040-9FF6-09290D506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1688"/>
              <a:ext cx="4560" cy="1604"/>
              <a:chOff x="1020" y="1688"/>
              <a:chExt cx="4560" cy="1604"/>
            </a:xfrm>
          </p:grpSpPr>
          <p:sp>
            <p:nvSpPr>
              <p:cNvPr id="29" name="Arc 32">
                <a:extLst>
                  <a:ext uri="{FF2B5EF4-FFF2-40B4-BE49-F238E27FC236}">
                    <a16:creationId xmlns:a16="http://schemas.microsoft.com/office/drawing/2014/main" id="{82E1F122-FD8A-9948-873F-ECB90B44736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520405">
                <a:off x="2483" y="407"/>
                <a:ext cx="1604" cy="4166"/>
              </a:xfrm>
              <a:custGeom>
                <a:avLst/>
                <a:gdLst>
                  <a:gd name="T0" fmla="*/ 0 w 21600"/>
                  <a:gd name="T1" fmla="*/ 0 h 22455"/>
                  <a:gd name="T2" fmla="*/ 0 w 21600"/>
                  <a:gd name="T3" fmla="*/ 0 h 22455"/>
                  <a:gd name="T4" fmla="*/ 0 w 21600"/>
                  <a:gd name="T5" fmla="*/ 0 h 2245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455"/>
                  <a:gd name="T11" fmla="*/ 21600 w 21600"/>
                  <a:gd name="T12" fmla="*/ 22455 h 224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455" fill="none" extrusionOk="0">
                    <a:moveTo>
                      <a:pt x="1774" y="-1"/>
                    </a:moveTo>
                    <a:cubicBezTo>
                      <a:pt x="12977" y="923"/>
                      <a:pt x="21600" y="10285"/>
                      <a:pt x="21600" y="21527"/>
                    </a:cubicBezTo>
                    <a:cubicBezTo>
                      <a:pt x="21600" y="21836"/>
                      <a:pt x="21593" y="22145"/>
                      <a:pt x="21580" y="22455"/>
                    </a:cubicBezTo>
                  </a:path>
                  <a:path w="21600" h="22455" stroke="0" extrusionOk="0">
                    <a:moveTo>
                      <a:pt x="1774" y="-1"/>
                    </a:moveTo>
                    <a:cubicBezTo>
                      <a:pt x="12977" y="923"/>
                      <a:pt x="21600" y="10285"/>
                      <a:pt x="21600" y="21527"/>
                    </a:cubicBezTo>
                    <a:cubicBezTo>
                      <a:pt x="21600" y="21836"/>
                      <a:pt x="21593" y="22145"/>
                      <a:pt x="21580" y="22455"/>
                    </a:cubicBezTo>
                    <a:lnTo>
                      <a:pt x="0" y="21527"/>
                    </a:lnTo>
                    <a:close/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0" name="Line 33">
                <a:extLst>
                  <a:ext uri="{FF2B5EF4-FFF2-40B4-BE49-F238E27FC236}">
                    <a16:creationId xmlns:a16="http://schemas.microsoft.com/office/drawing/2014/main" id="{4CE612A3-E312-7142-A133-CAED053E1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" y="3249"/>
                <a:ext cx="456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A2C101D-72B9-454E-8524-95F2BF43C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1298"/>
              <a:ext cx="0" cy="213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1" name="Tekstvak 29">
            <a:extLst>
              <a:ext uri="{FF2B5EF4-FFF2-40B4-BE49-F238E27FC236}">
                <a16:creationId xmlns:a16="http://schemas.microsoft.com/office/drawing/2014/main" id="{647E8128-751C-CD42-B46F-4DD08289A251}"/>
              </a:ext>
            </a:extLst>
          </p:cNvPr>
          <p:cNvSpPr txBox="1"/>
          <p:nvPr/>
        </p:nvSpPr>
        <p:spPr>
          <a:xfrm>
            <a:off x="8145306" y="6491585"/>
            <a:ext cx="3885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</a:rPr>
              <a:t>Dreyfus</a:t>
            </a:r>
            <a:r>
              <a:rPr lang="nl-NL" sz="1600" dirty="0">
                <a:solidFill>
                  <a:schemeClr val="bg1"/>
                </a:solidFill>
              </a:rPr>
              <a:t> &amp; </a:t>
            </a:r>
            <a:r>
              <a:rPr lang="nl-NL" sz="1600" dirty="0" err="1">
                <a:solidFill>
                  <a:schemeClr val="bg1"/>
                </a:solidFill>
              </a:rPr>
              <a:t>Dreyfus</a:t>
            </a:r>
            <a:r>
              <a:rPr lang="nl-NL" sz="1600" dirty="0">
                <a:solidFill>
                  <a:schemeClr val="bg1"/>
                </a:solidFill>
              </a:rPr>
              <a:t> 1986; ten Cate et al, 2010</a:t>
            </a:r>
          </a:p>
        </p:txBody>
      </p:sp>
      <p:grpSp>
        <p:nvGrpSpPr>
          <p:cNvPr id="32" name="Groeperen 4">
            <a:extLst>
              <a:ext uri="{FF2B5EF4-FFF2-40B4-BE49-F238E27FC236}">
                <a16:creationId xmlns:a16="http://schemas.microsoft.com/office/drawing/2014/main" id="{2DED6021-9124-6B43-BD6A-B559DE871AEE}"/>
              </a:ext>
            </a:extLst>
          </p:cNvPr>
          <p:cNvGrpSpPr/>
          <p:nvPr/>
        </p:nvGrpSpPr>
        <p:grpSpPr>
          <a:xfrm>
            <a:off x="5050483" y="3363913"/>
            <a:ext cx="4262544" cy="1512332"/>
            <a:chOff x="3526483" y="3363913"/>
            <a:chExt cx="4262544" cy="1512332"/>
          </a:xfrm>
        </p:grpSpPr>
        <p:sp>
          <p:nvSpPr>
            <p:cNvPr id="33" name="Oval 37">
              <a:extLst>
                <a:ext uri="{FF2B5EF4-FFF2-40B4-BE49-F238E27FC236}">
                  <a16:creationId xmlns:a16="http://schemas.microsoft.com/office/drawing/2014/main" id="{31763EA7-24DB-A848-9AAE-2F5AB6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6483" y="3363913"/>
              <a:ext cx="304800" cy="3048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Rectangle 39">
              <a:extLst>
                <a:ext uri="{FF2B5EF4-FFF2-40B4-BE49-F238E27FC236}">
                  <a16:creationId xmlns:a16="http://schemas.microsoft.com/office/drawing/2014/main" id="{302D59FA-80D5-FE4D-873C-419F405D2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283" y="4506913"/>
              <a:ext cx="3195744" cy="3693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chemeClr val="bg1"/>
                  </a:solidFill>
                  <a:cs typeface="Arial" pitchFamily="34" charset="0"/>
                </a:rPr>
                <a:t>Ready for unsupervised practice</a:t>
              </a:r>
            </a:p>
          </p:txBody>
        </p:sp>
        <p:sp>
          <p:nvSpPr>
            <p:cNvPr id="35" name="Line 41">
              <a:extLst>
                <a:ext uri="{FF2B5EF4-FFF2-40B4-BE49-F238E27FC236}">
                  <a16:creationId xmlns:a16="http://schemas.microsoft.com/office/drawing/2014/main" id="{446639CB-2E41-6A41-B1B4-2F05B33EE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5083" y="3668713"/>
              <a:ext cx="838200" cy="838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 descr="UMCU_logo_staand_diap.eps">
            <a:extLst>
              <a:ext uri="{FF2B5EF4-FFF2-40B4-BE49-F238E27FC236}">
                <a16:creationId xmlns:a16="http://schemas.microsoft.com/office/drawing/2014/main" id="{307DF14E-B608-1D4F-9289-7770738FBA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E6190B-BD1E-1B49-B3C3-3AD44F41855C}"/>
              </a:ext>
            </a:extLst>
          </p:cNvPr>
          <p:cNvGrpSpPr/>
          <p:nvPr/>
        </p:nvGrpSpPr>
        <p:grpSpPr>
          <a:xfrm>
            <a:off x="2843966" y="3293379"/>
            <a:ext cx="5373064" cy="2078831"/>
            <a:chOff x="2843966" y="3293379"/>
            <a:chExt cx="5373064" cy="2078831"/>
          </a:xfrm>
        </p:grpSpPr>
        <p:sp>
          <p:nvSpPr>
            <p:cNvPr id="43" name="Arc 22">
              <a:extLst>
                <a:ext uri="{FF2B5EF4-FFF2-40B4-BE49-F238E27FC236}">
                  <a16:creationId xmlns:a16="http://schemas.microsoft.com/office/drawing/2014/main" id="{4B288CD3-47F6-404A-84F0-D9413A804F9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35877" y="1901468"/>
              <a:ext cx="2078831" cy="4862654"/>
            </a:xfrm>
            <a:custGeom>
              <a:avLst/>
              <a:gdLst>
                <a:gd name="T0" fmla="*/ 0 w 21600"/>
                <a:gd name="T1" fmla="*/ 0 h 35867"/>
                <a:gd name="T2" fmla="*/ 0 w 21600"/>
                <a:gd name="T3" fmla="*/ 0 h 35867"/>
                <a:gd name="T4" fmla="*/ 0 w 21600"/>
                <a:gd name="T5" fmla="*/ 0 h 358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35867"/>
                <a:gd name="T11" fmla="*/ 21600 w 21600"/>
                <a:gd name="T12" fmla="*/ 35867 h 358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5867" fill="none" extrusionOk="0">
                  <a:moveTo>
                    <a:pt x="1773" y="-1"/>
                  </a:moveTo>
                  <a:cubicBezTo>
                    <a:pt x="12976" y="922"/>
                    <a:pt x="21600" y="10285"/>
                    <a:pt x="21600" y="21527"/>
                  </a:cubicBezTo>
                  <a:cubicBezTo>
                    <a:pt x="21600" y="26812"/>
                    <a:pt x="19661" y="31914"/>
                    <a:pt x="16152" y="35867"/>
                  </a:cubicBezTo>
                </a:path>
                <a:path w="21600" h="35867" stroke="0" extrusionOk="0">
                  <a:moveTo>
                    <a:pt x="1773" y="-1"/>
                  </a:moveTo>
                  <a:cubicBezTo>
                    <a:pt x="12976" y="922"/>
                    <a:pt x="21600" y="10285"/>
                    <a:pt x="21600" y="21527"/>
                  </a:cubicBezTo>
                  <a:cubicBezTo>
                    <a:pt x="21600" y="26812"/>
                    <a:pt x="19661" y="31914"/>
                    <a:pt x="16152" y="35867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25D4215A-F53B-0844-B02E-45883F0A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867" y="3742484"/>
              <a:ext cx="548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chemeClr val="bg1"/>
                  </a:solidFill>
                  <a:cs typeface="Arial" pitchFamily="34" charset="0"/>
                </a:rPr>
                <a:t>EPA5</a:t>
              </a: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0019" y="250825"/>
            <a:ext cx="10730365" cy="1143000"/>
          </a:xfrm>
        </p:spPr>
        <p:txBody>
          <a:bodyPr vert="horz" lIns="0" tIns="45720" rIns="0" bIns="0" rtlCol="0" anchor="b">
            <a:normAutofit fontScale="90000"/>
          </a:bodyPr>
          <a:lstStyle/>
          <a:p>
            <a:r>
              <a:rPr lang="nl-NL" sz="4200" b="1" dirty="0" err="1">
                <a:solidFill>
                  <a:srgbClr val="FFFF00"/>
                </a:solidFill>
              </a:rPr>
              <a:t>Competency</a:t>
            </a:r>
            <a:r>
              <a:rPr lang="nl-NL" sz="4200" b="1" dirty="0">
                <a:solidFill>
                  <a:srgbClr val="FFFF00"/>
                </a:solidFill>
              </a:rPr>
              <a:t> curves of </a:t>
            </a:r>
            <a:r>
              <a:rPr lang="nl-NL" sz="4200" b="1" dirty="0" err="1">
                <a:solidFill>
                  <a:srgbClr val="FFFF00"/>
                </a:solidFill>
              </a:rPr>
              <a:t>one</a:t>
            </a:r>
            <a:r>
              <a:rPr lang="nl-NL" sz="4200" b="1" dirty="0">
                <a:solidFill>
                  <a:srgbClr val="FFFF00"/>
                </a:solidFill>
              </a:rPr>
              <a:t> trainee for various EPAs</a:t>
            </a: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2392363" y="2185987"/>
            <a:ext cx="7296150" cy="4065588"/>
            <a:chOff x="384" y="1440"/>
            <a:chExt cx="4596" cy="2561"/>
          </a:xfrm>
        </p:grpSpPr>
        <p:grpSp>
          <p:nvGrpSpPr>
            <p:cNvPr id="95236" name="Group 4"/>
            <p:cNvGrpSpPr>
              <a:grpSpLocks/>
            </p:cNvGrpSpPr>
            <p:nvPr/>
          </p:nvGrpSpPr>
          <p:grpSpPr bwMode="auto">
            <a:xfrm>
              <a:off x="517" y="3708"/>
              <a:ext cx="1392" cy="293"/>
              <a:chOff x="1153" y="3566"/>
              <a:chExt cx="1392" cy="293"/>
            </a:xfrm>
          </p:grpSpPr>
          <p:sp>
            <p:nvSpPr>
              <p:cNvPr id="95237" name="Text Box 5"/>
              <p:cNvSpPr txBox="1">
                <a:spLocks noChangeArrowheads="1"/>
              </p:cNvSpPr>
              <p:nvPr/>
            </p:nvSpPr>
            <p:spPr bwMode="auto">
              <a:xfrm>
                <a:off x="1153" y="3609"/>
                <a:ext cx="139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nl-NL" sz="2000" b="1">
                    <a:solidFill>
                      <a:schemeClr val="bg1"/>
                    </a:solidFill>
                    <a:cs typeface="Arial" pitchFamily="34" charset="0"/>
                  </a:rPr>
                  <a:t>training</a:t>
                </a:r>
                <a:endParaRPr lang="nl-NL" sz="22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5238" name="Line 6"/>
              <p:cNvSpPr>
                <a:spLocks noChangeShapeType="1"/>
              </p:cNvSpPr>
              <p:nvPr/>
            </p:nvSpPr>
            <p:spPr bwMode="auto">
              <a:xfrm>
                <a:off x="1202" y="3566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239" name="Group 7"/>
            <p:cNvGrpSpPr>
              <a:grpSpLocks/>
            </p:cNvGrpSpPr>
            <p:nvPr/>
          </p:nvGrpSpPr>
          <p:grpSpPr bwMode="auto">
            <a:xfrm>
              <a:off x="1716" y="3708"/>
              <a:ext cx="3264" cy="293"/>
              <a:chOff x="2492" y="3566"/>
              <a:chExt cx="3019" cy="293"/>
            </a:xfrm>
          </p:grpSpPr>
          <p:sp>
            <p:nvSpPr>
              <p:cNvPr id="95240" name="Text Box 8"/>
              <p:cNvSpPr txBox="1">
                <a:spLocks noChangeArrowheads="1"/>
              </p:cNvSpPr>
              <p:nvPr/>
            </p:nvSpPr>
            <p:spPr bwMode="auto">
              <a:xfrm>
                <a:off x="2562" y="3609"/>
                <a:ext cx="290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nl-NL" sz="2000" b="1">
                    <a:solidFill>
                      <a:schemeClr val="bg1"/>
                    </a:solidFill>
                    <a:cs typeface="Arial" pitchFamily="34" charset="0"/>
                  </a:rPr>
                  <a:t>deliberate professional practice</a:t>
                </a:r>
                <a:endParaRPr lang="nl-NL" sz="22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95241" name="Line 9"/>
              <p:cNvSpPr>
                <a:spLocks noChangeShapeType="1"/>
              </p:cNvSpPr>
              <p:nvPr/>
            </p:nvSpPr>
            <p:spPr bwMode="auto">
              <a:xfrm flipV="1">
                <a:off x="2492" y="3566"/>
                <a:ext cx="3019" cy="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5242" name="Line 10"/>
            <p:cNvSpPr>
              <a:spLocks noChangeShapeType="1"/>
            </p:cNvSpPr>
            <p:nvPr/>
          </p:nvSpPr>
          <p:spPr bwMode="auto">
            <a:xfrm flipV="1">
              <a:off x="384" y="3391"/>
              <a:ext cx="456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566" y="1440"/>
              <a:ext cx="0" cy="213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95244" name="Group 12"/>
          <p:cNvGrpSpPr>
            <a:grpSpLocks/>
          </p:cNvGrpSpPr>
          <p:nvPr/>
        </p:nvGrpSpPr>
        <p:grpSpPr bwMode="auto">
          <a:xfrm>
            <a:off x="2689227" y="2338388"/>
            <a:ext cx="7185025" cy="3076575"/>
            <a:chOff x="571" y="1536"/>
            <a:chExt cx="4526" cy="1938"/>
          </a:xfrm>
        </p:grpSpPr>
        <p:sp>
          <p:nvSpPr>
            <p:cNvPr id="95245" name="Arc 13"/>
            <p:cNvSpPr>
              <a:spLocks/>
            </p:cNvSpPr>
            <p:nvPr/>
          </p:nvSpPr>
          <p:spPr bwMode="auto">
            <a:xfrm rot="-5520405">
              <a:off x="1787" y="462"/>
              <a:ext cx="1796" cy="4228"/>
            </a:xfrm>
            <a:custGeom>
              <a:avLst/>
              <a:gdLst>
                <a:gd name="T0" fmla="*/ 0 w 21600"/>
                <a:gd name="T1" fmla="*/ 0 h 22455"/>
                <a:gd name="T2" fmla="*/ 0 w 21600"/>
                <a:gd name="T3" fmla="*/ 0 h 22455"/>
                <a:gd name="T4" fmla="*/ 0 w 21600"/>
                <a:gd name="T5" fmla="*/ 0 h 224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55"/>
                <a:gd name="T11" fmla="*/ 21600 w 21600"/>
                <a:gd name="T12" fmla="*/ 22455 h 2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55" fill="none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</a:path>
                <a:path w="21600" h="22455" stroke="0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46" name="Rectangle 14"/>
            <p:cNvSpPr>
              <a:spLocks noChangeArrowheads="1"/>
            </p:cNvSpPr>
            <p:nvPr/>
          </p:nvSpPr>
          <p:spPr bwMode="auto">
            <a:xfrm>
              <a:off x="4752" y="1536"/>
              <a:ext cx="3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chemeClr val="bg1"/>
                  </a:solidFill>
                  <a:cs typeface="Arial" pitchFamily="34" charset="0"/>
                </a:rPr>
                <a:t>EPA1</a:t>
              </a: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773364" y="2033587"/>
            <a:ext cx="2987675" cy="3455988"/>
            <a:chOff x="624" y="1344"/>
            <a:chExt cx="1882" cy="2177"/>
          </a:xfrm>
        </p:grpSpPr>
        <p:sp>
          <p:nvSpPr>
            <p:cNvPr id="95248" name="Arc 16"/>
            <p:cNvSpPr>
              <a:spLocks/>
            </p:cNvSpPr>
            <p:nvPr/>
          </p:nvSpPr>
          <p:spPr bwMode="auto">
            <a:xfrm rot="-5520405">
              <a:off x="399" y="1713"/>
              <a:ext cx="2033" cy="1584"/>
            </a:xfrm>
            <a:custGeom>
              <a:avLst/>
              <a:gdLst>
                <a:gd name="T0" fmla="*/ 0 w 21600"/>
                <a:gd name="T1" fmla="*/ 0 h 22455"/>
                <a:gd name="T2" fmla="*/ 0 w 21600"/>
                <a:gd name="T3" fmla="*/ 0 h 22455"/>
                <a:gd name="T4" fmla="*/ 0 w 21600"/>
                <a:gd name="T5" fmla="*/ 0 h 224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55"/>
                <a:gd name="T11" fmla="*/ 21600 w 21600"/>
                <a:gd name="T12" fmla="*/ 22455 h 2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55" fill="none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</a:path>
                <a:path w="21600" h="22455" stroke="0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49" name="Rectangle 17"/>
            <p:cNvSpPr>
              <a:spLocks noChangeArrowheads="1"/>
            </p:cNvSpPr>
            <p:nvPr/>
          </p:nvSpPr>
          <p:spPr bwMode="auto">
            <a:xfrm>
              <a:off x="2161" y="1344"/>
              <a:ext cx="3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chemeClr val="bg1"/>
                  </a:solidFill>
                  <a:cs typeface="Arial" pitchFamily="34" charset="0"/>
                </a:rPr>
                <a:t>EPA4</a:t>
              </a: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695577" y="1728787"/>
            <a:ext cx="6334125" cy="3543300"/>
            <a:chOff x="575" y="1344"/>
            <a:chExt cx="3990" cy="2040"/>
          </a:xfrm>
        </p:grpSpPr>
        <p:sp>
          <p:nvSpPr>
            <p:cNvPr id="95251" name="Arc 19"/>
            <p:cNvSpPr>
              <a:spLocks/>
            </p:cNvSpPr>
            <p:nvPr/>
          </p:nvSpPr>
          <p:spPr bwMode="auto">
            <a:xfrm rot="-5520405">
              <a:off x="1623" y="443"/>
              <a:ext cx="1893" cy="3990"/>
            </a:xfrm>
            <a:custGeom>
              <a:avLst/>
              <a:gdLst>
                <a:gd name="T0" fmla="*/ 0 w 21263"/>
                <a:gd name="T1" fmla="*/ 0 h 21569"/>
                <a:gd name="T2" fmla="*/ 0 w 21263"/>
                <a:gd name="T3" fmla="*/ 0 h 21569"/>
                <a:gd name="T4" fmla="*/ 0 w 21263"/>
                <a:gd name="T5" fmla="*/ 0 h 21569"/>
                <a:gd name="T6" fmla="*/ 0 60000 65536"/>
                <a:gd name="T7" fmla="*/ 0 60000 65536"/>
                <a:gd name="T8" fmla="*/ 0 60000 65536"/>
                <a:gd name="T9" fmla="*/ 0 w 21263"/>
                <a:gd name="T10" fmla="*/ 0 h 21569"/>
                <a:gd name="T11" fmla="*/ 21263 w 21263"/>
                <a:gd name="T12" fmla="*/ 21569 h 215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63" h="21569" fill="none" extrusionOk="0">
                  <a:moveTo>
                    <a:pt x="1150" y="-1"/>
                  </a:moveTo>
                  <a:cubicBezTo>
                    <a:pt x="11168" y="533"/>
                    <a:pt x="19499" y="7895"/>
                    <a:pt x="21263" y="17771"/>
                  </a:cubicBezTo>
                </a:path>
                <a:path w="21263" h="21569" stroke="0" extrusionOk="0">
                  <a:moveTo>
                    <a:pt x="1150" y="-1"/>
                  </a:moveTo>
                  <a:cubicBezTo>
                    <a:pt x="11168" y="533"/>
                    <a:pt x="19499" y="7895"/>
                    <a:pt x="21263" y="17771"/>
                  </a:cubicBezTo>
                  <a:lnTo>
                    <a:pt x="0" y="21569"/>
                  </a:lnTo>
                  <a:close/>
                </a:path>
              </a:pathLst>
            </a:custGeom>
            <a:noFill/>
            <a:ln w="57150">
              <a:solidFill>
                <a:srgbClr val="CC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52" name="Rectangle 20"/>
            <p:cNvSpPr>
              <a:spLocks noChangeArrowheads="1"/>
            </p:cNvSpPr>
            <p:nvPr/>
          </p:nvSpPr>
          <p:spPr bwMode="auto">
            <a:xfrm>
              <a:off x="3840" y="1344"/>
              <a:ext cx="345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chemeClr val="bg1"/>
                  </a:solidFill>
                  <a:cs typeface="Arial" pitchFamily="34" charset="0"/>
                </a:rPr>
                <a:t>EPA2</a:t>
              </a: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3123504" y="2030622"/>
            <a:ext cx="6643688" cy="3308350"/>
            <a:chOff x="912" y="1344"/>
            <a:chExt cx="4185" cy="2084"/>
          </a:xfrm>
        </p:grpSpPr>
        <p:sp>
          <p:nvSpPr>
            <p:cNvPr id="95254" name="Arc 22"/>
            <p:cNvSpPr>
              <a:spLocks/>
            </p:cNvSpPr>
            <p:nvPr/>
          </p:nvSpPr>
          <p:spPr bwMode="auto">
            <a:xfrm rot="-5520405">
              <a:off x="1865" y="535"/>
              <a:ext cx="1940" cy="3846"/>
            </a:xfrm>
            <a:custGeom>
              <a:avLst/>
              <a:gdLst>
                <a:gd name="T0" fmla="*/ 0 w 21600"/>
                <a:gd name="T1" fmla="*/ 0 h 22455"/>
                <a:gd name="T2" fmla="*/ 0 w 21600"/>
                <a:gd name="T3" fmla="*/ 0 h 22455"/>
                <a:gd name="T4" fmla="*/ 0 w 21600"/>
                <a:gd name="T5" fmla="*/ 0 h 224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55"/>
                <a:gd name="T11" fmla="*/ 21600 w 21600"/>
                <a:gd name="T12" fmla="*/ 22455 h 2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55" fill="none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</a:path>
                <a:path w="21600" h="22455" stroke="0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rgbClr val="66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55" name="Rectangle 23"/>
            <p:cNvSpPr>
              <a:spLocks noChangeArrowheads="1"/>
            </p:cNvSpPr>
            <p:nvPr/>
          </p:nvSpPr>
          <p:spPr bwMode="auto">
            <a:xfrm>
              <a:off x="4752" y="1344"/>
              <a:ext cx="3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solidFill>
                    <a:schemeClr val="bg1"/>
                  </a:solidFill>
                  <a:cs typeface="Arial" pitchFamily="34" charset="0"/>
                </a:rPr>
                <a:t>EPA3</a:t>
              </a: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1782763" y="2795587"/>
            <a:ext cx="7620000" cy="1270000"/>
            <a:chOff x="0" y="1824"/>
            <a:chExt cx="4800" cy="800"/>
          </a:xfrm>
        </p:grpSpPr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>
              <a:off x="144" y="2256"/>
              <a:ext cx="465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61" name="Text Box 29"/>
            <p:cNvSpPr txBox="1">
              <a:spLocks noChangeArrowheads="1"/>
            </p:cNvSpPr>
            <p:nvPr/>
          </p:nvSpPr>
          <p:spPr bwMode="auto">
            <a:xfrm>
              <a:off x="0" y="1824"/>
              <a:ext cx="52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>
                  <a:solidFill>
                    <a:schemeClr val="bg1"/>
                  </a:solidFill>
                  <a:cs typeface="Arial" pitchFamily="34" charset="0"/>
                </a:rPr>
                <a:t>Compe-</a:t>
              </a:r>
            </a:p>
            <a:p>
              <a:pPr eaLnBrk="1" hangingPunct="1"/>
              <a:r>
                <a:rPr lang="nl-NL" sz="1600">
                  <a:solidFill>
                    <a:schemeClr val="bg1"/>
                  </a:solidFill>
                  <a:cs typeface="Arial" pitchFamily="34" charset="0"/>
                </a:rPr>
                <a:t>tence</a:t>
              </a:r>
              <a:endParaRPr lang="nl-NL" sz="16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5262" name="Text Box 30"/>
            <p:cNvSpPr txBox="1">
              <a:spLocks noChangeArrowheads="1"/>
            </p:cNvSpPr>
            <p:nvPr/>
          </p:nvSpPr>
          <p:spPr bwMode="auto">
            <a:xfrm>
              <a:off x="0" y="2256"/>
              <a:ext cx="42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>
                  <a:solidFill>
                    <a:schemeClr val="bg1"/>
                  </a:solidFill>
                  <a:cs typeface="Arial" pitchFamily="34" charset="0"/>
                </a:rPr>
                <a:t>thres-</a:t>
              </a:r>
            </a:p>
            <a:p>
              <a:pPr eaLnBrk="1" hangingPunct="1"/>
              <a:r>
                <a:rPr lang="nl-NL" sz="1600">
                  <a:solidFill>
                    <a:schemeClr val="bg1"/>
                  </a:solidFill>
                  <a:cs typeface="Arial" pitchFamily="34" charset="0"/>
                </a:rPr>
                <a:t>hold</a:t>
              </a:r>
              <a:endParaRPr lang="nl-NL" sz="1600" b="1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230563" y="2185987"/>
            <a:ext cx="1219200" cy="3200400"/>
            <a:chOff x="912" y="1440"/>
            <a:chExt cx="768" cy="2016"/>
          </a:xfrm>
        </p:grpSpPr>
        <p:sp>
          <p:nvSpPr>
            <p:cNvPr id="95264" name="Line 32"/>
            <p:cNvSpPr>
              <a:spLocks noChangeShapeType="1"/>
            </p:cNvSpPr>
            <p:nvPr/>
          </p:nvSpPr>
          <p:spPr bwMode="auto">
            <a:xfrm>
              <a:off x="912" y="1440"/>
              <a:ext cx="0" cy="20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65" name="Line 33"/>
            <p:cNvSpPr>
              <a:spLocks noChangeShapeType="1"/>
            </p:cNvSpPr>
            <p:nvPr/>
          </p:nvSpPr>
          <p:spPr bwMode="auto">
            <a:xfrm>
              <a:off x="1248" y="1440"/>
              <a:ext cx="0" cy="20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>
              <a:off x="1680" y="1440"/>
              <a:ext cx="0" cy="20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078164" y="3328987"/>
            <a:ext cx="4702175" cy="1512888"/>
            <a:chOff x="816" y="2160"/>
            <a:chExt cx="2962" cy="953"/>
          </a:xfrm>
        </p:grpSpPr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>
              <a:off x="816" y="2160"/>
              <a:ext cx="192" cy="1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>
              <a:off x="1152" y="2160"/>
              <a:ext cx="192" cy="1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>
              <a:off x="1584" y="2160"/>
              <a:ext cx="192" cy="19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5271" name="Rectangle 39"/>
            <p:cNvSpPr>
              <a:spLocks noChangeArrowheads="1"/>
            </p:cNvSpPr>
            <p:nvPr/>
          </p:nvSpPr>
          <p:spPr bwMode="auto">
            <a:xfrm>
              <a:off x="1824" y="2880"/>
              <a:ext cx="1954" cy="2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chemeClr val="bg1"/>
                  </a:solidFill>
                  <a:cs typeface="Arial" pitchFamily="34" charset="0"/>
                </a:rPr>
                <a:t>Justified entrustment decisions</a:t>
              </a:r>
            </a:p>
          </p:txBody>
        </p:sp>
        <p:sp>
          <p:nvSpPr>
            <p:cNvPr id="95272" name="Line 40"/>
            <p:cNvSpPr>
              <a:spLocks noChangeShapeType="1"/>
            </p:cNvSpPr>
            <p:nvPr/>
          </p:nvSpPr>
          <p:spPr bwMode="auto">
            <a:xfrm>
              <a:off x="1728" y="2352"/>
              <a:ext cx="192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73" name="Line 41"/>
            <p:cNvSpPr>
              <a:spLocks noChangeShapeType="1"/>
            </p:cNvSpPr>
            <p:nvPr/>
          </p:nvSpPr>
          <p:spPr bwMode="auto">
            <a:xfrm>
              <a:off x="1296" y="2352"/>
              <a:ext cx="528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5274" name="Line 42"/>
            <p:cNvSpPr>
              <a:spLocks noChangeShapeType="1"/>
            </p:cNvSpPr>
            <p:nvPr/>
          </p:nvSpPr>
          <p:spPr bwMode="auto">
            <a:xfrm>
              <a:off x="960" y="2352"/>
              <a:ext cx="864" cy="6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eperen 55">
            <a:extLst>
              <a:ext uri="{FF2B5EF4-FFF2-40B4-BE49-F238E27FC236}">
                <a16:creationId xmlns:a16="http://schemas.microsoft.com/office/drawing/2014/main" id="{1D7C0C2B-9388-BB49-AA52-2CFB45E1B7FD}"/>
              </a:ext>
            </a:extLst>
          </p:cNvPr>
          <p:cNvGrpSpPr/>
          <p:nvPr/>
        </p:nvGrpSpPr>
        <p:grpSpPr>
          <a:xfrm>
            <a:off x="6796445" y="3367030"/>
            <a:ext cx="3312775" cy="845711"/>
            <a:chOff x="5241108" y="3429000"/>
            <a:chExt cx="3312775" cy="805541"/>
          </a:xfrm>
        </p:grpSpPr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7AB7D273-D838-9E46-BCDF-AAFB88029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840" y="3882752"/>
              <a:ext cx="1325043" cy="3517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chemeClr val="bg1"/>
                  </a:solidFill>
                  <a:cs typeface="Arial" pitchFamily="34" charset="0"/>
                </a:rPr>
                <a:t>Loss of trust</a:t>
              </a:r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9E255708-6BBF-3545-BFD4-DC6963031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108" y="3429000"/>
              <a:ext cx="304800" cy="3048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 sz="18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Line 42">
              <a:extLst>
                <a:ext uri="{FF2B5EF4-FFF2-40B4-BE49-F238E27FC236}">
                  <a16:creationId xmlns:a16="http://schemas.microsoft.com/office/drawing/2014/main" id="{5D40DB7D-F316-2247-BBC3-58DDE9657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5908" y="3581400"/>
              <a:ext cx="1682932" cy="30135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pic>
        <p:nvPicPr>
          <p:cNvPr id="49" name="Picture 48" descr="UMCU_logo_staand_diap.eps">
            <a:extLst>
              <a:ext uri="{FF2B5EF4-FFF2-40B4-BE49-F238E27FC236}">
                <a16:creationId xmlns:a16="http://schemas.microsoft.com/office/drawing/2014/main" id="{E592861E-6FE6-FD4E-A7FB-C0C39D1A2D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7BAA2BC-0CE2-FE4E-A8FD-BE10FD874176}"/>
              </a:ext>
            </a:extLst>
          </p:cNvPr>
          <p:cNvGrpSpPr/>
          <p:nvPr/>
        </p:nvGrpSpPr>
        <p:grpSpPr>
          <a:xfrm>
            <a:off x="5439320" y="1940673"/>
            <a:ext cx="2981150" cy="3542572"/>
            <a:chOff x="5439320" y="1940673"/>
            <a:chExt cx="2981150" cy="3542572"/>
          </a:xfrm>
        </p:grpSpPr>
        <p:sp>
          <p:nvSpPr>
            <p:cNvPr id="51" name="Arc 16">
              <a:extLst>
                <a:ext uri="{FF2B5EF4-FFF2-40B4-BE49-F238E27FC236}">
                  <a16:creationId xmlns:a16="http://schemas.microsoft.com/office/drawing/2014/main" id="{706F82F8-946E-8242-9507-88C8AE03BE11}"/>
                </a:ext>
              </a:extLst>
            </p:cNvPr>
            <p:cNvSpPr>
              <a:spLocks/>
            </p:cNvSpPr>
            <p:nvPr/>
          </p:nvSpPr>
          <p:spPr bwMode="auto">
            <a:xfrm rot="16079595">
              <a:off x="5032572" y="2561897"/>
              <a:ext cx="3328096" cy="2514600"/>
            </a:xfrm>
            <a:custGeom>
              <a:avLst/>
              <a:gdLst>
                <a:gd name="T0" fmla="*/ 0 w 21600"/>
                <a:gd name="T1" fmla="*/ 0 h 22455"/>
                <a:gd name="T2" fmla="*/ 0 w 21600"/>
                <a:gd name="T3" fmla="*/ 0 h 22455"/>
                <a:gd name="T4" fmla="*/ 0 w 21600"/>
                <a:gd name="T5" fmla="*/ 0 h 224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55"/>
                <a:gd name="T11" fmla="*/ 21600 w 21600"/>
                <a:gd name="T12" fmla="*/ 22455 h 2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55" fill="none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</a:path>
                <a:path w="21600" h="22455" stroke="0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14">
              <a:extLst>
                <a:ext uri="{FF2B5EF4-FFF2-40B4-BE49-F238E27FC236}">
                  <a16:creationId xmlns:a16="http://schemas.microsoft.com/office/drawing/2014/main" id="{A1AA7F8C-DA4B-994F-8062-9C3BB553A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307" y="1940673"/>
              <a:ext cx="548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chemeClr val="bg1"/>
                  </a:solidFill>
                  <a:cs typeface="Arial" pitchFamily="34" charset="0"/>
                </a:rPr>
                <a:t>EPA6</a:t>
              </a:r>
              <a:endParaRPr 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6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8827" y="404813"/>
            <a:ext cx="11110587" cy="1295996"/>
          </a:xfrm>
        </p:spPr>
        <p:txBody>
          <a:bodyPr vert="horz" lIns="0" tIns="45720" rIns="0" bIns="0" rtlCol="0" anchor="b">
            <a:noAutofit/>
          </a:bodyPr>
          <a:lstStyle/>
          <a:p>
            <a:pPr algn="ctr"/>
            <a:r>
              <a:rPr lang="nl-NL" sz="4000" b="1" dirty="0">
                <a:solidFill>
                  <a:srgbClr val="FFFF00"/>
                </a:solidFill>
              </a:rPr>
              <a:t>Entrustment decisions: Five levels of </a:t>
            </a:r>
            <a:r>
              <a:rPr lang="nl-NL" sz="4000" b="1" dirty="0" err="1">
                <a:solidFill>
                  <a:srgbClr val="FFFF00"/>
                </a:solidFill>
              </a:rPr>
              <a:t>supervision</a:t>
            </a:r>
            <a:r>
              <a:rPr lang="nl-NL" sz="4000" b="1" dirty="0">
                <a:solidFill>
                  <a:srgbClr val="FFFF00"/>
                </a:solidFill>
              </a:rPr>
              <a:t>, reflecting increasing trust in trainee </a:t>
            </a:r>
            <a:r>
              <a:rPr lang="nl-NL" sz="4000" b="1" dirty="0" err="1">
                <a:solidFill>
                  <a:srgbClr val="FFFF00"/>
                </a:solidFill>
              </a:rPr>
              <a:t>autonomy</a:t>
            </a:r>
            <a:endParaRPr lang="nl-NL" sz="4000" b="1" dirty="0">
              <a:solidFill>
                <a:srgbClr val="FFFF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0218" y="1981200"/>
            <a:ext cx="8554254" cy="4760168"/>
          </a:xfrm>
        </p:spPr>
        <p:txBody>
          <a:bodyPr>
            <a:noAutofit/>
          </a:bodyPr>
          <a:lstStyle/>
          <a:p>
            <a:pPr marL="609600" indent="-609600">
              <a:lnSpc>
                <a:spcPct val="130000"/>
              </a:lnSpc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Be present but no permission to enact EPA </a:t>
            </a:r>
          </a:p>
          <a:p>
            <a:pPr marL="609600" indent="-609600">
              <a:lnSpc>
                <a:spcPct val="130000"/>
              </a:lnSpc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Practice EPA with direct (pro-active) supervision</a:t>
            </a:r>
          </a:p>
          <a:p>
            <a:pPr marL="609600" indent="-609600">
              <a:lnSpc>
                <a:spcPct val="130000"/>
              </a:lnSpc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Practice EPA with indirect (re-active) supervision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3000" dirty="0">
                <a:solidFill>
                  <a:schemeClr val="bg1"/>
                </a:solidFill>
              </a:rPr>
              <a:t>------------------------------------------------------[threshold]---</a:t>
            </a:r>
          </a:p>
          <a:p>
            <a:pPr marL="609600" indent="-609600">
              <a:lnSpc>
                <a:spcPct val="130000"/>
              </a:lnSpc>
              <a:buFont typeface="+mj-lt"/>
              <a:buAutoNum type="arabicPeriod" startAt="4"/>
            </a:pPr>
            <a:r>
              <a:rPr lang="en-US" sz="3000" dirty="0">
                <a:solidFill>
                  <a:schemeClr val="bg1"/>
                </a:solidFill>
              </a:rPr>
              <a:t>Unsupervised practice allowed (distant oversight)</a:t>
            </a:r>
          </a:p>
          <a:p>
            <a:pPr marL="609600" indent="-609600">
              <a:lnSpc>
                <a:spcPct val="130000"/>
              </a:lnSpc>
              <a:buFont typeface="+mj-lt"/>
              <a:buAutoNum type="arabicPeriod" startAt="4"/>
            </a:pPr>
            <a:r>
              <a:rPr lang="en-US" sz="3000" dirty="0">
                <a:solidFill>
                  <a:schemeClr val="bg1"/>
                </a:solidFill>
              </a:rPr>
              <a:t>May provide supervision to junior learners</a:t>
            </a:r>
            <a:endParaRPr lang="nl-NL" sz="3000" dirty="0">
              <a:solidFill>
                <a:schemeClr val="bg1"/>
              </a:solidFill>
            </a:endParaRPr>
          </a:p>
        </p:txBody>
      </p:sp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1524000" y="5013326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endParaRPr lang="nl-NL" sz="4000" b="1" i="1">
              <a:solidFill>
                <a:srgbClr val="2F97B5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1813" y="6372036"/>
            <a:ext cx="199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Ten Cate et al 2010</a:t>
            </a:r>
          </a:p>
        </p:txBody>
      </p:sp>
      <p:pic>
        <p:nvPicPr>
          <p:cNvPr id="6" name="Picture 5" descr="UMCU_logo_staand_diap.eps">
            <a:extLst>
              <a:ext uri="{FF2B5EF4-FFF2-40B4-BE49-F238E27FC236}">
                <a16:creationId xmlns:a16="http://schemas.microsoft.com/office/drawing/2014/main" id="{F63487E2-3B49-7E41-8418-61DEB0CD04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7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80235"/>
              </p:ext>
            </p:extLst>
          </p:nvPr>
        </p:nvGraphicFramePr>
        <p:xfrm>
          <a:off x="1684756" y="3925841"/>
          <a:ext cx="8846559" cy="27628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4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0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Portfolio of: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trainee Jones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PGY1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PGY2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PGY3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PGY4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EPA 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EPA b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EPA c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EPA d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2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56" y="292970"/>
            <a:ext cx="8793351" cy="718240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rgbClr val="FFFF00"/>
                </a:solidFill>
              </a:rPr>
              <a:t>An </a:t>
            </a:r>
            <a:r>
              <a:rPr lang="nl-NL" sz="4000" b="1" dirty="0" err="1">
                <a:solidFill>
                  <a:srgbClr val="FFFF00"/>
                </a:solidFill>
              </a:rPr>
              <a:t>individualized</a:t>
            </a:r>
            <a:r>
              <a:rPr lang="nl-NL" sz="4000" b="1" dirty="0">
                <a:solidFill>
                  <a:srgbClr val="FFFF00"/>
                </a:solidFill>
              </a:rPr>
              <a:t> workplace curriculum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79031" y="4534734"/>
            <a:ext cx="4893369" cy="1984600"/>
            <a:chOff x="3955030" y="4624145"/>
            <a:chExt cx="4893369" cy="1984600"/>
          </a:xfrm>
        </p:grpSpPr>
        <p:sp>
          <p:nvSpPr>
            <p:cNvPr id="3" name="Ovaal 2"/>
            <p:cNvSpPr/>
            <p:nvPr/>
          </p:nvSpPr>
          <p:spPr>
            <a:xfrm>
              <a:off x="6555552" y="4624145"/>
              <a:ext cx="512779" cy="432048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/>
            <p:cNvSpPr/>
            <p:nvPr/>
          </p:nvSpPr>
          <p:spPr>
            <a:xfrm>
              <a:off x="4760826" y="5615905"/>
              <a:ext cx="512779" cy="432048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Ovaal 7"/>
            <p:cNvSpPr/>
            <p:nvPr/>
          </p:nvSpPr>
          <p:spPr>
            <a:xfrm>
              <a:off x="8335620" y="5180668"/>
              <a:ext cx="512779" cy="432048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al 8"/>
            <p:cNvSpPr/>
            <p:nvPr/>
          </p:nvSpPr>
          <p:spPr>
            <a:xfrm>
              <a:off x="3955030" y="6176697"/>
              <a:ext cx="512779" cy="432048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91680"/>
              </p:ext>
            </p:extLst>
          </p:nvPr>
        </p:nvGraphicFramePr>
        <p:xfrm>
          <a:off x="2234783" y="1378355"/>
          <a:ext cx="7693296" cy="224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6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Graded supervision allows for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Observing the activity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EE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Acting with direct, pro-active supervision present in the room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EE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F0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Acting with (re-active) supervision available within minutes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F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3AC3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Acting unsupervised, i.e. under clinical oversight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AC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/>
                          <a:cs typeface="Times New Roman"/>
                        </a:rPr>
                        <a:t>Acting as the supervisor to a junior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 descr="UMCU_logo_staand_diap.eps">
            <a:extLst>
              <a:ext uri="{FF2B5EF4-FFF2-40B4-BE49-F238E27FC236}">
                <a16:creationId xmlns:a16="http://schemas.microsoft.com/office/drawing/2014/main" id="{734FA316-9E10-8D4E-BE4F-4EF5E4B9C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B8BD6-631A-8946-B435-F1FFFCA7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77" y="395921"/>
            <a:ext cx="4747812" cy="598067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00630-F7BB-3847-AE65-EDD98A41D1BD}"/>
              </a:ext>
            </a:extLst>
          </p:cNvPr>
          <p:cNvGrpSpPr/>
          <p:nvPr/>
        </p:nvGrpSpPr>
        <p:grpSpPr>
          <a:xfrm>
            <a:off x="673739" y="421728"/>
            <a:ext cx="5963376" cy="2359804"/>
            <a:chOff x="706396" y="594878"/>
            <a:chExt cx="5963376" cy="23598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CBD731-70BC-6141-8666-BEA8B60D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96" y="594878"/>
              <a:ext cx="5899511" cy="235980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BFC105-64FB-8C40-933B-0F2B318FF9FD}"/>
                </a:ext>
              </a:extLst>
            </p:cNvPr>
            <p:cNvSpPr txBox="1"/>
            <p:nvPr/>
          </p:nvSpPr>
          <p:spPr>
            <a:xfrm>
              <a:off x="2833839" y="722884"/>
              <a:ext cx="3835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J Amer Coll Surg 2019; 228(3):299-302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6A24E5-B340-4B4B-A207-CECA649C44E8}"/>
              </a:ext>
            </a:extLst>
          </p:cNvPr>
          <p:cNvSpPr txBox="1"/>
          <p:nvPr/>
        </p:nvSpPr>
        <p:spPr>
          <a:xfrm>
            <a:off x="597586" y="3072348"/>
            <a:ext cx="6039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For patient safety residents receive less opportunity to execute true responsibilities for patient care</a:t>
            </a:r>
          </a:p>
          <a:p>
            <a:endParaRPr lang="en-US" sz="300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000">
                <a:solidFill>
                  <a:schemeClr val="bg1"/>
                </a:solidFill>
                <a:sym typeface="Wingdings" pitchFamily="2" charset="2"/>
              </a:rPr>
              <a:t>Poorly prepared for unsupervised practice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000">
                <a:solidFill>
                  <a:schemeClr val="bg1"/>
                </a:solidFill>
                <a:sym typeface="Wingdings" pitchFamily="2" charset="2"/>
              </a:rPr>
              <a:t>Patient safety jeopardized after training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8" name="Picture 7" descr="UMCU_logo_staand_diap.eps">
            <a:extLst>
              <a:ext uri="{FF2B5EF4-FFF2-40B4-BE49-F238E27FC236}">
                <a16:creationId xmlns:a16="http://schemas.microsoft.com/office/drawing/2014/main" id="{1AEB2C1F-D134-7043-9E92-A20D9F345A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6071BE-5A39-A741-AEE6-CD7C3AC35ACA}"/>
              </a:ext>
            </a:extLst>
          </p:cNvPr>
          <p:cNvGrpSpPr/>
          <p:nvPr/>
        </p:nvGrpSpPr>
        <p:grpSpPr>
          <a:xfrm>
            <a:off x="685800" y="96875"/>
            <a:ext cx="10820400" cy="6422571"/>
            <a:chOff x="1296388" y="574158"/>
            <a:chExt cx="9599222" cy="49654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CE4D17-FD03-1B4E-B475-40A7AD3FC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389" y="574158"/>
              <a:ext cx="9599221" cy="15948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7C3EC0-E425-6843-9D58-92E15EE7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388" y="2169042"/>
              <a:ext cx="9599221" cy="337052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52E0B1-D90D-7B40-A155-07630AFF8DBF}"/>
              </a:ext>
            </a:extLst>
          </p:cNvPr>
          <p:cNvSpPr txBox="1"/>
          <p:nvPr/>
        </p:nvSpPr>
        <p:spPr>
          <a:xfrm>
            <a:off x="9565447" y="6519446"/>
            <a:ext cx="2626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Halpern &amp; Detsky 2014 NEJM</a:t>
            </a:r>
          </a:p>
        </p:txBody>
      </p:sp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AF84C23F-BFB9-5840-B135-009CB941E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9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BBDCC-08AE-BF4D-813E-1314F8CA7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90" y="184985"/>
            <a:ext cx="10901082" cy="4215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16527-D0A0-5E4D-A339-78F93D856DB3}"/>
              </a:ext>
            </a:extLst>
          </p:cNvPr>
          <p:cNvSpPr txBox="1"/>
          <p:nvPr/>
        </p:nvSpPr>
        <p:spPr>
          <a:xfrm>
            <a:off x="8630319" y="6465530"/>
            <a:ext cx="35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Mattar et al 2014, Annals of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51D8F-604B-954F-BECB-18285DB7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20" y="3330443"/>
            <a:ext cx="10450290" cy="313508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 descr="UMCU_logo_staand_diap.eps">
            <a:extLst>
              <a:ext uri="{FF2B5EF4-FFF2-40B4-BE49-F238E27FC236}">
                <a16:creationId xmlns:a16="http://schemas.microsoft.com/office/drawing/2014/main" id="{4881F0E5-87FE-E143-9224-72EA973A38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44268" y="484476"/>
            <a:ext cx="8305800" cy="1143000"/>
          </a:xfrm>
          <a:prstGeom prst="rect">
            <a:avLst/>
          </a:prstGeom>
          <a:noFill/>
          <a:ln/>
        </p:spPr>
        <p:txBody>
          <a:bodyPr vert="horz" lIns="0" tIns="45720" rIns="0" bIns="0" rtlCol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4800" b="1" dirty="0" err="1">
                <a:solidFill>
                  <a:srgbClr val="FFFD18"/>
                </a:solidFill>
                <a:latin typeface="Calibri Regular"/>
              </a:rPr>
              <a:t>Growth</a:t>
            </a:r>
            <a:r>
              <a:rPr lang="nl-NL" sz="4800" b="1" dirty="0">
                <a:solidFill>
                  <a:srgbClr val="FFFD18"/>
                </a:solidFill>
                <a:latin typeface="Calibri Regular"/>
              </a:rPr>
              <a:t> of </a:t>
            </a:r>
            <a:r>
              <a:rPr lang="nl-NL" sz="4800" b="1" dirty="0" err="1">
                <a:solidFill>
                  <a:srgbClr val="FFFD18"/>
                </a:solidFill>
                <a:latin typeface="Calibri Regular"/>
              </a:rPr>
              <a:t>competence</a:t>
            </a:r>
            <a:r>
              <a:rPr lang="nl-NL" sz="4800" b="1" dirty="0">
                <a:solidFill>
                  <a:srgbClr val="FFFD18"/>
                </a:solidFill>
                <a:latin typeface="Calibri Regular"/>
              </a:rPr>
              <a:t> – </a:t>
            </a:r>
            <a:br>
              <a:rPr lang="nl-NL" sz="4800" b="1" dirty="0">
                <a:solidFill>
                  <a:srgbClr val="FFFD18"/>
                </a:solidFill>
                <a:latin typeface="Calibri Regular"/>
              </a:rPr>
            </a:br>
            <a:r>
              <a:rPr lang="nl-NL" sz="4800" b="1" dirty="0" err="1">
                <a:solidFill>
                  <a:srgbClr val="FFFD18"/>
                </a:solidFill>
                <a:latin typeface="Calibri Regular"/>
              </a:rPr>
              <a:t>decrease</a:t>
            </a:r>
            <a:r>
              <a:rPr lang="nl-NL" sz="4800" b="1" dirty="0">
                <a:solidFill>
                  <a:srgbClr val="FFFD18"/>
                </a:solidFill>
                <a:latin typeface="Calibri Regular"/>
              </a:rPr>
              <a:t> of </a:t>
            </a:r>
            <a:r>
              <a:rPr lang="nl-NL" sz="4800" b="1" dirty="0" err="1">
                <a:solidFill>
                  <a:srgbClr val="FFFD18"/>
                </a:solidFill>
                <a:latin typeface="Calibri Regular"/>
              </a:rPr>
              <a:t>supervision</a:t>
            </a:r>
            <a:endParaRPr lang="nl-NL" sz="4800" b="1" dirty="0">
              <a:solidFill>
                <a:srgbClr val="FFFD18"/>
              </a:solidFill>
              <a:latin typeface="Calibri Regular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1919289" y="2997200"/>
            <a:ext cx="5545137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6707188" y="222408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1919288" y="2492375"/>
            <a:ext cx="78486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9831388" y="2224088"/>
            <a:ext cx="0" cy="3262312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V="1">
            <a:off x="1919289" y="3500438"/>
            <a:ext cx="4176712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5232400" y="2205038"/>
            <a:ext cx="0" cy="327660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4268788" y="222408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1919289" y="4005263"/>
            <a:ext cx="29591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74825" y="2997203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dirty="0" err="1">
                <a:solidFill>
                  <a:schemeClr val="bg1"/>
                </a:solidFill>
                <a:cs typeface="Arial" pitchFamily="34" charset="0"/>
              </a:rPr>
              <a:t>proficient</a:t>
            </a:r>
            <a:endParaRPr lang="nl-N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774825" y="2420938"/>
            <a:ext cx="1436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dirty="0">
                <a:solidFill>
                  <a:schemeClr val="bg1"/>
                </a:solidFill>
                <a:cs typeface="Arial" pitchFamily="34" charset="0"/>
              </a:rPr>
              <a:t>expert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774827" y="3500438"/>
            <a:ext cx="1655763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dirty="0">
                <a:solidFill>
                  <a:schemeClr val="bg1"/>
                </a:solidFill>
                <a:cs typeface="Arial" pitchFamily="34" charset="0"/>
              </a:rPr>
              <a:t>competent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774825" y="4005263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dirty="0" err="1">
                <a:solidFill>
                  <a:schemeClr val="bg1"/>
                </a:solidFill>
                <a:cs typeface="Arial" pitchFamily="34" charset="0"/>
              </a:rPr>
              <a:t>advanced</a:t>
            </a:r>
            <a:endParaRPr lang="nl-N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1774827" y="4510088"/>
            <a:ext cx="1350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dirty="0">
                <a:solidFill>
                  <a:schemeClr val="bg1"/>
                </a:solidFill>
                <a:cs typeface="Arial" pitchFamily="34" charset="0"/>
              </a:rPr>
              <a:t>novice</a:t>
            </a: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1919289" y="4508500"/>
            <a:ext cx="2232025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3763963" y="2205038"/>
            <a:ext cx="0" cy="3276600"/>
          </a:xfrm>
          <a:prstGeom prst="line">
            <a:avLst/>
          </a:prstGeom>
          <a:noFill/>
          <a:ln w="9525">
            <a:solidFill>
              <a:srgbClr val="3399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3143250" y="2679700"/>
            <a:ext cx="7239000" cy="2546350"/>
            <a:chOff x="1020" y="1688"/>
            <a:chExt cx="4560" cy="1604"/>
          </a:xfrm>
        </p:grpSpPr>
        <p:sp>
          <p:nvSpPr>
            <p:cNvPr id="21" name="Arc 32"/>
            <p:cNvSpPr>
              <a:spLocks/>
            </p:cNvSpPr>
            <p:nvPr/>
          </p:nvSpPr>
          <p:spPr bwMode="auto">
            <a:xfrm rot="-5520405">
              <a:off x="2483" y="407"/>
              <a:ext cx="1604" cy="4166"/>
            </a:xfrm>
            <a:custGeom>
              <a:avLst/>
              <a:gdLst>
                <a:gd name="T0" fmla="*/ 0 w 21600"/>
                <a:gd name="T1" fmla="*/ 0 h 22455"/>
                <a:gd name="T2" fmla="*/ 0 w 21600"/>
                <a:gd name="T3" fmla="*/ 0 h 22455"/>
                <a:gd name="T4" fmla="*/ 0 w 21600"/>
                <a:gd name="T5" fmla="*/ 0 h 224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55"/>
                <a:gd name="T11" fmla="*/ 21600 w 21600"/>
                <a:gd name="T12" fmla="*/ 22455 h 224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55" fill="none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</a:path>
                <a:path w="21600" h="22455" stroke="0" extrusionOk="0">
                  <a:moveTo>
                    <a:pt x="1774" y="-1"/>
                  </a:moveTo>
                  <a:cubicBezTo>
                    <a:pt x="12977" y="923"/>
                    <a:pt x="21600" y="10285"/>
                    <a:pt x="21600" y="21527"/>
                  </a:cubicBezTo>
                  <a:cubicBezTo>
                    <a:pt x="21600" y="21836"/>
                    <a:pt x="21593" y="22145"/>
                    <a:pt x="21580" y="22455"/>
                  </a:cubicBezTo>
                  <a:lnTo>
                    <a:pt x="0" y="21527"/>
                  </a:lnTo>
                  <a:close/>
                </a:path>
              </a:pathLst>
            </a:custGeom>
            <a:noFill/>
            <a:ln w="5715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 flipV="1">
              <a:off x="1020" y="3249"/>
              <a:ext cx="456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23" name="Line 34"/>
          <p:cNvSpPr>
            <a:spLocks noChangeShapeType="1"/>
          </p:cNvSpPr>
          <p:nvPr/>
        </p:nvSpPr>
        <p:spPr bwMode="auto">
          <a:xfrm>
            <a:off x="3432175" y="2060575"/>
            <a:ext cx="0" cy="3384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9967915" y="2422822"/>
            <a:ext cx="5401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EPA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3354387" y="5661025"/>
            <a:ext cx="3964576" cy="465138"/>
            <a:chOff x="1153" y="3566"/>
            <a:chExt cx="1392" cy="293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1153" y="3609"/>
              <a:ext cx="13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nl-NL" sz="2000" b="1" dirty="0">
                  <a:solidFill>
                    <a:schemeClr val="bg1"/>
                  </a:solidFill>
                  <a:cs typeface="Arial" pitchFamily="34" charset="0"/>
                </a:rPr>
                <a:t>training</a:t>
              </a:r>
              <a:endParaRPr lang="nl-NL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>
              <a:off x="1202" y="3566"/>
              <a:ext cx="113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6"/>
          <p:cNvGrpSpPr>
            <a:grpSpLocks/>
          </p:cNvGrpSpPr>
          <p:nvPr/>
        </p:nvGrpSpPr>
        <p:grpSpPr bwMode="auto">
          <a:xfrm>
            <a:off x="6412968" y="5661026"/>
            <a:ext cx="4095234" cy="468313"/>
            <a:chOff x="2306" y="3566"/>
            <a:chExt cx="3388" cy="295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2306" y="3609"/>
              <a:ext cx="33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nl-NL" sz="2000" b="1" dirty="0" err="1">
                  <a:solidFill>
                    <a:schemeClr val="bg1"/>
                  </a:solidFill>
                  <a:cs typeface="Arial" pitchFamily="34" charset="0"/>
                </a:rPr>
                <a:t>deliberate</a:t>
              </a:r>
              <a:r>
                <a:rPr lang="nl-NL" sz="2000" b="1" dirty="0">
                  <a:solidFill>
                    <a:schemeClr val="bg1"/>
                  </a:solidFill>
                  <a:cs typeface="Arial" pitchFamily="34" charset="0"/>
                </a:rPr>
                <a:t> professional </a:t>
              </a:r>
              <a:r>
                <a:rPr lang="nl-NL" sz="2000" b="1" dirty="0" err="1">
                  <a:solidFill>
                    <a:schemeClr val="bg1"/>
                  </a:solidFill>
                  <a:cs typeface="Arial" pitchFamily="34" charset="0"/>
                </a:rPr>
                <a:t>practice</a:t>
              </a:r>
              <a:endParaRPr lang="nl-NL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 flipV="1">
              <a:off x="2492" y="3566"/>
              <a:ext cx="3019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48044" y="2244727"/>
            <a:ext cx="2374522" cy="4408379"/>
            <a:chOff x="2739272" y="2224088"/>
            <a:chExt cx="2374522" cy="4408379"/>
          </a:xfrm>
        </p:grpSpPr>
        <p:sp>
          <p:nvSpPr>
            <p:cNvPr id="33" name="Rectangle 32"/>
            <p:cNvSpPr/>
            <p:nvPr/>
          </p:nvSpPr>
          <p:spPr>
            <a:xfrm>
              <a:off x="3755082" y="2224088"/>
              <a:ext cx="1358712" cy="3276600"/>
            </a:xfrm>
            <a:prstGeom prst="rect">
              <a:avLst/>
            </a:prstGeom>
            <a:solidFill>
              <a:srgbClr val="CCFFCC">
                <a:alpha val="2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39272" y="6263135"/>
              <a:ext cx="781695" cy="369332"/>
            </a:xfrm>
            <a:prstGeom prst="rect">
              <a:avLst/>
            </a:prstGeom>
            <a:solidFill>
              <a:srgbClr val="CCFFCC">
                <a:alpha val="2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 distant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31316" y="2224089"/>
            <a:ext cx="1889974" cy="4429017"/>
            <a:chOff x="1818426" y="2203450"/>
            <a:chExt cx="1889974" cy="4429017"/>
          </a:xfrm>
        </p:grpSpPr>
        <p:sp>
          <p:nvSpPr>
            <p:cNvPr id="36" name="Rectangle 35"/>
            <p:cNvSpPr/>
            <p:nvPr/>
          </p:nvSpPr>
          <p:spPr>
            <a:xfrm>
              <a:off x="2744788" y="2203450"/>
              <a:ext cx="963612" cy="3276600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18426" y="6263135"/>
              <a:ext cx="796926" cy="369332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 indirect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32400" y="2228853"/>
            <a:ext cx="4735512" cy="4424403"/>
            <a:chOff x="3708400" y="2228850"/>
            <a:chExt cx="4735512" cy="4424403"/>
          </a:xfrm>
        </p:grpSpPr>
        <p:sp>
          <p:nvSpPr>
            <p:cNvPr id="39" name="Rectangle 38"/>
            <p:cNvSpPr/>
            <p:nvPr/>
          </p:nvSpPr>
          <p:spPr>
            <a:xfrm>
              <a:off x="5266194" y="2228850"/>
              <a:ext cx="3177718" cy="3276600"/>
            </a:xfrm>
            <a:prstGeom prst="rect">
              <a:avLst/>
            </a:prstGeom>
            <a:solidFill>
              <a:srgbClr val="CCFFCC">
                <a:alpha val="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08400" y="6283921"/>
              <a:ext cx="714281" cy="369332"/>
            </a:xfrm>
            <a:prstGeom prst="rect">
              <a:avLst/>
            </a:prstGeom>
            <a:solidFill>
              <a:srgbClr val="CCFFCC">
                <a:alpha val="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no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21468" y="2220912"/>
            <a:ext cx="1857338" cy="4432344"/>
            <a:chOff x="897468" y="2220909"/>
            <a:chExt cx="1857338" cy="4432344"/>
          </a:xfrm>
        </p:grpSpPr>
        <p:sp>
          <p:nvSpPr>
            <p:cNvPr id="42" name="Rectangle 41"/>
            <p:cNvSpPr/>
            <p:nvPr/>
          </p:nvSpPr>
          <p:spPr>
            <a:xfrm>
              <a:off x="2249981" y="2220909"/>
              <a:ext cx="504825" cy="3276600"/>
            </a:xfrm>
            <a:prstGeom prst="rect">
              <a:avLst/>
            </a:prstGeom>
            <a:solidFill>
              <a:srgbClr val="CCFFCC">
                <a:alpha val="6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97468" y="6283921"/>
              <a:ext cx="790046" cy="369332"/>
            </a:xfrm>
            <a:prstGeom prst="rect">
              <a:avLst/>
            </a:prstGeom>
            <a:solidFill>
              <a:srgbClr val="CCFFCC">
                <a:alpha val="6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 direct</a:t>
              </a:r>
            </a:p>
          </p:txBody>
        </p:sp>
      </p:grp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6066483" y="6283921"/>
            <a:ext cx="3449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l-NL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Shades</a:t>
            </a:r>
            <a:r>
              <a:rPr lang="nl-NL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of </a:t>
            </a:r>
            <a:r>
              <a:rPr lang="nl-NL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decreasing</a:t>
            </a:r>
            <a:r>
              <a:rPr lang="nl-NL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nl-NL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supervision</a:t>
            </a:r>
            <a:endParaRPr lang="nl-NL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442009" y="2224088"/>
            <a:ext cx="329141" cy="3276600"/>
          </a:xfrm>
          <a:prstGeom prst="rect">
            <a:avLst/>
          </a:prstGeom>
          <a:solidFill>
            <a:srgbClr val="E6FFAF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10399" y="6283921"/>
            <a:ext cx="699945" cy="369332"/>
          </a:xfrm>
          <a:prstGeom prst="rect">
            <a:avLst/>
          </a:prstGeom>
          <a:solidFill>
            <a:srgbClr val="E6FFAF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E0FFCA"/>
                </a:solidFill>
              </a:rPr>
              <a:t>Observe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7BE744-F945-9942-BA5B-457EEC8126C9}"/>
              </a:ext>
            </a:extLst>
          </p:cNvPr>
          <p:cNvSpPr/>
          <p:nvPr/>
        </p:nvSpPr>
        <p:spPr>
          <a:xfrm>
            <a:off x="5263854" y="2224088"/>
            <a:ext cx="1358712" cy="32766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6" name="Groeperen 4"/>
          <p:cNvGrpSpPr/>
          <p:nvPr/>
        </p:nvGrpSpPr>
        <p:grpSpPr>
          <a:xfrm>
            <a:off x="5050484" y="3363913"/>
            <a:ext cx="6306060" cy="930066"/>
            <a:chOff x="3526483" y="3363913"/>
            <a:chExt cx="6306059" cy="930066"/>
          </a:xfrm>
        </p:grpSpPr>
        <p:sp>
          <p:nvSpPr>
            <p:cNvPr id="47" name="Oval 37"/>
            <p:cNvSpPr>
              <a:spLocks noChangeArrowheads="1"/>
            </p:cNvSpPr>
            <p:nvPr/>
          </p:nvSpPr>
          <p:spPr bwMode="auto">
            <a:xfrm>
              <a:off x="3526483" y="3363913"/>
              <a:ext cx="304800" cy="3048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nl-NL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9" name="Line 41"/>
            <p:cNvSpPr>
              <a:spLocks noChangeShapeType="1"/>
            </p:cNvSpPr>
            <p:nvPr/>
          </p:nvSpPr>
          <p:spPr bwMode="auto">
            <a:xfrm>
              <a:off x="3831282" y="3622675"/>
              <a:ext cx="740717" cy="301972"/>
            </a:xfrm>
            <a:prstGeom prst="line">
              <a:avLst/>
            </a:prstGeom>
            <a:noFill/>
            <a:ln w="1905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4572000" y="3924647"/>
              <a:ext cx="5260542" cy="3693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chemeClr val="bg1"/>
                  </a:solidFill>
                  <a:cs typeface="Arial" pitchFamily="34" charset="0"/>
                </a:rPr>
                <a:t>Summative decision for unsupervised practice. Level 4</a:t>
              </a:r>
            </a:p>
          </p:txBody>
        </p:sp>
      </p:grpSp>
      <p:pic>
        <p:nvPicPr>
          <p:cNvPr id="52" name="Picture 51" descr="UMCU_logo_staand_diap.eps">
            <a:extLst>
              <a:ext uri="{FF2B5EF4-FFF2-40B4-BE49-F238E27FC236}">
                <a16:creationId xmlns:a16="http://schemas.microsoft.com/office/drawing/2014/main" id="{43722665-0141-4C42-9BFC-6B5D780B9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 animBg="1"/>
      <p:bldP spid="51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FDB0-4F2B-EB4A-9E82-84C5E8A7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12" y="305056"/>
            <a:ext cx="1116497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The purpose of workplace-based assessment: </a:t>
            </a:r>
            <a:r>
              <a:rPr lang="en-US" b="1" i="1" dirty="0">
                <a:solidFill>
                  <a:srgbClr val="FFFF00"/>
                </a:solidFill>
              </a:rPr>
              <a:t>Retrospective</a:t>
            </a:r>
            <a:r>
              <a:rPr lang="en-US" b="1" dirty="0">
                <a:solidFill>
                  <a:srgbClr val="FFFF00"/>
                </a:solidFill>
              </a:rPr>
              <a:t> or </a:t>
            </a:r>
            <a:r>
              <a:rPr lang="en-US" b="1" i="1" dirty="0">
                <a:solidFill>
                  <a:srgbClr val="FFFF00"/>
                </a:solidFill>
              </a:rPr>
              <a:t>Prospective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36913C6B-E6E7-984A-B2AB-0FB094A3F625}"/>
              </a:ext>
            </a:extLst>
          </p:cNvPr>
          <p:cNvSpPr/>
          <p:nvPr/>
        </p:nvSpPr>
        <p:spPr>
          <a:xfrm>
            <a:off x="1589314" y="5355771"/>
            <a:ext cx="4474029" cy="587829"/>
          </a:xfrm>
          <a:prstGeom prst="leftArrow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F4113A4A-0B21-1F49-928B-5D12B2F16EF3}"/>
              </a:ext>
            </a:extLst>
          </p:cNvPr>
          <p:cNvSpPr/>
          <p:nvPr/>
        </p:nvSpPr>
        <p:spPr>
          <a:xfrm rot="10800000">
            <a:off x="6291943" y="5355770"/>
            <a:ext cx="4218214" cy="587829"/>
          </a:xfrm>
          <a:prstGeom prst="leftArrow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9FD973-79C5-D548-B509-EA1266BD048C}"/>
              </a:ext>
            </a:extLst>
          </p:cNvPr>
          <p:cNvCxnSpPr>
            <a:cxnSpLocks/>
          </p:cNvCxnSpPr>
          <p:nvPr/>
        </p:nvCxnSpPr>
        <p:spPr>
          <a:xfrm>
            <a:off x="6063343" y="3984172"/>
            <a:ext cx="0" cy="182154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8F5E59-EB26-FC4E-8ED8-7009143CB3E4}"/>
              </a:ext>
            </a:extLst>
          </p:cNvPr>
          <p:cNvCxnSpPr>
            <a:cxnSpLocks/>
          </p:cNvCxnSpPr>
          <p:nvPr/>
        </p:nvCxnSpPr>
        <p:spPr>
          <a:xfrm>
            <a:off x="6264729" y="3984172"/>
            <a:ext cx="0" cy="182154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D61C3-AD3F-8542-9398-EFC37C0D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172" y="2048329"/>
            <a:ext cx="2615592" cy="3062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34BF07-EC60-2446-9DF8-294FA1F4E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72843" y="2048329"/>
            <a:ext cx="2489808" cy="30625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6E5012-36D1-4743-B1B4-6744B7E38693}"/>
              </a:ext>
            </a:extLst>
          </p:cNvPr>
          <p:cNvSpPr txBox="1"/>
          <p:nvPr/>
        </p:nvSpPr>
        <p:spPr>
          <a:xfrm>
            <a:off x="618367" y="2514600"/>
            <a:ext cx="2854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Does the student  show mastery of the content,  taught in courses and rotations?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928058-8907-184F-AE89-FDF627A754B6}"/>
              </a:ext>
            </a:extLst>
          </p:cNvPr>
          <p:cNvSpPr txBox="1"/>
          <p:nvPr/>
        </p:nvSpPr>
        <p:spPr>
          <a:xfrm>
            <a:off x="9119206" y="2512911"/>
            <a:ext cx="26536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Is the student ready to assume the expected future responsibilities?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B79F65-0052-D143-A129-1E82D9A64209}"/>
              </a:ext>
            </a:extLst>
          </p:cNvPr>
          <p:cNvSpPr txBox="1"/>
          <p:nvPr/>
        </p:nvSpPr>
        <p:spPr>
          <a:xfrm>
            <a:off x="5641307" y="5834584"/>
            <a:ext cx="107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</a:rPr>
              <a:t>End of </a:t>
            </a:r>
          </a:p>
          <a:p>
            <a:pPr algn="ctr"/>
            <a:r>
              <a:rPr lang="en-US" sz="2000">
                <a:solidFill>
                  <a:srgbClr val="FFFF00"/>
                </a:solidFill>
              </a:rPr>
              <a:t>training</a:t>
            </a:r>
          </a:p>
        </p:txBody>
      </p:sp>
      <p:pic>
        <p:nvPicPr>
          <p:cNvPr id="12" name="Picture 11" descr="UMCU_logo_staand_diap.eps">
            <a:extLst>
              <a:ext uri="{FF2B5EF4-FFF2-40B4-BE49-F238E27FC236}">
                <a16:creationId xmlns:a16="http://schemas.microsoft.com/office/drawing/2014/main" id="{F215B73A-2F59-2646-B74F-1907F56FE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2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95992-DC01-4944-B5BA-26344365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66" y="139772"/>
            <a:ext cx="11716512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FD18"/>
                </a:solidFill>
              </a:rPr>
              <a:t>What is the ultimate goal of medical training: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5BBB-CAA2-4944-9307-F1773F5A8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34" y="1282772"/>
            <a:ext cx="11353800" cy="53771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To expect that physicians, residents, specialists we graduate can all be trusted to provide high quality, safe care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(with limited or no supervision)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The Dutch Medical Act says: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Licensed physicians are entitled to perform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medical tasks, </a:t>
            </a:r>
            <a:r>
              <a:rPr lang="en-US" sz="3600" b="1" i="1" dirty="0">
                <a:solidFill>
                  <a:srgbClr val="FFFF00"/>
                </a:solidFill>
              </a:rPr>
              <a:t>provided they are competent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But.. What Is Competent? And How Do We Know?</a:t>
            </a:r>
          </a:p>
        </p:txBody>
      </p:sp>
      <p:pic>
        <p:nvPicPr>
          <p:cNvPr id="6" name="Picture 5" descr="UMCU_logo_staand_diap.eps">
            <a:extLst>
              <a:ext uri="{FF2B5EF4-FFF2-40B4-BE49-F238E27FC236}">
                <a16:creationId xmlns:a16="http://schemas.microsoft.com/office/drawing/2014/main" id="{7A2FEC4B-7E27-574C-93EA-F13EDB519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A19A7-B9E9-6841-85E0-1472F288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5" b="3449"/>
          <a:stretch/>
        </p:blipFill>
        <p:spPr>
          <a:xfrm>
            <a:off x="1475176" y="2219284"/>
            <a:ext cx="9241647" cy="4515441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761427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pid-supervision1">
            <a:extLst>
              <a:ext uri="{FF2B5EF4-FFF2-40B4-BE49-F238E27FC236}">
                <a16:creationId xmlns:a16="http://schemas.microsoft.com/office/drawing/2014/main" id="{8FED7E73-70DB-FC43-B8EC-F80E8B43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18" y="143563"/>
            <a:ext cx="8761163" cy="657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lkvormige toelichting 3"/>
          <p:cNvSpPr/>
          <p:nvPr/>
        </p:nvSpPr>
        <p:spPr>
          <a:xfrm rot="19034274">
            <a:off x="8624506" y="3579135"/>
            <a:ext cx="3454402" cy="2818640"/>
          </a:xfrm>
          <a:prstGeom prst="cloudCallout">
            <a:avLst>
              <a:gd name="adj1" fmla="val 6329"/>
              <a:gd name="adj2" fmla="val -1242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4800" rIns="0" rtlCol="0" anchor="ctr">
            <a:noAutofit/>
          </a:bodyPr>
          <a:lstStyle/>
          <a:p>
            <a:pPr algn="ctr"/>
            <a:endParaRPr lang="nl-NL" sz="2400" dirty="0"/>
          </a:p>
        </p:txBody>
      </p:sp>
      <p:sp>
        <p:nvSpPr>
          <p:cNvPr id="5" name="Wolkvormige toelichting 4"/>
          <p:cNvSpPr/>
          <p:nvPr/>
        </p:nvSpPr>
        <p:spPr>
          <a:xfrm>
            <a:off x="3585722" y="3742790"/>
            <a:ext cx="2022528" cy="1740610"/>
          </a:xfrm>
          <a:prstGeom prst="cloudCallout">
            <a:avLst>
              <a:gd name="adj1" fmla="val -36640"/>
              <a:gd name="adj2" fmla="val -1404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64800" rIns="36000" rtlCol="0" anchor="ctr"/>
          <a:lstStyle/>
          <a:p>
            <a:pPr algn="ctr"/>
            <a:r>
              <a:rPr lang="nl-NL" sz="2400" dirty="0" err="1"/>
              <a:t>Please</a:t>
            </a:r>
            <a:r>
              <a:rPr lang="nl-NL" sz="2400" dirty="0"/>
              <a:t>… mark me ‘superior’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9284" y="3761073"/>
            <a:ext cx="29848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FFFFFF"/>
                </a:solidFill>
              </a:rPr>
              <a:t>      </a:t>
            </a:r>
            <a:r>
              <a:rPr lang="nl-NL" sz="2400" dirty="0" err="1">
                <a:solidFill>
                  <a:srgbClr val="FFFFFF"/>
                </a:solidFill>
              </a:rPr>
              <a:t>She’s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nice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and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works</a:t>
            </a:r>
            <a:r>
              <a:rPr lang="nl-NL" sz="2400" dirty="0">
                <a:solidFill>
                  <a:srgbClr val="FFFFFF"/>
                </a:solidFill>
              </a:rPr>
              <a:t> hard; </a:t>
            </a:r>
            <a:r>
              <a:rPr lang="nl-NL" sz="2400" dirty="0" err="1">
                <a:solidFill>
                  <a:srgbClr val="FFFFFF"/>
                </a:solidFill>
              </a:rPr>
              <a:t>it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nl-NL" sz="2400" dirty="0" err="1">
                <a:solidFill>
                  <a:srgbClr val="FFFFFF"/>
                </a:solidFill>
              </a:rPr>
              <a:t>won’t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hurt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and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will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probably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motivate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nl-NL" sz="2400" dirty="0">
                <a:solidFill>
                  <a:srgbClr val="FFFFFF"/>
                </a:solidFill>
              </a:rPr>
              <a:t>her </a:t>
            </a:r>
            <a:r>
              <a:rPr lang="nl-NL" sz="2400" dirty="0" err="1">
                <a:solidFill>
                  <a:srgbClr val="FFFFFF"/>
                </a:solidFill>
              </a:rPr>
              <a:t>if</a:t>
            </a:r>
            <a:r>
              <a:rPr lang="nl-NL" sz="2400" dirty="0">
                <a:solidFill>
                  <a:srgbClr val="FFFFFF"/>
                </a:solidFill>
              </a:rPr>
              <a:t> I mark her ‘superior’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1715418" y="143563"/>
            <a:ext cx="8761163" cy="114300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Psychology of traditional workplace assessment</a:t>
            </a:r>
          </a:p>
        </p:txBody>
      </p:sp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F2EE8D46-2B1B-7844-A48D-99CFDFBA1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1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pid-supervision1">
            <a:extLst>
              <a:ext uri="{FF2B5EF4-FFF2-40B4-BE49-F238E27FC236}">
                <a16:creationId xmlns:a16="http://schemas.microsoft.com/office/drawing/2014/main" id="{8FED7E73-70DB-FC43-B8EC-F80E8B43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18" y="143564"/>
            <a:ext cx="8761163" cy="657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lkvormige toelichting 3"/>
          <p:cNvSpPr/>
          <p:nvPr/>
        </p:nvSpPr>
        <p:spPr>
          <a:xfrm rot="19034274">
            <a:off x="8624506" y="3579135"/>
            <a:ext cx="3454402" cy="2818640"/>
          </a:xfrm>
          <a:prstGeom prst="cloudCallout">
            <a:avLst>
              <a:gd name="adj1" fmla="val 6329"/>
              <a:gd name="adj2" fmla="val -1242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4800" rIns="0" rtlCol="0" anchor="ctr">
            <a:noAutofit/>
          </a:bodyPr>
          <a:lstStyle/>
          <a:p>
            <a:pPr algn="ctr"/>
            <a:endParaRPr lang="nl-NL" sz="2400" dirty="0"/>
          </a:p>
        </p:txBody>
      </p:sp>
      <p:sp>
        <p:nvSpPr>
          <p:cNvPr id="5" name="Wolkvormige toelichting 4"/>
          <p:cNvSpPr/>
          <p:nvPr/>
        </p:nvSpPr>
        <p:spPr>
          <a:xfrm>
            <a:off x="3585722" y="3742790"/>
            <a:ext cx="2022528" cy="1740610"/>
          </a:xfrm>
          <a:prstGeom prst="cloudCallout">
            <a:avLst>
              <a:gd name="adj1" fmla="val -36640"/>
              <a:gd name="adj2" fmla="val -1404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64800" rIns="36000" rtlCol="0" anchor="ctr"/>
          <a:lstStyle/>
          <a:p>
            <a:pPr algn="ctr"/>
            <a:r>
              <a:rPr lang="nl-NL" sz="2400" dirty="0" err="1"/>
              <a:t>Please</a:t>
            </a:r>
            <a:r>
              <a:rPr lang="nl-NL" sz="2400" dirty="0"/>
              <a:t>… mark me ‘superior’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3068" y="3667518"/>
            <a:ext cx="31509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300" dirty="0">
                <a:solidFill>
                  <a:srgbClr val="FFFFFF"/>
                </a:solidFill>
              </a:rPr>
              <a:t>        </a:t>
            </a:r>
            <a:r>
              <a:rPr lang="nl-NL" sz="2300" dirty="0" err="1">
                <a:solidFill>
                  <a:srgbClr val="FFFFFF"/>
                </a:solidFill>
              </a:rPr>
              <a:t>She’s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nice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and</a:t>
            </a:r>
            <a:endParaRPr lang="nl-NL" sz="2300" dirty="0">
              <a:solidFill>
                <a:srgbClr val="FFFFFF"/>
              </a:solidFill>
            </a:endParaRPr>
          </a:p>
          <a:p>
            <a:pPr algn="ctr"/>
            <a:r>
              <a:rPr lang="nl-NL" sz="2300" dirty="0">
                <a:solidFill>
                  <a:srgbClr val="FFFFFF"/>
                </a:solidFill>
              </a:rPr>
              <a:t>       </a:t>
            </a:r>
            <a:r>
              <a:rPr lang="nl-NL" sz="2300" dirty="0" err="1">
                <a:solidFill>
                  <a:srgbClr val="FFFFFF"/>
                </a:solidFill>
              </a:rPr>
              <a:t>works</a:t>
            </a:r>
            <a:r>
              <a:rPr lang="nl-NL" sz="2300" dirty="0">
                <a:solidFill>
                  <a:srgbClr val="FFFFFF"/>
                </a:solidFill>
              </a:rPr>
              <a:t> hard, but </a:t>
            </a:r>
            <a:r>
              <a:rPr lang="nl-NL" sz="2300" dirty="0" err="1">
                <a:solidFill>
                  <a:srgbClr val="FFFFFF"/>
                </a:solidFill>
              </a:rPr>
              <a:t>can</a:t>
            </a:r>
            <a:endParaRPr lang="nl-NL" sz="2300" dirty="0">
              <a:solidFill>
                <a:srgbClr val="FFFFFF"/>
              </a:solidFill>
            </a:endParaRPr>
          </a:p>
          <a:p>
            <a:pPr algn="ctr"/>
            <a:r>
              <a:rPr lang="nl-NL" sz="2300" dirty="0">
                <a:solidFill>
                  <a:srgbClr val="FFFFFF"/>
                </a:solidFill>
              </a:rPr>
              <a:t>     I </a:t>
            </a:r>
            <a:r>
              <a:rPr lang="nl-NL" sz="2300" i="1" dirty="0">
                <a:solidFill>
                  <a:srgbClr val="FFFFFF"/>
                </a:solidFill>
              </a:rPr>
              <a:t>trust</a:t>
            </a:r>
            <a:r>
              <a:rPr lang="nl-NL" sz="2300" dirty="0">
                <a:solidFill>
                  <a:srgbClr val="FFFFFF"/>
                </a:solidFill>
              </a:rPr>
              <a:t> her </a:t>
            </a:r>
            <a:r>
              <a:rPr lang="nl-NL" sz="2300" dirty="0" err="1">
                <a:solidFill>
                  <a:srgbClr val="FFFFFF"/>
                </a:solidFill>
              </a:rPr>
              <a:t>with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this</a:t>
            </a:r>
            <a:r>
              <a:rPr lang="nl-NL" sz="2300" dirty="0">
                <a:solidFill>
                  <a:srgbClr val="FFFFFF"/>
                </a:solidFill>
              </a:rPr>
              <a:t> EPA?  It </a:t>
            </a:r>
            <a:r>
              <a:rPr lang="nl-NL" sz="2300" dirty="0" err="1">
                <a:solidFill>
                  <a:srgbClr val="FFFFFF"/>
                </a:solidFill>
              </a:rPr>
              <a:t>may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hurt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my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nl-NL" sz="2300" dirty="0" err="1">
                <a:solidFill>
                  <a:srgbClr val="FFFFFF"/>
                </a:solidFill>
              </a:rPr>
              <a:t>patients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if</a:t>
            </a:r>
            <a:r>
              <a:rPr lang="nl-NL" sz="2300" dirty="0">
                <a:solidFill>
                  <a:srgbClr val="FFFFFF"/>
                </a:solidFill>
              </a:rPr>
              <a:t> I mark </a:t>
            </a:r>
          </a:p>
          <a:p>
            <a:pPr algn="ctr"/>
            <a:r>
              <a:rPr lang="nl-NL" sz="2300" dirty="0">
                <a:solidFill>
                  <a:srgbClr val="FFFFFF"/>
                </a:solidFill>
              </a:rPr>
              <a:t>her ‘ready </a:t>
            </a:r>
            <a:r>
              <a:rPr lang="nl-NL" sz="2300" dirty="0" err="1">
                <a:solidFill>
                  <a:srgbClr val="FFFFFF"/>
                </a:solidFill>
              </a:rPr>
              <a:t>for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  <a:r>
              <a:rPr lang="nl-NL" sz="2300" dirty="0" err="1">
                <a:solidFill>
                  <a:srgbClr val="FFFFFF"/>
                </a:solidFill>
              </a:rPr>
              <a:t>unsupervised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nl-NL" sz="2300" dirty="0" err="1">
                <a:solidFill>
                  <a:srgbClr val="FFFFFF"/>
                </a:solidFill>
              </a:rPr>
              <a:t>practice</a:t>
            </a:r>
            <a:r>
              <a:rPr lang="nl-NL" sz="2300" dirty="0">
                <a:solidFill>
                  <a:srgbClr val="FFFFFF"/>
                </a:solidFill>
              </a:rPr>
              <a:t>’</a:t>
            </a:r>
            <a:r>
              <a:rPr lang="nl-NL" sz="2300" dirty="0">
                <a:solidFill>
                  <a:srgbClr val="002060"/>
                </a:solidFill>
              </a:rPr>
              <a:t>….  </a:t>
            </a:r>
            <a:r>
              <a:rPr lang="nl-NL" sz="2300" dirty="0">
                <a:solidFill>
                  <a:srgbClr val="FFFFFF"/>
                </a:solidFill>
              </a:rPr>
              <a:t> </a:t>
            </a:r>
          </a:p>
          <a:p>
            <a:pPr algn="ctr"/>
            <a:endParaRPr lang="nl-NL" sz="2300" dirty="0">
              <a:solidFill>
                <a:srgbClr val="FFFFFF"/>
              </a:solidFill>
            </a:endParaRPr>
          </a:p>
          <a:p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1715418" y="143563"/>
            <a:ext cx="8761163" cy="114300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Psychology of </a:t>
            </a:r>
            <a:r>
              <a:rPr lang="en-US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EPA-based 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workplace assessment</a:t>
            </a:r>
          </a:p>
        </p:txBody>
      </p:sp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F2EE8D46-2B1B-7844-A48D-99CFDFBA1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3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2338" y="295477"/>
            <a:ext cx="10527323" cy="990600"/>
          </a:xfrm>
        </p:spPr>
        <p:txBody>
          <a:bodyPr>
            <a:normAutofit/>
          </a:bodyPr>
          <a:lstStyle/>
          <a:p>
            <a:pPr algn="ctr"/>
            <a:r>
              <a:rPr lang="nl-NL" b="1">
                <a:solidFill>
                  <a:srgbClr val="FFFF00"/>
                </a:solidFill>
              </a:rPr>
              <a:t>The trust concept in EPA-</a:t>
            </a:r>
            <a:r>
              <a:rPr lang="nl-NL" b="1" err="1">
                <a:solidFill>
                  <a:srgbClr val="FFFF00"/>
                </a:solidFill>
              </a:rPr>
              <a:t>based</a:t>
            </a:r>
            <a:r>
              <a:rPr lang="nl-NL" b="1">
                <a:solidFill>
                  <a:srgbClr val="FFFF00"/>
                </a:solidFill>
              </a:rPr>
              <a:t> assessment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7631" y="1286077"/>
            <a:ext cx="11146420" cy="4808112"/>
          </a:xfrm>
        </p:spPr>
        <p:txBody>
          <a:bodyPr>
            <a:noAutofit/>
          </a:bodyPr>
          <a:lstStyle/>
          <a:p>
            <a:pPr>
              <a:spcBef>
                <a:spcPts val="1968"/>
              </a:spcBef>
            </a:pPr>
            <a:r>
              <a:rPr lang="nl-NL" sz="3200" dirty="0" err="1"/>
              <a:t>Trusting</a:t>
            </a:r>
            <a:r>
              <a:rPr lang="nl-NL" sz="3200" dirty="0"/>
              <a:t> </a:t>
            </a:r>
            <a:r>
              <a:rPr lang="nl-NL" sz="3200" dirty="0" err="1"/>
              <a:t>someone</a:t>
            </a:r>
            <a:r>
              <a:rPr lang="nl-NL" sz="3200" dirty="0"/>
              <a:t> is making </a:t>
            </a:r>
            <a:r>
              <a:rPr lang="nl-NL" sz="3200" dirty="0" err="1"/>
              <a:t>yourself</a:t>
            </a:r>
            <a:r>
              <a:rPr lang="nl-NL" sz="3200" dirty="0"/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vulnerable</a:t>
            </a:r>
            <a:endParaRPr lang="nl-NL" sz="3200" b="1" dirty="0">
              <a:solidFill>
                <a:srgbClr val="FFFF00"/>
              </a:solidFill>
            </a:endParaRPr>
          </a:p>
          <a:p>
            <a:pPr>
              <a:spcBef>
                <a:spcPts val="1968"/>
              </a:spcBef>
            </a:pPr>
            <a:r>
              <a:rPr lang="nl-NL" sz="3200" dirty="0" err="1"/>
              <a:t>Calculated</a:t>
            </a:r>
            <a:r>
              <a:rPr lang="nl-NL" sz="3200" b="1" dirty="0"/>
              <a:t> </a:t>
            </a:r>
            <a:r>
              <a:rPr lang="nl-NL" sz="3200" b="1" dirty="0">
                <a:solidFill>
                  <a:srgbClr val="FFFF00"/>
                </a:solidFill>
              </a:rPr>
              <a:t>risk</a:t>
            </a:r>
            <a:r>
              <a:rPr lang="nl-NL" sz="3200" b="1" dirty="0"/>
              <a:t> </a:t>
            </a:r>
            <a:r>
              <a:rPr lang="nl-NL" sz="3200" dirty="0" err="1"/>
              <a:t>that</a:t>
            </a:r>
            <a:r>
              <a:rPr lang="nl-NL" sz="3200" dirty="0"/>
              <a:t> adverse events are </a:t>
            </a:r>
            <a:r>
              <a:rPr lang="nl-NL" sz="3200" dirty="0" err="1"/>
              <a:t>acceptable</a:t>
            </a:r>
            <a:endParaRPr lang="nl-NL" sz="3200" dirty="0"/>
          </a:p>
          <a:p>
            <a:pPr>
              <a:spcBef>
                <a:spcPts val="1968"/>
              </a:spcBef>
            </a:pPr>
            <a:r>
              <a:rPr lang="nl-NL" sz="3200" dirty="0" err="1"/>
              <a:t>Graduates</a:t>
            </a:r>
            <a:r>
              <a:rPr lang="nl-NL" sz="3200" dirty="0"/>
              <a:t> </a:t>
            </a:r>
            <a:r>
              <a:rPr lang="nl-NL" sz="3200" dirty="0" err="1"/>
              <a:t>will</a:t>
            </a:r>
            <a:r>
              <a:rPr lang="nl-NL" sz="3200" dirty="0"/>
              <a:t> </a:t>
            </a:r>
            <a:r>
              <a:rPr lang="nl-NL" sz="3200" dirty="0" err="1"/>
              <a:t>be</a:t>
            </a:r>
            <a:r>
              <a:rPr lang="nl-NL" sz="3200" dirty="0"/>
              <a:t> </a:t>
            </a:r>
            <a:r>
              <a:rPr lang="nl-NL" sz="3200" dirty="0" err="1"/>
              <a:t>certified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carry</a:t>
            </a:r>
            <a:r>
              <a:rPr lang="nl-NL" sz="3200" dirty="0"/>
              <a:t> out </a:t>
            </a:r>
            <a:r>
              <a:rPr lang="nl-NL" sz="3200" dirty="0" err="1"/>
              <a:t>activities</a:t>
            </a:r>
            <a:r>
              <a:rPr lang="nl-NL" sz="3200" dirty="0"/>
              <a:t> </a:t>
            </a:r>
            <a:r>
              <a:rPr lang="nl-NL" sz="3200" dirty="0" err="1"/>
              <a:t>that</a:t>
            </a:r>
            <a:r>
              <a:rPr lang="nl-NL" sz="3200" dirty="0"/>
              <a:t> supervisors have </a:t>
            </a:r>
            <a:r>
              <a:rPr lang="nl-NL" sz="3200" b="1" dirty="0" err="1">
                <a:solidFill>
                  <a:srgbClr val="FFFF00"/>
                </a:solidFill>
              </a:rPr>
              <a:t>not</a:t>
            </a:r>
            <a:r>
              <a:rPr lang="nl-NL" sz="3200" b="1" dirty="0">
                <a:solidFill>
                  <a:srgbClr val="FFFF00"/>
                </a:solidFill>
              </a:rPr>
              <a:t> been </a:t>
            </a:r>
            <a:r>
              <a:rPr lang="nl-NL" sz="3200" b="1" dirty="0" err="1">
                <a:solidFill>
                  <a:srgbClr val="FFFF00"/>
                </a:solidFill>
              </a:rPr>
              <a:t>able</a:t>
            </a:r>
            <a:r>
              <a:rPr lang="nl-NL" sz="3200" b="1" dirty="0">
                <a:solidFill>
                  <a:srgbClr val="FFFF00"/>
                </a:solidFill>
              </a:rPr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to</a:t>
            </a:r>
            <a:r>
              <a:rPr lang="nl-NL" sz="3200" b="1" dirty="0">
                <a:solidFill>
                  <a:srgbClr val="FFFF00"/>
                </a:solidFill>
              </a:rPr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observe</a:t>
            </a:r>
            <a:r>
              <a:rPr lang="nl-NL" sz="3200" b="1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leaners</a:t>
            </a:r>
            <a:r>
              <a:rPr lang="nl-NL" sz="3200" dirty="0"/>
              <a:t> </a:t>
            </a:r>
            <a:r>
              <a:rPr lang="nl-NL" sz="3200" dirty="0" err="1"/>
              <a:t>may</a:t>
            </a:r>
            <a:r>
              <a:rPr lang="nl-NL" sz="3200" dirty="0"/>
              <a:t> have never </a:t>
            </a:r>
            <a:r>
              <a:rPr lang="nl-NL" sz="3200" dirty="0" err="1"/>
              <a:t>encountered</a:t>
            </a:r>
            <a:endParaRPr lang="nl-NL" sz="3200" dirty="0"/>
          </a:p>
          <a:p>
            <a:pPr>
              <a:spcBef>
                <a:spcPts val="1968"/>
              </a:spcBef>
            </a:pPr>
            <a:r>
              <a:rPr lang="nl-NL" sz="3200" dirty="0" err="1"/>
              <a:t>Entrustment</a:t>
            </a:r>
            <a:r>
              <a:rPr lang="nl-NL" sz="3200" dirty="0"/>
              <a:t> </a:t>
            </a:r>
            <a:r>
              <a:rPr lang="nl-NL" sz="3200" dirty="0" err="1"/>
              <a:t>decisions</a:t>
            </a:r>
            <a:r>
              <a:rPr lang="nl-NL" sz="3200" dirty="0"/>
              <a:t> </a:t>
            </a:r>
            <a:r>
              <a:rPr lang="nl-NL" sz="3200" dirty="0" err="1"/>
              <a:t>require</a:t>
            </a:r>
            <a:r>
              <a:rPr lang="nl-NL" sz="3200" dirty="0"/>
              <a:t> </a:t>
            </a:r>
            <a:r>
              <a:rPr lang="nl-NL" sz="3200" dirty="0" err="1"/>
              <a:t>estimation</a:t>
            </a:r>
            <a:r>
              <a:rPr lang="nl-NL" sz="3200" dirty="0"/>
              <a:t> of </a:t>
            </a:r>
            <a:r>
              <a:rPr lang="nl-NL" sz="3200" b="1" dirty="0" err="1">
                <a:solidFill>
                  <a:srgbClr val="FFFF00"/>
                </a:solidFill>
              </a:rPr>
              <a:t>adaptive</a:t>
            </a:r>
            <a:r>
              <a:rPr lang="nl-NL" sz="3200" b="1" dirty="0"/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competence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cope</a:t>
            </a:r>
            <a:r>
              <a:rPr lang="nl-NL" sz="3200" dirty="0"/>
              <a:t> </a:t>
            </a:r>
            <a:r>
              <a:rPr lang="nl-NL" sz="3200" dirty="0" err="1"/>
              <a:t>with</a:t>
            </a:r>
            <a:r>
              <a:rPr lang="nl-NL" sz="3200" dirty="0"/>
              <a:t> </a:t>
            </a:r>
            <a:r>
              <a:rPr lang="nl-NL" sz="3200" dirty="0" err="1"/>
              <a:t>unfamiliar</a:t>
            </a:r>
            <a:r>
              <a:rPr lang="nl-NL" sz="3200" dirty="0"/>
              <a:t> </a:t>
            </a:r>
            <a:r>
              <a:rPr lang="nl-NL" sz="3200" dirty="0" err="1"/>
              <a:t>situations</a:t>
            </a:r>
            <a:endParaRPr lang="nl-NL" sz="3200" dirty="0"/>
          </a:p>
          <a:p>
            <a:pPr>
              <a:spcBef>
                <a:spcPts val="1968"/>
              </a:spcBef>
            </a:pPr>
            <a:r>
              <a:rPr lang="nl-NL" sz="3200" b="1" dirty="0" err="1">
                <a:solidFill>
                  <a:srgbClr val="FFFF00"/>
                </a:solidFill>
              </a:rPr>
              <a:t>Rich</a:t>
            </a:r>
            <a:r>
              <a:rPr lang="nl-NL" sz="3200" b="1" dirty="0">
                <a:solidFill>
                  <a:srgbClr val="FFFF00"/>
                </a:solidFill>
              </a:rPr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entrustment</a:t>
            </a:r>
            <a:r>
              <a:rPr lang="nl-NL" sz="3200" b="1" dirty="0">
                <a:solidFill>
                  <a:srgbClr val="FFFF00"/>
                </a:solidFill>
              </a:rPr>
              <a:t> </a:t>
            </a:r>
            <a:r>
              <a:rPr lang="nl-NL" sz="3200" b="1" dirty="0" err="1">
                <a:solidFill>
                  <a:srgbClr val="FFFF00"/>
                </a:solidFill>
              </a:rPr>
              <a:t>decisions</a:t>
            </a:r>
            <a:r>
              <a:rPr lang="nl-NL" sz="3200" dirty="0"/>
              <a:t>: more </a:t>
            </a:r>
            <a:r>
              <a:rPr lang="nl-NL" sz="3200" dirty="0" err="1"/>
              <a:t>than</a:t>
            </a:r>
            <a:r>
              <a:rPr lang="nl-NL" sz="3200" dirty="0"/>
              <a:t> </a:t>
            </a:r>
            <a:r>
              <a:rPr lang="nl-NL" sz="3200" dirty="0" err="1"/>
              <a:t>just</a:t>
            </a:r>
            <a:r>
              <a:rPr lang="nl-NL" sz="3200" dirty="0"/>
              <a:t> </a:t>
            </a:r>
            <a:r>
              <a:rPr lang="nl-NL" sz="3200" dirty="0" err="1"/>
              <a:t>knowledge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skill</a:t>
            </a:r>
            <a:r>
              <a:rPr lang="nl-NL" sz="3200" dirty="0"/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7A383-5BF7-894B-954D-6E9EA29E664C}"/>
              </a:ext>
            </a:extLst>
          </p:cNvPr>
          <p:cNvSpPr txBox="1"/>
          <p:nvPr/>
        </p:nvSpPr>
        <p:spPr>
          <a:xfrm>
            <a:off x="2876758" y="6562523"/>
            <a:ext cx="941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*ten Cate O, Chen, HC. </a:t>
            </a:r>
            <a:r>
              <a:rPr lang="en-GB" sz="1600" dirty="0">
                <a:solidFill>
                  <a:schemeClr val="bg1"/>
                </a:solidFill>
              </a:rPr>
              <a:t>The ingredients of a rich entrustment decision</a:t>
            </a:r>
            <a:r>
              <a:rPr lang="en-US" sz="1600" dirty="0">
                <a:solidFill>
                  <a:schemeClr val="bg1"/>
                </a:solidFill>
              </a:rPr>
              <a:t>. Medical Teacher 2020;42(12):1413-1420</a:t>
            </a:r>
            <a:endParaRPr lang="en-NL" sz="1600" dirty="0">
              <a:solidFill>
                <a:schemeClr val="bg1"/>
              </a:solidFill>
            </a:endParaRPr>
          </a:p>
        </p:txBody>
      </p:sp>
      <p:pic>
        <p:nvPicPr>
          <p:cNvPr id="5" name="Picture 4" descr="UMCU_logo_staand_diap.eps">
            <a:extLst>
              <a:ext uri="{FF2B5EF4-FFF2-40B4-BE49-F238E27FC236}">
                <a16:creationId xmlns:a16="http://schemas.microsoft.com/office/drawing/2014/main" id="{26C1E0FF-412A-AE4D-B36F-5719EC128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62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88149B-4477-BC41-9696-6E65FF82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304">
            <a:off x="4551328" y="415883"/>
            <a:ext cx="7238422" cy="6026233"/>
          </a:xfrm>
          <a:prstGeom prst="rect">
            <a:avLst/>
          </a:prstGeom>
          <a:ln w="28575" cmpd="thickThin">
            <a:solidFill>
              <a:srgbClr val="C00000"/>
            </a:solidFill>
            <a:prstDash val="solid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97B42-4731-2F43-B371-7767C749DBBA}"/>
              </a:ext>
            </a:extLst>
          </p:cNvPr>
          <p:cNvSpPr txBox="1"/>
          <p:nvPr/>
        </p:nvSpPr>
        <p:spPr>
          <a:xfrm>
            <a:off x="372533" y="626533"/>
            <a:ext cx="390363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Ad-hoc decisions of entrustment </a:t>
            </a:r>
            <a:r>
              <a:rPr lang="en-US" sz="3000" dirty="0">
                <a:solidFill>
                  <a:schemeClr val="bg1"/>
                </a:solidFill>
              </a:rPr>
              <a:t>occur daily in clinical education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rgbClr val="FFFF00"/>
                </a:solidFill>
              </a:rPr>
              <a:t>Summative decisions of entrustment </a:t>
            </a:r>
            <a:r>
              <a:rPr lang="en-US" sz="3000" dirty="0">
                <a:solidFill>
                  <a:schemeClr val="bg1"/>
                </a:solidFill>
              </a:rPr>
              <a:t>are based on multiple workplace-based assessments and focus on increased autonomy.  Sometimes called a </a:t>
            </a:r>
            <a:r>
              <a:rPr lang="en-US" sz="3000" i="1" dirty="0">
                <a:solidFill>
                  <a:schemeClr val="bg1"/>
                </a:solidFill>
              </a:rPr>
              <a:t>STAR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certificaton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4" descr="UMCU_logo_staand_diap.eps">
            <a:extLst>
              <a:ext uri="{FF2B5EF4-FFF2-40B4-BE49-F238E27FC236}">
                <a16:creationId xmlns:a16="http://schemas.microsoft.com/office/drawing/2014/main" id="{A53D4B8C-DF73-3D40-9B09-64A3B60C7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184485"/>
            <a:ext cx="109848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err="1"/>
              <a:t>Envisioning</a:t>
            </a:r>
            <a:r>
              <a:rPr lang="nl-NL" dirty="0"/>
              <a:t> </a:t>
            </a:r>
            <a:r>
              <a:rPr lang="nl-NL" dirty="0" err="1"/>
              <a:t>medical</a:t>
            </a:r>
            <a:r>
              <a:rPr lang="nl-NL" dirty="0"/>
              <a:t> </a:t>
            </a:r>
            <a:r>
              <a:rPr lang="nl-NL" dirty="0" err="1"/>
              <a:t>competence</a:t>
            </a:r>
            <a:r>
              <a:rPr lang="nl-NL" dirty="0"/>
              <a:t> as </a:t>
            </a:r>
            <a:r>
              <a:rPr lang="nl-NL" i="1" dirty="0"/>
              <a:t>a </a:t>
            </a:r>
            <a:r>
              <a:rPr lang="nl-NL" i="1" dirty="0" err="1"/>
              <a:t>dynamic</a:t>
            </a:r>
            <a:r>
              <a:rPr lang="nl-NL" i="1" dirty="0"/>
              <a:t> portfolio of </a:t>
            </a:r>
            <a:r>
              <a:rPr lang="nl-NL" i="1" dirty="0" err="1"/>
              <a:t>certified</a:t>
            </a:r>
            <a:r>
              <a:rPr lang="nl-NL" i="1" dirty="0"/>
              <a:t> </a:t>
            </a:r>
            <a:r>
              <a:rPr lang="nl-NL" i="1" dirty="0" err="1"/>
              <a:t>EPAs</a:t>
            </a:r>
            <a:r>
              <a:rPr lang="nl-NL" i="1" dirty="0"/>
              <a:t>,</a:t>
            </a:r>
            <a:r>
              <a:rPr lang="nl-NL" dirty="0"/>
              <a:t> </a:t>
            </a:r>
            <a:r>
              <a:rPr lang="nl-NL" dirty="0" err="1"/>
              <a:t>usable</a:t>
            </a:r>
            <a:r>
              <a:rPr lang="nl-NL" dirty="0"/>
              <a:t> </a:t>
            </a:r>
            <a:r>
              <a:rPr lang="nl-NL" dirty="0" err="1"/>
              <a:t>across</a:t>
            </a:r>
            <a:r>
              <a:rPr lang="nl-NL" dirty="0"/>
              <a:t> a </a:t>
            </a:r>
            <a:r>
              <a:rPr lang="nl-NL" dirty="0" err="1"/>
              <a:t>lifetime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9448" y="1952884"/>
            <a:ext cx="11235625" cy="4720631"/>
          </a:xfrm>
        </p:spPr>
        <p:txBody>
          <a:bodyPr>
            <a:normAutofit/>
          </a:bodyPr>
          <a:lstStyle/>
          <a:p>
            <a:r>
              <a:rPr lang="nl-NL" dirty="0" err="1"/>
              <a:t>EPAs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flexibly</a:t>
            </a:r>
            <a:r>
              <a:rPr lang="nl-NL" dirty="0"/>
              <a:t> </a:t>
            </a:r>
            <a:r>
              <a:rPr lang="nl-NL" dirty="0" err="1"/>
              <a:t>added</a:t>
            </a:r>
            <a:r>
              <a:rPr lang="nl-NL" dirty="0"/>
              <a:t>, </a:t>
            </a:r>
            <a:r>
              <a:rPr lang="nl-NL" dirty="0" err="1"/>
              <a:t>deleted</a:t>
            </a:r>
            <a:r>
              <a:rPr lang="nl-NL" dirty="0"/>
              <a:t> or replaced </a:t>
            </a:r>
            <a:r>
              <a:rPr lang="nl-NL" dirty="0" err="1"/>
              <a:t>after</a:t>
            </a:r>
            <a:r>
              <a:rPr lang="nl-NL" dirty="0"/>
              <a:t> training</a:t>
            </a:r>
          </a:p>
          <a:p>
            <a:pPr>
              <a:buFontTx/>
              <a:buChar char="-"/>
            </a:pPr>
            <a:endParaRPr lang="nl-NL" dirty="0"/>
          </a:p>
          <a:p>
            <a:r>
              <a:rPr lang="nl-NL" dirty="0" err="1"/>
              <a:t>Boundaries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crossed</a:t>
            </a:r>
            <a:r>
              <a:rPr lang="nl-NL" dirty="0"/>
              <a:t> </a:t>
            </a:r>
          </a:p>
          <a:p>
            <a:pPr lvl="1">
              <a:buFontTx/>
              <a:buChar char="-"/>
            </a:pPr>
            <a:r>
              <a:rPr lang="nl-NL" dirty="0" err="1"/>
              <a:t>between</a:t>
            </a:r>
            <a:r>
              <a:rPr lang="nl-NL" dirty="0"/>
              <a:t> UME-GME-CME</a:t>
            </a:r>
          </a:p>
          <a:p>
            <a:pPr lvl="1">
              <a:buFontTx/>
              <a:buChar char="-"/>
            </a:pP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specialities</a:t>
            </a:r>
            <a:r>
              <a:rPr lang="nl-NL" dirty="0"/>
              <a:t>, to </a:t>
            </a:r>
            <a:r>
              <a:rPr lang="nl-NL" dirty="0" err="1"/>
              <a:t>tailor</a:t>
            </a:r>
            <a:r>
              <a:rPr lang="nl-NL" dirty="0"/>
              <a:t> </a:t>
            </a:r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physicians</a:t>
            </a:r>
            <a:r>
              <a:rPr lang="nl-NL" dirty="0"/>
              <a:t>’ </a:t>
            </a:r>
            <a:r>
              <a:rPr lang="nl-NL" dirty="0" err="1"/>
              <a:t>needs</a:t>
            </a:r>
            <a:r>
              <a:rPr lang="nl-NL" dirty="0"/>
              <a:t> (“</a:t>
            </a:r>
            <a:r>
              <a:rPr lang="nl-NL" dirty="0" err="1"/>
              <a:t>transdisciplinary</a:t>
            </a:r>
            <a:r>
              <a:rPr lang="nl-NL" dirty="0"/>
              <a:t> </a:t>
            </a:r>
            <a:r>
              <a:rPr lang="nl-NL" dirty="0" err="1"/>
              <a:t>EPAs</a:t>
            </a:r>
            <a:r>
              <a:rPr lang="nl-NL" dirty="0"/>
              <a:t>”)</a:t>
            </a:r>
          </a:p>
          <a:p>
            <a:pPr lvl="1">
              <a:buFontTx/>
              <a:buChar char="-"/>
            </a:pP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professions</a:t>
            </a:r>
            <a:r>
              <a:rPr lang="nl-NL" dirty="0"/>
              <a:t> (</a:t>
            </a:r>
            <a:r>
              <a:rPr lang="nl-NL" dirty="0" err="1"/>
              <a:t>cf</a:t>
            </a:r>
            <a:r>
              <a:rPr lang="nl-NL" dirty="0"/>
              <a:t> </a:t>
            </a:r>
            <a:r>
              <a:rPr lang="nl-NL" dirty="0" err="1"/>
              <a:t>Pysician</a:t>
            </a:r>
            <a:r>
              <a:rPr lang="nl-NL" dirty="0"/>
              <a:t> Assistant </a:t>
            </a:r>
            <a:r>
              <a:rPr lang="nl-NL" dirty="0" err="1"/>
              <a:t>EPAs</a:t>
            </a:r>
            <a:r>
              <a:rPr lang="nl-NL" dirty="0"/>
              <a:t>)</a:t>
            </a:r>
          </a:p>
          <a:p>
            <a:pPr lvl="1">
              <a:buFontTx/>
              <a:buChar char="-"/>
            </a:pPr>
            <a:endParaRPr lang="nl-NL" dirty="0"/>
          </a:p>
          <a:p>
            <a:r>
              <a:rPr lang="nl-NL" dirty="0" err="1"/>
              <a:t>Medical</a:t>
            </a:r>
            <a:r>
              <a:rPr lang="nl-NL" dirty="0"/>
              <a:t> </a:t>
            </a:r>
            <a:r>
              <a:rPr lang="nl-NL" dirty="0" err="1"/>
              <a:t>competence</a:t>
            </a:r>
            <a:r>
              <a:rPr lang="nl-NL" dirty="0"/>
              <a:t> </a:t>
            </a:r>
            <a:r>
              <a:rPr lang="nl-NL" dirty="0" err="1"/>
              <a:t>becomes</a:t>
            </a:r>
            <a:r>
              <a:rPr lang="nl-NL" dirty="0"/>
              <a:t> </a:t>
            </a:r>
            <a:r>
              <a:rPr lang="nl-NL" dirty="0" err="1"/>
              <a:t>rather</a:t>
            </a:r>
            <a:r>
              <a:rPr lang="nl-NL" dirty="0"/>
              <a:t> a </a:t>
            </a:r>
            <a:r>
              <a:rPr lang="nl-NL" i="1" dirty="0"/>
              <a:t>state</a:t>
            </a:r>
            <a:r>
              <a:rPr lang="nl-NL" dirty="0"/>
              <a:t> than a </a:t>
            </a:r>
            <a:r>
              <a:rPr lang="nl-NL" i="1" dirty="0"/>
              <a:t>trait</a:t>
            </a:r>
          </a:p>
          <a:p>
            <a:pPr>
              <a:buNone/>
            </a:pPr>
            <a:endParaRPr lang="nl-NL" dirty="0"/>
          </a:p>
          <a:p>
            <a:r>
              <a:rPr lang="nl-NL" dirty="0" err="1"/>
              <a:t>EPAs</a:t>
            </a:r>
            <a:r>
              <a:rPr lang="nl-NL" dirty="0"/>
              <a:t> </a:t>
            </a:r>
            <a:r>
              <a:rPr lang="nl-NL" dirty="0" err="1"/>
              <a:t>may</a:t>
            </a:r>
            <a:r>
              <a:rPr lang="nl-NL" dirty="0"/>
              <a:t> lead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rethinking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of health care </a:t>
            </a:r>
            <a:r>
              <a:rPr lang="nl-NL" dirty="0" err="1"/>
              <a:t>workforce</a:t>
            </a:r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B9507810-ACB0-D94E-8443-C03CC80FF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8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63C8F8A-8F21-9443-B1A2-1F00851397C2}"/>
              </a:ext>
            </a:extLst>
          </p:cNvPr>
          <p:cNvGrpSpPr/>
          <p:nvPr/>
        </p:nvGrpSpPr>
        <p:grpSpPr>
          <a:xfrm>
            <a:off x="885282" y="140755"/>
            <a:ext cx="10421435" cy="6576489"/>
            <a:chOff x="1677181" y="134863"/>
            <a:chExt cx="10847729" cy="6588274"/>
          </a:xfrm>
        </p:grpSpPr>
        <p:sp>
          <p:nvSpPr>
            <p:cNvPr id="146" name="Tekstvak 145"/>
            <p:cNvSpPr txBox="1"/>
            <p:nvPr/>
          </p:nvSpPr>
          <p:spPr>
            <a:xfrm>
              <a:off x="9900043" y="5908056"/>
              <a:ext cx="262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FFFF00"/>
                  </a:solidFill>
                  <a:latin typeface="Arial Narrow"/>
                  <a:cs typeface="Arial Narrow"/>
                </a:rPr>
                <a:t>Medical school</a:t>
              </a:r>
            </a:p>
          </p:txBody>
        </p:sp>
        <p:sp>
          <p:nvSpPr>
            <p:cNvPr id="134" name="Rechthoek 133"/>
            <p:cNvSpPr/>
            <p:nvPr/>
          </p:nvSpPr>
          <p:spPr>
            <a:xfrm>
              <a:off x="1677181" y="134863"/>
              <a:ext cx="8414049" cy="15465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1950348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5" name="Rechthoek 24"/>
            <p:cNvSpPr/>
            <p:nvPr/>
          </p:nvSpPr>
          <p:spPr>
            <a:xfrm>
              <a:off x="4666315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6" name="Rechthoek 25"/>
            <p:cNvSpPr/>
            <p:nvPr/>
          </p:nvSpPr>
          <p:spPr>
            <a:xfrm>
              <a:off x="3775157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7" name="Rechthoek 26"/>
            <p:cNvSpPr/>
            <p:nvPr/>
          </p:nvSpPr>
          <p:spPr>
            <a:xfrm>
              <a:off x="2864981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8" name="Rechthoek 27"/>
            <p:cNvSpPr/>
            <p:nvPr/>
          </p:nvSpPr>
          <p:spPr>
            <a:xfrm>
              <a:off x="5583505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1" name="Rechthoek 30"/>
            <p:cNvSpPr/>
            <p:nvPr/>
          </p:nvSpPr>
          <p:spPr>
            <a:xfrm>
              <a:off x="6498138" y="161419"/>
              <a:ext cx="797439" cy="14395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2" name="Rechthoek 31"/>
            <p:cNvSpPr/>
            <p:nvPr/>
          </p:nvSpPr>
          <p:spPr>
            <a:xfrm>
              <a:off x="1995908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3" name="Rechthoek 32"/>
            <p:cNvSpPr/>
            <p:nvPr/>
          </p:nvSpPr>
          <p:spPr>
            <a:xfrm>
              <a:off x="4711876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4" name="Rechthoek 33"/>
            <p:cNvSpPr/>
            <p:nvPr/>
          </p:nvSpPr>
          <p:spPr>
            <a:xfrm>
              <a:off x="3820717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5" name="Rechthoek 34"/>
            <p:cNvSpPr/>
            <p:nvPr/>
          </p:nvSpPr>
          <p:spPr>
            <a:xfrm>
              <a:off x="2910541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6" name="Rechthoek 35"/>
            <p:cNvSpPr/>
            <p:nvPr/>
          </p:nvSpPr>
          <p:spPr>
            <a:xfrm>
              <a:off x="5629066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7" name="Rechthoek 36"/>
            <p:cNvSpPr/>
            <p:nvPr/>
          </p:nvSpPr>
          <p:spPr>
            <a:xfrm>
              <a:off x="8345033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8" name="Rechthoek 37"/>
            <p:cNvSpPr/>
            <p:nvPr/>
          </p:nvSpPr>
          <p:spPr>
            <a:xfrm>
              <a:off x="7453875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39" name="Rechthoek 38"/>
            <p:cNvSpPr/>
            <p:nvPr/>
          </p:nvSpPr>
          <p:spPr>
            <a:xfrm>
              <a:off x="6543699" y="2250382"/>
              <a:ext cx="797439" cy="4337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41" name="Rechte verbindingslijn met pijl 40"/>
            <p:cNvCxnSpPr>
              <a:cxnSpLocks/>
            </p:cNvCxnSpPr>
            <p:nvPr/>
          </p:nvCxnSpPr>
          <p:spPr>
            <a:xfrm flipV="1">
              <a:off x="2381554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/>
            <p:cNvCxnSpPr/>
            <p:nvPr/>
          </p:nvCxnSpPr>
          <p:spPr>
            <a:xfrm flipV="1">
              <a:off x="4279202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met pijl 42"/>
            <p:cNvCxnSpPr/>
            <p:nvPr/>
          </p:nvCxnSpPr>
          <p:spPr>
            <a:xfrm flipV="1">
              <a:off x="5131030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43"/>
            <p:cNvCxnSpPr/>
            <p:nvPr/>
          </p:nvCxnSpPr>
          <p:spPr>
            <a:xfrm flipV="1">
              <a:off x="8701994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met pijl 44"/>
            <p:cNvCxnSpPr/>
            <p:nvPr/>
          </p:nvCxnSpPr>
          <p:spPr>
            <a:xfrm flipV="1">
              <a:off x="7828215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met pijl 45"/>
            <p:cNvCxnSpPr/>
            <p:nvPr/>
          </p:nvCxnSpPr>
          <p:spPr>
            <a:xfrm flipV="1">
              <a:off x="6915219" y="1791159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/>
            <p:cNvCxnSpPr/>
            <p:nvPr/>
          </p:nvCxnSpPr>
          <p:spPr>
            <a:xfrm flipV="1">
              <a:off x="6054513" y="1778282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met pijl 47"/>
            <p:cNvCxnSpPr/>
            <p:nvPr/>
          </p:nvCxnSpPr>
          <p:spPr>
            <a:xfrm flipV="1">
              <a:off x="3306643" y="1791159"/>
              <a:ext cx="0" cy="3818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kstvak 146"/>
            <p:cNvSpPr txBox="1"/>
            <p:nvPr/>
          </p:nvSpPr>
          <p:spPr>
            <a:xfrm>
              <a:off x="10196131" y="3377397"/>
              <a:ext cx="1995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FFFF00"/>
                  </a:solidFill>
                  <a:latin typeface="Arial Narrow"/>
                  <a:cs typeface="Arial Narrow"/>
                </a:rPr>
                <a:t>Residency</a:t>
              </a:r>
            </a:p>
          </p:txBody>
        </p:sp>
        <p:sp>
          <p:nvSpPr>
            <p:cNvPr id="94" name="Rechthoek 28">
              <a:extLst>
                <a:ext uri="{FF2B5EF4-FFF2-40B4-BE49-F238E27FC236}">
                  <a16:creationId xmlns:a16="http://schemas.microsoft.com/office/drawing/2014/main" id="{DBC06BA3-A51B-004C-813B-56570152C076}"/>
                </a:ext>
              </a:extLst>
            </p:cNvPr>
            <p:cNvSpPr/>
            <p:nvPr/>
          </p:nvSpPr>
          <p:spPr>
            <a:xfrm>
              <a:off x="8299473" y="161418"/>
              <a:ext cx="797439" cy="1439532"/>
            </a:xfrm>
            <a:prstGeom prst="rect">
              <a:avLst/>
            </a:prstGeom>
            <a:gradFill>
              <a:gsLst>
                <a:gs pos="1000">
                  <a:schemeClr val="accent1">
                    <a:shade val="93000"/>
                    <a:satMod val="130000"/>
                    <a:alpha val="38000"/>
                  </a:schemeClr>
                </a:gs>
                <a:gs pos="0">
                  <a:schemeClr val="accent1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5" name="Rechthoek 29">
              <a:extLst>
                <a:ext uri="{FF2B5EF4-FFF2-40B4-BE49-F238E27FC236}">
                  <a16:creationId xmlns:a16="http://schemas.microsoft.com/office/drawing/2014/main" id="{8E69AA46-B2FF-0446-A91D-78C38E3DE043}"/>
                </a:ext>
              </a:extLst>
            </p:cNvPr>
            <p:cNvSpPr/>
            <p:nvPr/>
          </p:nvSpPr>
          <p:spPr>
            <a:xfrm>
              <a:off x="7408314" y="161418"/>
              <a:ext cx="797439" cy="1439532"/>
            </a:xfrm>
            <a:prstGeom prst="rect">
              <a:avLst/>
            </a:prstGeom>
            <a:gradFill>
              <a:gsLst>
                <a:gs pos="1000">
                  <a:schemeClr val="accent1">
                    <a:shade val="93000"/>
                    <a:satMod val="130000"/>
                    <a:alpha val="38000"/>
                  </a:schemeClr>
                </a:gs>
                <a:gs pos="0">
                  <a:schemeClr val="accent1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7" name="Rechthoek 89">
              <a:extLst>
                <a:ext uri="{FF2B5EF4-FFF2-40B4-BE49-F238E27FC236}">
                  <a16:creationId xmlns:a16="http://schemas.microsoft.com/office/drawing/2014/main" id="{90DCB180-2DFB-CA4F-A3D5-06F7C262967A}"/>
                </a:ext>
              </a:extLst>
            </p:cNvPr>
            <p:cNvSpPr/>
            <p:nvPr/>
          </p:nvSpPr>
          <p:spPr>
            <a:xfrm>
              <a:off x="9216665" y="161418"/>
              <a:ext cx="728952" cy="1439532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20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8" name="Tekstvak 147">
              <a:extLst>
                <a:ext uri="{FF2B5EF4-FFF2-40B4-BE49-F238E27FC236}">
                  <a16:creationId xmlns:a16="http://schemas.microsoft.com/office/drawing/2014/main" id="{9C04324B-F4E4-5C4E-96AF-93F5E3C109FD}"/>
                </a:ext>
              </a:extLst>
            </p:cNvPr>
            <p:cNvSpPr txBox="1"/>
            <p:nvPr/>
          </p:nvSpPr>
          <p:spPr>
            <a:xfrm>
              <a:off x="10203965" y="900329"/>
              <a:ext cx="1636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FFFF00"/>
                  </a:solidFill>
                  <a:latin typeface="Arial Narrow"/>
                  <a:cs typeface="Arial Narrow"/>
                </a:rPr>
                <a:t>Practice</a:t>
              </a:r>
            </a:p>
          </p:txBody>
        </p:sp>
        <p:sp>
          <p:nvSpPr>
            <p:cNvPr id="133" name="Rechthoek 132"/>
            <p:cNvSpPr/>
            <p:nvPr/>
          </p:nvSpPr>
          <p:spPr>
            <a:xfrm>
              <a:off x="1704431" y="5820424"/>
              <a:ext cx="7752155" cy="90271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6" name="Rechthoek 125"/>
            <p:cNvSpPr/>
            <p:nvPr/>
          </p:nvSpPr>
          <p:spPr>
            <a:xfrm>
              <a:off x="1694437" y="2782796"/>
              <a:ext cx="7752155" cy="296585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49" name="Rechthoek 48"/>
            <p:cNvSpPr/>
            <p:nvPr/>
          </p:nvSpPr>
          <p:spPr>
            <a:xfrm>
              <a:off x="1871866" y="2881740"/>
              <a:ext cx="35696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1" name="Rechthoek 50"/>
            <p:cNvSpPr/>
            <p:nvPr/>
          </p:nvSpPr>
          <p:spPr>
            <a:xfrm>
              <a:off x="2947912" y="3444860"/>
              <a:ext cx="356962" cy="582237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2" name="Rechthoek 51"/>
            <p:cNvSpPr/>
            <p:nvPr/>
          </p:nvSpPr>
          <p:spPr>
            <a:xfrm>
              <a:off x="2434615" y="3850347"/>
              <a:ext cx="35696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3" name="Rechthoek 52"/>
            <p:cNvSpPr/>
            <p:nvPr/>
          </p:nvSpPr>
          <p:spPr>
            <a:xfrm>
              <a:off x="3818949" y="3559228"/>
              <a:ext cx="797439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4" name="Rechthoek 53"/>
            <p:cNvSpPr/>
            <p:nvPr/>
          </p:nvSpPr>
          <p:spPr>
            <a:xfrm>
              <a:off x="5695783" y="3153742"/>
              <a:ext cx="846148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5" name="Rechthoek 54"/>
            <p:cNvSpPr/>
            <p:nvPr/>
          </p:nvSpPr>
          <p:spPr>
            <a:xfrm>
              <a:off x="4797092" y="4040846"/>
              <a:ext cx="35696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6" name="Rechthoek 55"/>
            <p:cNvSpPr/>
            <p:nvPr/>
          </p:nvSpPr>
          <p:spPr>
            <a:xfrm>
              <a:off x="5168656" y="3153742"/>
              <a:ext cx="356962" cy="582237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7" name="Rechthoek 56"/>
            <p:cNvSpPr/>
            <p:nvPr/>
          </p:nvSpPr>
          <p:spPr>
            <a:xfrm>
              <a:off x="6610417" y="4448005"/>
              <a:ext cx="72895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8" name="Rechthoek 57"/>
            <p:cNvSpPr/>
            <p:nvPr/>
          </p:nvSpPr>
          <p:spPr>
            <a:xfrm>
              <a:off x="8411752" y="3552180"/>
              <a:ext cx="72895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59" name="Rechthoek 58"/>
            <p:cNvSpPr/>
            <p:nvPr/>
          </p:nvSpPr>
          <p:spPr>
            <a:xfrm>
              <a:off x="7146375" y="3627317"/>
              <a:ext cx="356962" cy="582237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60" name="Rechthoek 59"/>
            <p:cNvSpPr/>
            <p:nvPr/>
          </p:nvSpPr>
          <p:spPr>
            <a:xfrm>
              <a:off x="7892582" y="4040846"/>
              <a:ext cx="356962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61" name="Rechte verbindingslijn met pijl 60"/>
            <p:cNvCxnSpPr>
              <a:cxnSpLocks/>
            </p:cNvCxnSpPr>
            <p:nvPr/>
          </p:nvCxnSpPr>
          <p:spPr>
            <a:xfrm flipV="1">
              <a:off x="5347137" y="2795160"/>
              <a:ext cx="0" cy="2911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chte verbindingslijn met pijl 61"/>
            <p:cNvCxnSpPr>
              <a:cxnSpLocks/>
            </p:cNvCxnSpPr>
            <p:nvPr/>
          </p:nvCxnSpPr>
          <p:spPr>
            <a:xfrm flipV="1">
              <a:off x="6052745" y="2795159"/>
              <a:ext cx="0" cy="2512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met pijl 62"/>
            <p:cNvCxnSpPr>
              <a:cxnSpLocks/>
            </p:cNvCxnSpPr>
            <p:nvPr/>
          </p:nvCxnSpPr>
          <p:spPr>
            <a:xfrm flipV="1">
              <a:off x="7011251" y="2795160"/>
              <a:ext cx="0" cy="15612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chte verbindingslijn met pijl 63"/>
            <p:cNvCxnSpPr>
              <a:cxnSpLocks/>
            </p:cNvCxnSpPr>
            <p:nvPr/>
          </p:nvCxnSpPr>
          <p:spPr>
            <a:xfrm flipV="1">
              <a:off x="7310543" y="2792849"/>
              <a:ext cx="0" cy="7663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met pijl 64"/>
            <p:cNvCxnSpPr>
              <a:cxnSpLocks/>
            </p:cNvCxnSpPr>
            <p:nvPr/>
          </p:nvCxnSpPr>
          <p:spPr>
            <a:xfrm flipV="1">
              <a:off x="8029947" y="2795161"/>
              <a:ext cx="0" cy="11350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met pijl 65"/>
            <p:cNvCxnSpPr>
              <a:cxnSpLocks/>
            </p:cNvCxnSpPr>
            <p:nvPr/>
          </p:nvCxnSpPr>
          <p:spPr>
            <a:xfrm flipV="1">
              <a:off x="8700226" y="2795159"/>
              <a:ext cx="0" cy="6497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/>
            <p:cNvCxnSpPr>
              <a:cxnSpLocks/>
            </p:cNvCxnSpPr>
            <p:nvPr/>
          </p:nvCxnSpPr>
          <p:spPr>
            <a:xfrm flipV="1">
              <a:off x="2575388" y="2795160"/>
              <a:ext cx="0" cy="8888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met pijl 75"/>
            <p:cNvCxnSpPr>
              <a:cxnSpLocks/>
            </p:cNvCxnSpPr>
            <p:nvPr/>
          </p:nvCxnSpPr>
          <p:spPr>
            <a:xfrm flipV="1">
              <a:off x="3126542" y="2795159"/>
              <a:ext cx="0" cy="552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met pijl 76"/>
            <p:cNvCxnSpPr>
              <a:cxnSpLocks/>
            </p:cNvCxnSpPr>
            <p:nvPr/>
          </p:nvCxnSpPr>
          <p:spPr>
            <a:xfrm flipV="1">
              <a:off x="3640253" y="2774334"/>
              <a:ext cx="0" cy="28089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met pijl 77"/>
            <p:cNvCxnSpPr>
              <a:cxnSpLocks/>
            </p:cNvCxnSpPr>
            <p:nvPr/>
          </p:nvCxnSpPr>
          <p:spPr>
            <a:xfrm flipV="1">
              <a:off x="4277434" y="2795160"/>
              <a:ext cx="0" cy="5822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met pijl 78"/>
            <p:cNvCxnSpPr>
              <a:cxnSpLocks/>
            </p:cNvCxnSpPr>
            <p:nvPr/>
          </p:nvCxnSpPr>
          <p:spPr>
            <a:xfrm flipH="1" flipV="1">
              <a:off x="4980779" y="2792849"/>
              <a:ext cx="2262" cy="1137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hthoek 104"/>
            <p:cNvSpPr/>
            <p:nvPr/>
          </p:nvSpPr>
          <p:spPr>
            <a:xfrm>
              <a:off x="3507750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07" name="Rechthoek 106"/>
            <p:cNvSpPr/>
            <p:nvPr/>
          </p:nvSpPr>
          <p:spPr>
            <a:xfrm>
              <a:off x="2512691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08" name="Rechthoek 107"/>
            <p:cNvSpPr/>
            <p:nvPr/>
          </p:nvSpPr>
          <p:spPr>
            <a:xfrm>
              <a:off x="4016918" y="5877433"/>
              <a:ext cx="418180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11" name="Rechthoek 110"/>
            <p:cNvSpPr/>
            <p:nvPr/>
          </p:nvSpPr>
          <p:spPr>
            <a:xfrm>
              <a:off x="5695784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13" name="Rechthoek 112"/>
            <p:cNvSpPr/>
            <p:nvPr/>
          </p:nvSpPr>
          <p:spPr>
            <a:xfrm>
              <a:off x="8700228" y="5877433"/>
              <a:ext cx="44047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14" name="Rechthoek 113"/>
            <p:cNvSpPr/>
            <p:nvPr/>
          </p:nvSpPr>
          <p:spPr>
            <a:xfrm>
              <a:off x="7495715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116" name="Rechte verbindingslijn met pijl 115"/>
            <p:cNvCxnSpPr>
              <a:cxnSpLocks/>
            </p:cNvCxnSpPr>
            <p:nvPr/>
          </p:nvCxnSpPr>
          <p:spPr>
            <a:xfrm flipV="1">
              <a:off x="4228647" y="4301782"/>
              <a:ext cx="0" cy="1302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met pijl 118"/>
            <p:cNvCxnSpPr>
              <a:cxnSpLocks/>
            </p:cNvCxnSpPr>
            <p:nvPr/>
          </p:nvCxnSpPr>
          <p:spPr>
            <a:xfrm flipV="1">
              <a:off x="8936943" y="4266232"/>
              <a:ext cx="0" cy="13378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met pijl 119"/>
            <p:cNvCxnSpPr>
              <a:cxnSpLocks/>
            </p:cNvCxnSpPr>
            <p:nvPr/>
          </p:nvCxnSpPr>
          <p:spPr>
            <a:xfrm flipV="1">
              <a:off x="2575388" y="4480208"/>
              <a:ext cx="0" cy="1123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chte verbindingslijn met pijl 120"/>
            <p:cNvCxnSpPr>
              <a:cxnSpLocks/>
            </p:cNvCxnSpPr>
            <p:nvPr/>
          </p:nvCxnSpPr>
          <p:spPr>
            <a:xfrm flipH="1" flipV="1">
              <a:off x="7577548" y="2774334"/>
              <a:ext cx="24076" cy="28297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chte verbindingslijn met pijl 121"/>
            <p:cNvCxnSpPr>
              <a:cxnSpLocks/>
            </p:cNvCxnSpPr>
            <p:nvPr/>
          </p:nvCxnSpPr>
          <p:spPr>
            <a:xfrm flipV="1">
              <a:off x="5884205" y="3850348"/>
              <a:ext cx="0" cy="17537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hthoek 138"/>
            <p:cNvSpPr/>
            <p:nvPr/>
          </p:nvSpPr>
          <p:spPr>
            <a:xfrm>
              <a:off x="6913453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40" name="Rechthoek 139"/>
            <p:cNvSpPr/>
            <p:nvPr/>
          </p:nvSpPr>
          <p:spPr>
            <a:xfrm>
              <a:off x="8164784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41" name="Rechthoek 140"/>
            <p:cNvSpPr/>
            <p:nvPr/>
          </p:nvSpPr>
          <p:spPr>
            <a:xfrm>
              <a:off x="5158257" y="5885426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42" name="Rechthoek 141"/>
            <p:cNvSpPr/>
            <p:nvPr/>
          </p:nvSpPr>
          <p:spPr>
            <a:xfrm>
              <a:off x="6261238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43" name="Rechthoek 142"/>
            <p:cNvSpPr/>
            <p:nvPr/>
          </p:nvSpPr>
          <p:spPr>
            <a:xfrm>
              <a:off x="1815660" y="5897878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144" name="Rechte verbindingslijn met pijl 143"/>
            <p:cNvCxnSpPr>
              <a:cxnSpLocks/>
            </p:cNvCxnSpPr>
            <p:nvPr/>
          </p:nvCxnSpPr>
          <p:spPr>
            <a:xfrm flipV="1">
              <a:off x="2054244" y="3552182"/>
              <a:ext cx="0" cy="2103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hthoek 104"/>
            <p:cNvSpPr/>
            <p:nvPr/>
          </p:nvSpPr>
          <p:spPr>
            <a:xfrm>
              <a:off x="3039869" y="5877433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82" name="Rechthoek 140"/>
            <p:cNvSpPr/>
            <p:nvPr/>
          </p:nvSpPr>
          <p:spPr>
            <a:xfrm>
              <a:off x="4705534" y="5886407"/>
              <a:ext cx="265007" cy="5822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83" name="Rechte verbindingslijn met pijl 120"/>
            <p:cNvCxnSpPr>
              <a:cxnSpLocks/>
            </p:cNvCxnSpPr>
            <p:nvPr/>
          </p:nvCxnSpPr>
          <p:spPr>
            <a:xfrm flipH="1" flipV="1">
              <a:off x="6368746" y="3850348"/>
              <a:ext cx="12197" cy="18037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Rechte verbindingslijn met pijl 120"/>
            <p:cNvCxnSpPr>
              <a:cxnSpLocks/>
            </p:cNvCxnSpPr>
            <p:nvPr/>
          </p:nvCxnSpPr>
          <p:spPr>
            <a:xfrm flipV="1">
              <a:off x="4825771" y="5437826"/>
              <a:ext cx="0" cy="27423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hthoek 140">
              <a:extLst>
                <a:ext uri="{FF2B5EF4-FFF2-40B4-BE49-F238E27FC236}">
                  <a16:creationId xmlns:a16="http://schemas.microsoft.com/office/drawing/2014/main" id="{76F0D082-1263-A047-A003-B5DE69658472}"/>
                </a:ext>
              </a:extLst>
            </p:cNvPr>
            <p:cNvSpPr/>
            <p:nvPr/>
          </p:nvSpPr>
          <p:spPr>
            <a:xfrm>
              <a:off x="5159453" y="4806534"/>
              <a:ext cx="265007" cy="5822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86" name="Rechthoek 140">
              <a:extLst>
                <a:ext uri="{FF2B5EF4-FFF2-40B4-BE49-F238E27FC236}">
                  <a16:creationId xmlns:a16="http://schemas.microsoft.com/office/drawing/2014/main" id="{718B95EB-827B-8142-8505-27455AD07D83}"/>
                </a:ext>
              </a:extLst>
            </p:cNvPr>
            <p:cNvSpPr/>
            <p:nvPr/>
          </p:nvSpPr>
          <p:spPr>
            <a:xfrm>
              <a:off x="4693792" y="4806534"/>
              <a:ext cx="265007" cy="5822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87" name="Rechthoek 139">
              <a:extLst>
                <a:ext uri="{FF2B5EF4-FFF2-40B4-BE49-F238E27FC236}">
                  <a16:creationId xmlns:a16="http://schemas.microsoft.com/office/drawing/2014/main" id="{C6CF3676-1953-BB45-8D19-8F1C65C5C423}"/>
                </a:ext>
              </a:extLst>
            </p:cNvPr>
            <p:cNvSpPr/>
            <p:nvPr/>
          </p:nvSpPr>
          <p:spPr>
            <a:xfrm>
              <a:off x="8135110" y="4806534"/>
              <a:ext cx="265007" cy="5822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99" name="Rechte verbindingslijn met pijl 120">
              <a:extLst>
                <a:ext uri="{FF2B5EF4-FFF2-40B4-BE49-F238E27FC236}">
                  <a16:creationId xmlns:a16="http://schemas.microsoft.com/office/drawing/2014/main" id="{74808059-DA92-C847-892F-14C234B605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7890" y="5139312"/>
              <a:ext cx="12197" cy="479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chte verbindingslijn met pijl 120">
              <a:extLst>
                <a:ext uri="{FF2B5EF4-FFF2-40B4-BE49-F238E27FC236}">
                  <a16:creationId xmlns:a16="http://schemas.microsoft.com/office/drawing/2014/main" id="{46628112-172F-6543-99F4-0D3181E1F7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9227" y="5414432"/>
              <a:ext cx="246" cy="29762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chte verbindingslijn met pijl 120">
              <a:extLst>
                <a:ext uri="{FF2B5EF4-FFF2-40B4-BE49-F238E27FC236}">
                  <a16:creationId xmlns:a16="http://schemas.microsoft.com/office/drawing/2014/main" id="{8F70BF2C-C53F-4C4E-9FD3-5FED9A9CE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809" y="5437826"/>
              <a:ext cx="1" cy="27423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hthoek 139">
              <a:extLst>
                <a:ext uri="{FF2B5EF4-FFF2-40B4-BE49-F238E27FC236}">
                  <a16:creationId xmlns:a16="http://schemas.microsoft.com/office/drawing/2014/main" id="{1FF4E5B7-5DAD-E446-B6A2-2D1465192AC0}"/>
                </a:ext>
              </a:extLst>
            </p:cNvPr>
            <p:cNvSpPr/>
            <p:nvPr/>
          </p:nvSpPr>
          <p:spPr>
            <a:xfrm>
              <a:off x="2975317" y="4807092"/>
              <a:ext cx="265007" cy="5822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nl-NL" sz="1600" strike="sngStrike" dirty="0">
                  <a:solidFill>
                    <a:srgbClr val="000000"/>
                  </a:solidFill>
                </a:rPr>
                <a:t>EPA</a:t>
              </a:r>
            </a:p>
          </p:txBody>
        </p:sp>
        <p:cxnSp>
          <p:nvCxnSpPr>
            <p:cNvPr id="110" name="Rechte verbindingslijn met pijl 120">
              <a:extLst>
                <a:ext uri="{FF2B5EF4-FFF2-40B4-BE49-F238E27FC236}">
                  <a16:creationId xmlns:a16="http://schemas.microsoft.com/office/drawing/2014/main" id="{CB4AE5CB-72AA-D640-A356-B2CAACC4DE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9434" y="5414990"/>
              <a:ext cx="246" cy="29762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DC27DA4-D6ED-9B4C-A065-8835DFE9A8E5}"/>
              </a:ext>
            </a:extLst>
          </p:cNvPr>
          <p:cNvSpPr txBox="1"/>
          <p:nvPr/>
        </p:nvSpPr>
        <p:spPr>
          <a:xfrm>
            <a:off x="9540815" y="6474656"/>
            <a:ext cx="2777706" cy="383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</a:t>
            </a:r>
            <a:r>
              <a:rPr lang="en-NL">
                <a:solidFill>
                  <a:schemeClr val="bg1"/>
                </a:solidFill>
              </a:rPr>
              <a:t>en Cate &amp; Carraccio, 2019</a:t>
            </a:r>
          </a:p>
        </p:txBody>
      </p:sp>
      <p:pic>
        <p:nvPicPr>
          <p:cNvPr id="88" name="Picture 87" descr="UMCU_logo_staand_diap.eps">
            <a:extLst>
              <a:ext uri="{FF2B5EF4-FFF2-40B4-BE49-F238E27FC236}">
                <a16:creationId xmlns:a16="http://schemas.microsoft.com/office/drawing/2014/main" id="{4CEEA98C-866C-2F49-B9BE-59D56A7044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11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7BCC85-E214-D241-A4C0-5BAB83DE1416}"/>
              </a:ext>
            </a:extLst>
          </p:cNvPr>
          <p:cNvCxnSpPr>
            <a:cxnSpLocks/>
          </p:cNvCxnSpPr>
          <p:nvPr/>
        </p:nvCxnSpPr>
        <p:spPr>
          <a:xfrm>
            <a:off x="3979147" y="937009"/>
            <a:ext cx="0" cy="2077496"/>
          </a:xfrm>
          <a:prstGeom prst="line">
            <a:avLst/>
          </a:prstGeom>
          <a:ln w="762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2E8E7C-3E3A-8E49-ADBE-075C1B21E9B4}"/>
              </a:ext>
            </a:extLst>
          </p:cNvPr>
          <p:cNvCxnSpPr>
            <a:cxnSpLocks/>
          </p:cNvCxnSpPr>
          <p:nvPr/>
        </p:nvCxnSpPr>
        <p:spPr>
          <a:xfrm>
            <a:off x="7306825" y="937009"/>
            <a:ext cx="0" cy="2077496"/>
          </a:xfrm>
          <a:prstGeom prst="line">
            <a:avLst/>
          </a:prstGeom>
          <a:ln w="762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92969ADE-6A44-574F-8632-D9FFA1E9409B}"/>
              </a:ext>
            </a:extLst>
          </p:cNvPr>
          <p:cNvSpPr/>
          <p:nvPr/>
        </p:nvSpPr>
        <p:spPr>
          <a:xfrm>
            <a:off x="1386673" y="1156816"/>
            <a:ext cx="2391507" cy="1757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i="1" dirty="0"/>
              <a:t>No autonomy</a:t>
            </a:r>
            <a:r>
              <a:rPr lang="en-NL" dirty="0"/>
              <a:t>, privileges and responsibities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BD61D10-F3B8-DF48-A804-020B65319E6E}"/>
              </a:ext>
            </a:extLst>
          </p:cNvPr>
          <p:cNvSpPr/>
          <p:nvPr/>
        </p:nvSpPr>
        <p:spPr>
          <a:xfrm>
            <a:off x="4513381" y="1175822"/>
            <a:ext cx="2391507" cy="163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i="1" dirty="0"/>
              <a:t>Limited autonomy</a:t>
            </a:r>
            <a:r>
              <a:rPr lang="en-NL" dirty="0"/>
              <a:t>, privileges and responsibities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754C449-244C-224F-83E5-A2EC2693336E}"/>
              </a:ext>
            </a:extLst>
          </p:cNvPr>
          <p:cNvSpPr/>
          <p:nvPr/>
        </p:nvSpPr>
        <p:spPr>
          <a:xfrm>
            <a:off x="7841059" y="1156815"/>
            <a:ext cx="3804980" cy="163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i="1" dirty="0"/>
              <a:t>Full autonomy</a:t>
            </a:r>
            <a:r>
              <a:rPr lang="en-NL" dirty="0"/>
              <a:t>, privileges and responsibities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65430-A293-4A4D-B789-1A54990104D7}"/>
              </a:ext>
            </a:extLst>
          </p:cNvPr>
          <p:cNvSpPr txBox="1"/>
          <p:nvPr/>
        </p:nvSpPr>
        <p:spPr>
          <a:xfrm>
            <a:off x="3441563" y="211738"/>
            <a:ext cx="1075167" cy="6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NL" dirty="0">
                <a:solidFill>
                  <a:schemeClr val="bg1"/>
                </a:solidFill>
              </a:rPr>
              <a:t>edical license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98A34-DD37-FF4A-9B85-26550FDCAB9C}"/>
              </a:ext>
            </a:extLst>
          </p:cNvPr>
          <p:cNvSpPr txBox="1"/>
          <p:nvPr/>
        </p:nvSpPr>
        <p:spPr>
          <a:xfrm>
            <a:off x="6641546" y="211014"/>
            <a:ext cx="133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Specialty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certification</a:t>
            </a:r>
            <a:endParaRPr lang="en-NL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96F6F8-781F-6146-AAB4-9D4B9E4C9395}"/>
              </a:ext>
            </a:extLst>
          </p:cNvPr>
          <p:cNvGrpSpPr/>
          <p:nvPr/>
        </p:nvGrpSpPr>
        <p:grpSpPr>
          <a:xfrm>
            <a:off x="134832" y="2752518"/>
            <a:ext cx="11648290" cy="3456478"/>
            <a:chOff x="134832" y="2752518"/>
            <a:chExt cx="11648290" cy="34564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B046A5-8D4F-B64D-A617-A97A5BCC70E8}"/>
                </a:ext>
              </a:extLst>
            </p:cNvPr>
            <p:cNvGrpSpPr/>
            <p:nvPr/>
          </p:nvGrpSpPr>
          <p:grpSpPr>
            <a:xfrm>
              <a:off x="467324" y="3346431"/>
              <a:ext cx="11034653" cy="2862565"/>
              <a:chOff x="467324" y="3346431"/>
              <a:chExt cx="11034653" cy="286256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0D3848-392D-114A-ACA0-A14E6B9BB2D4}"/>
                  </a:ext>
                </a:extLst>
              </p:cNvPr>
              <p:cNvSpPr/>
              <p:nvPr/>
            </p:nvSpPr>
            <p:spPr>
              <a:xfrm>
                <a:off x="3014505" y="3429000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7153EE-3D6E-1B4B-871B-823FA272396B}"/>
                  </a:ext>
                </a:extLst>
              </p:cNvPr>
              <p:cNvSpPr/>
              <p:nvPr/>
            </p:nvSpPr>
            <p:spPr>
              <a:xfrm>
                <a:off x="2778371" y="4428811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BDAE574-D48C-9546-8341-7C44AF5B3667}"/>
                  </a:ext>
                </a:extLst>
              </p:cNvPr>
              <p:cNvSpPr/>
              <p:nvPr/>
            </p:nvSpPr>
            <p:spPr>
              <a:xfrm>
                <a:off x="7640508" y="4052953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77174B1-8B22-CF42-9E62-5665230342CF}"/>
                  </a:ext>
                </a:extLst>
              </p:cNvPr>
              <p:cNvSpPr/>
              <p:nvPr/>
            </p:nvSpPr>
            <p:spPr>
              <a:xfrm>
                <a:off x="6336503" y="4664846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2FB1FAC-0757-5443-B6C0-33C50C46514B}"/>
                  </a:ext>
                </a:extLst>
              </p:cNvPr>
              <p:cNvSpPr/>
              <p:nvPr/>
            </p:nvSpPr>
            <p:spPr>
              <a:xfrm>
                <a:off x="4923693" y="3984284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8BFA56-CF25-1441-BFB4-83EC20FB3A36}"/>
                  </a:ext>
                </a:extLst>
              </p:cNvPr>
              <p:cNvSpPr/>
              <p:nvPr/>
            </p:nvSpPr>
            <p:spPr>
              <a:xfrm>
                <a:off x="1688121" y="3978518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9F5A9F-39E5-4548-ABF1-C3AE0C7C1486}"/>
                  </a:ext>
                </a:extLst>
              </p:cNvPr>
              <p:cNvSpPr/>
              <p:nvPr/>
            </p:nvSpPr>
            <p:spPr>
              <a:xfrm>
                <a:off x="4289275" y="5073086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39706B-1114-A147-8070-9FD08DFF26BD}"/>
                  </a:ext>
                </a:extLst>
              </p:cNvPr>
              <p:cNvSpPr/>
              <p:nvPr/>
            </p:nvSpPr>
            <p:spPr>
              <a:xfrm>
                <a:off x="6309950" y="3394364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B999B5-F84A-9745-B74E-D646242665B4}"/>
                  </a:ext>
                </a:extLst>
              </p:cNvPr>
              <p:cNvSpPr/>
              <p:nvPr/>
            </p:nvSpPr>
            <p:spPr>
              <a:xfrm>
                <a:off x="2351313" y="5372100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735645-2AA2-D948-A2E6-92EC051AE47A}"/>
                  </a:ext>
                </a:extLst>
              </p:cNvPr>
              <p:cNvSpPr/>
              <p:nvPr/>
            </p:nvSpPr>
            <p:spPr>
              <a:xfrm>
                <a:off x="10349232" y="4781162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0F63859-5FC7-9B40-84BF-C9E781D4AFCA}"/>
                  </a:ext>
                </a:extLst>
              </p:cNvPr>
              <p:cNvSpPr/>
              <p:nvPr/>
            </p:nvSpPr>
            <p:spPr>
              <a:xfrm>
                <a:off x="8980002" y="5311210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BA5C7DB-41F3-FE43-9C2E-F5941F18837E}"/>
                  </a:ext>
                </a:extLst>
              </p:cNvPr>
              <p:cNvSpPr/>
              <p:nvPr/>
            </p:nvSpPr>
            <p:spPr>
              <a:xfrm>
                <a:off x="7632417" y="4712493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7730399-FFF6-954E-B8E0-5848E3018304}"/>
                  </a:ext>
                </a:extLst>
              </p:cNvPr>
              <p:cNvSpPr/>
              <p:nvPr/>
            </p:nvSpPr>
            <p:spPr>
              <a:xfrm>
                <a:off x="5974355" y="5879912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043EA3A-CAE9-CC4E-BB06-16E219BB7057}"/>
                  </a:ext>
                </a:extLst>
              </p:cNvPr>
              <p:cNvSpPr/>
              <p:nvPr/>
            </p:nvSpPr>
            <p:spPr>
              <a:xfrm>
                <a:off x="9080357" y="3697166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2" name="Right Arrow 1">
                <a:extLst>
                  <a:ext uri="{FF2B5EF4-FFF2-40B4-BE49-F238E27FC236}">
                    <a16:creationId xmlns:a16="http://schemas.microsoft.com/office/drawing/2014/main" id="{2A87D9EE-DE63-A247-B8BE-597AD94FDB61}"/>
                  </a:ext>
                </a:extLst>
              </p:cNvPr>
              <p:cNvSpPr/>
              <p:nvPr/>
            </p:nvSpPr>
            <p:spPr>
              <a:xfrm>
                <a:off x="9859679" y="3711935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6" name="Right Arrow 25">
                <a:extLst>
                  <a:ext uri="{FF2B5EF4-FFF2-40B4-BE49-F238E27FC236}">
                    <a16:creationId xmlns:a16="http://schemas.microsoft.com/office/drawing/2014/main" id="{F94220BC-9FA7-E444-B79F-C5EE02FD77CA}"/>
                  </a:ext>
                </a:extLst>
              </p:cNvPr>
              <p:cNvSpPr/>
              <p:nvPr/>
            </p:nvSpPr>
            <p:spPr>
              <a:xfrm>
                <a:off x="4073537" y="5894339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1C830711-C01B-6148-84B7-BD9C9EE3F8F9}"/>
                  </a:ext>
                </a:extLst>
              </p:cNvPr>
              <p:cNvSpPr/>
              <p:nvPr/>
            </p:nvSpPr>
            <p:spPr>
              <a:xfrm>
                <a:off x="5913984" y="4054953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7F0F8D64-3056-2248-A8CD-2C696177FE55}"/>
                  </a:ext>
                </a:extLst>
              </p:cNvPr>
              <p:cNvSpPr/>
              <p:nvPr/>
            </p:nvSpPr>
            <p:spPr>
              <a:xfrm>
                <a:off x="2582426" y="4054953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9" name="Right Arrow 28">
                <a:extLst>
                  <a:ext uri="{FF2B5EF4-FFF2-40B4-BE49-F238E27FC236}">
                    <a16:creationId xmlns:a16="http://schemas.microsoft.com/office/drawing/2014/main" id="{1561B06D-6F70-7047-806A-49E3F3821747}"/>
                  </a:ext>
                </a:extLst>
              </p:cNvPr>
              <p:cNvSpPr/>
              <p:nvPr/>
            </p:nvSpPr>
            <p:spPr>
              <a:xfrm>
                <a:off x="4073537" y="3495287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0" name="Right Arrow 29">
                <a:extLst>
                  <a:ext uri="{FF2B5EF4-FFF2-40B4-BE49-F238E27FC236}">
                    <a16:creationId xmlns:a16="http://schemas.microsoft.com/office/drawing/2014/main" id="{F2AF36C9-0354-504A-9513-64C80DD3BB32}"/>
                  </a:ext>
                </a:extLst>
              </p:cNvPr>
              <p:cNvSpPr/>
              <p:nvPr/>
            </p:nvSpPr>
            <p:spPr>
              <a:xfrm>
                <a:off x="1136073" y="3431245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389F9236-5D4F-A045-86A1-E3E10F497389}"/>
                  </a:ext>
                </a:extLst>
              </p:cNvPr>
              <p:cNvSpPr/>
              <p:nvPr/>
            </p:nvSpPr>
            <p:spPr>
              <a:xfrm>
                <a:off x="467324" y="5423121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873DD175-2FA6-BD4A-806D-D0D771145155}"/>
                  </a:ext>
                </a:extLst>
              </p:cNvPr>
              <p:cNvSpPr/>
              <p:nvPr/>
            </p:nvSpPr>
            <p:spPr>
              <a:xfrm>
                <a:off x="5034419" y="5095401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2A88A367-9091-3040-A8AB-6A6DEFC20114}"/>
                  </a:ext>
                </a:extLst>
              </p:cNvPr>
              <p:cNvSpPr/>
              <p:nvPr/>
            </p:nvSpPr>
            <p:spPr>
              <a:xfrm>
                <a:off x="7105857" y="4718662"/>
                <a:ext cx="334034" cy="193423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F55B2FD5-12D5-BD4E-B707-13458B4E4993}"/>
                  </a:ext>
                </a:extLst>
              </p:cNvPr>
              <p:cNvSpPr/>
              <p:nvPr/>
            </p:nvSpPr>
            <p:spPr>
              <a:xfrm>
                <a:off x="3612991" y="4496716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5" name="Right Arrow 34">
                <a:extLst>
                  <a:ext uri="{FF2B5EF4-FFF2-40B4-BE49-F238E27FC236}">
                    <a16:creationId xmlns:a16="http://schemas.microsoft.com/office/drawing/2014/main" id="{355416D4-FEC7-E940-9FC7-FFE4578D8362}"/>
                  </a:ext>
                </a:extLst>
              </p:cNvPr>
              <p:cNvSpPr/>
              <p:nvPr/>
            </p:nvSpPr>
            <p:spPr>
              <a:xfrm>
                <a:off x="7239535" y="5367987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6" name="Right Arrow 35">
                <a:extLst>
                  <a:ext uri="{FF2B5EF4-FFF2-40B4-BE49-F238E27FC236}">
                    <a16:creationId xmlns:a16="http://schemas.microsoft.com/office/drawing/2014/main" id="{90F987BF-C267-AC48-A6E8-A7B0526359C8}"/>
                  </a:ext>
                </a:extLst>
              </p:cNvPr>
              <p:cNvSpPr/>
              <p:nvPr/>
            </p:nvSpPr>
            <p:spPr>
              <a:xfrm>
                <a:off x="7843337" y="5903337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7" name="Right Arrow 36">
                <a:extLst>
                  <a:ext uri="{FF2B5EF4-FFF2-40B4-BE49-F238E27FC236}">
                    <a16:creationId xmlns:a16="http://schemas.microsoft.com/office/drawing/2014/main" id="{2593201B-C6DD-724A-83FD-C7FA92874247}"/>
                  </a:ext>
                </a:extLst>
              </p:cNvPr>
              <p:cNvSpPr/>
              <p:nvPr/>
            </p:nvSpPr>
            <p:spPr>
              <a:xfrm>
                <a:off x="3190836" y="5477106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8" name="Right Arrow 37">
                <a:extLst>
                  <a:ext uri="{FF2B5EF4-FFF2-40B4-BE49-F238E27FC236}">
                    <a16:creationId xmlns:a16="http://schemas.microsoft.com/office/drawing/2014/main" id="{E4F33C76-743A-4644-A799-3E3D221E7F05}"/>
                  </a:ext>
                </a:extLst>
              </p:cNvPr>
              <p:cNvSpPr/>
              <p:nvPr/>
            </p:nvSpPr>
            <p:spPr>
              <a:xfrm>
                <a:off x="8672365" y="4856217"/>
                <a:ext cx="1642298" cy="227042"/>
              </a:xfrm>
              <a:prstGeom prst="rightArrow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7994863-C623-A448-8BEB-C0151E0D7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3371" y="3346431"/>
                <a:ext cx="32839" cy="2732123"/>
              </a:xfrm>
              <a:prstGeom prst="line">
                <a:avLst/>
              </a:prstGeom>
              <a:ln w="762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2C745A-5CA0-4942-AE3D-DB494E3785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61569" y="3410949"/>
                <a:ext cx="32839" cy="2732123"/>
              </a:xfrm>
              <a:prstGeom prst="line">
                <a:avLst/>
              </a:prstGeom>
              <a:ln w="762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2A2600C-60E8-494F-9537-568F20B9236F}"/>
                  </a:ext>
                </a:extLst>
              </p:cNvPr>
              <p:cNvSpPr/>
              <p:nvPr/>
            </p:nvSpPr>
            <p:spPr>
              <a:xfrm>
                <a:off x="5352299" y="4548587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D0BC6B-B550-A940-8715-C5651DC6F941}"/>
                  </a:ext>
                </a:extLst>
              </p:cNvPr>
              <p:cNvSpPr/>
              <p:nvPr/>
            </p:nvSpPr>
            <p:spPr>
              <a:xfrm>
                <a:off x="6403537" y="5449357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D95C39-46B9-E94E-99D0-7B0F60345166}"/>
                  </a:ext>
                </a:extLst>
              </p:cNvPr>
              <p:cNvSpPr/>
              <p:nvPr/>
            </p:nvSpPr>
            <p:spPr>
              <a:xfrm>
                <a:off x="5209934" y="5505759"/>
                <a:ext cx="663192" cy="32908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dirty="0">
                    <a:solidFill>
                      <a:schemeClr val="tx1"/>
                    </a:solidFill>
                  </a:rPr>
                  <a:t>EPA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7E0594-5E93-414A-82E8-6F7AAB226146}"/>
                </a:ext>
              </a:extLst>
            </p:cNvPr>
            <p:cNvCxnSpPr>
              <a:cxnSpLocks/>
            </p:cNvCxnSpPr>
            <p:nvPr/>
          </p:nvCxnSpPr>
          <p:spPr>
            <a:xfrm>
              <a:off x="467324" y="3166905"/>
              <a:ext cx="11315798" cy="0"/>
            </a:xfrm>
            <a:prstGeom prst="line">
              <a:avLst/>
            </a:prstGeom>
            <a:ln w="952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71DF8F-E2D8-A14E-B552-3D4BB7C712CC}"/>
                </a:ext>
              </a:extLst>
            </p:cNvPr>
            <p:cNvSpPr txBox="1"/>
            <p:nvPr/>
          </p:nvSpPr>
          <p:spPr>
            <a:xfrm>
              <a:off x="134832" y="2752518"/>
              <a:ext cx="757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now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312B6B-DA22-A74C-84E8-AF703BCB602B}"/>
                </a:ext>
              </a:extLst>
            </p:cNvPr>
            <p:cNvSpPr txBox="1"/>
            <p:nvPr/>
          </p:nvSpPr>
          <p:spPr>
            <a:xfrm>
              <a:off x="152475" y="3209698"/>
              <a:ext cx="928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f</a:t>
              </a:r>
              <a:r>
                <a:rPr lang="en-NL" dirty="0">
                  <a:solidFill>
                    <a:schemeClr val="bg1"/>
                  </a:solidFill>
                </a:rPr>
                <a:t>uture?</a:t>
              </a:r>
            </a:p>
          </p:txBody>
        </p:sp>
      </p:grpSp>
      <p:pic>
        <p:nvPicPr>
          <p:cNvPr id="49" name="Picture 48" descr="UMCU_logo_staand_diap.eps">
            <a:extLst>
              <a:ext uri="{FF2B5EF4-FFF2-40B4-BE49-F238E27FC236}">
                <a16:creationId xmlns:a16="http://schemas.microsoft.com/office/drawing/2014/main" id="{2587AC60-8EB6-EB47-B5CA-4E5830D686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89CB1-BE26-3448-978B-D6776CED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37" y="1616015"/>
            <a:ext cx="9903125" cy="5010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994F14-3964-9544-A872-BC3C3DCE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2526"/>
            <a:ext cx="10515600" cy="1325563"/>
          </a:xfrm>
          <a:noFill/>
        </p:spPr>
        <p:txBody>
          <a:bodyPr/>
          <a:lstStyle/>
          <a:p>
            <a:pPr algn="ctr"/>
            <a:r>
              <a:rPr lang="en-NL" dirty="0"/>
              <a:t>Dutch nursing speciality training programs to be flexible by 2022, using EPAs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2D8579-87B9-DF44-BECA-A06AE0FAD64C}"/>
              </a:ext>
            </a:extLst>
          </p:cNvPr>
          <p:cNvGrpSpPr/>
          <p:nvPr/>
        </p:nvGrpSpPr>
        <p:grpSpPr>
          <a:xfrm>
            <a:off x="1742536" y="3187428"/>
            <a:ext cx="8706930" cy="2143664"/>
            <a:chOff x="1742536" y="3187428"/>
            <a:chExt cx="8706930" cy="21436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60FD594-2EE7-924B-AF83-11AD8250C091}"/>
                </a:ext>
              </a:extLst>
            </p:cNvPr>
            <p:cNvSpPr/>
            <p:nvPr/>
          </p:nvSpPr>
          <p:spPr>
            <a:xfrm>
              <a:off x="1742536" y="3187428"/>
              <a:ext cx="2260120" cy="214366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A8F3D5-F5E7-CE42-BA28-3D908C7CAE49}"/>
                </a:ext>
              </a:extLst>
            </p:cNvPr>
            <p:cNvSpPr/>
            <p:nvPr/>
          </p:nvSpPr>
          <p:spPr>
            <a:xfrm>
              <a:off x="8189346" y="3187428"/>
              <a:ext cx="2260120" cy="214366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DA43303-D815-9F48-8B29-E2B61C1A6456}"/>
                </a:ext>
              </a:extLst>
            </p:cNvPr>
            <p:cNvCxnSpPr/>
            <p:nvPr/>
          </p:nvCxnSpPr>
          <p:spPr>
            <a:xfrm>
              <a:off x="4002656" y="4057322"/>
              <a:ext cx="41866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FD7AC4-6019-2B42-82B2-1ADA2CDA3700}"/>
              </a:ext>
            </a:extLst>
          </p:cNvPr>
          <p:cNvGrpSpPr/>
          <p:nvPr/>
        </p:nvGrpSpPr>
        <p:grpSpPr>
          <a:xfrm>
            <a:off x="10114944" y="775779"/>
            <a:ext cx="669044" cy="751129"/>
            <a:chOff x="9410927" y="811408"/>
            <a:chExt cx="669044" cy="751129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DABEBA78-A561-644A-9290-64A5D2B3FBB9}"/>
                </a:ext>
              </a:extLst>
            </p:cNvPr>
            <p:cNvSpPr/>
            <p:nvPr/>
          </p:nvSpPr>
          <p:spPr>
            <a:xfrm rot="5400000">
              <a:off x="9385048" y="837287"/>
              <a:ext cx="586596" cy="534838"/>
            </a:xfrm>
            <a:prstGeom prst="hexagon">
              <a:avLst/>
            </a:prstGeom>
            <a:solidFill>
              <a:schemeClr val="accent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3D22679-D123-DA42-9D37-33531B3D91F2}"/>
                </a:ext>
              </a:extLst>
            </p:cNvPr>
            <p:cNvSpPr/>
            <p:nvPr/>
          </p:nvSpPr>
          <p:spPr>
            <a:xfrm rot="5400000">
              <a:off x="9519254" y="1001820"/>
              <a:ext cx="586596" cy="534838"/>
            </a:xfrm>
            <a:prstGeom prst="hexagon">
              <a:avLst/>
            </a:prstGeom>
            <a:solidFill>
              <a:schemeClr val="accent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2" name="Picture 11" descr="UMCU_logo_staand_diap.eps">
            <a:extLst>
              <a:ext uri="{FF2B5EF4-FFF2-40B4-BE49-F238E27FC236}">
                <a16:creationId xmlns:a16="http://schemas.microsoft.com/office/drawing/2014/main" id="{A5665352-C432-F146-8451-A8320C2CB0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1BDD-C658-1B47-98C0-CAE9E921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Popularity and use of EPAs has increased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90D7-6968-6B42-8BF7-A78C17A33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1825625"/>
            <a:ext cx="11170763" cy="4839126"/>
          </a:xfrm>
        </p:spPr>
        <p:txBody>
          <a:bodyPr>
            <a:normAutofit/>
          </a:bodyPr>
          <a:lstStyle/>
          <a:p>
            <a:r>
              <a:rPr lang="en-NL" dirty="0"/>
              <a:t>Singapore: Most of PGME and nursing education </a:t>
            </a:r>
          </a:p>
          <a:p>
            <a:r>
              <a:rPr lang="en-NL" dirty="0"/>
              <a:t>Netherlands: Most of PGME and PG-nursing education </a:t>
            </a:r>
          </a:p>
          <a:p>
            <a:r>
              <a:rPr lang="en-NL" dirty="0"/>
              <a:t>UME: all of Canada, some schools in USA, Switzerland, Netherlands</a:t>
            </a:r>
          </a:p>
          <a:p>
            <a:r>
              <a:rPr lang="en-NL" dirty="0"/>
              <a:t>High interest in Sweden, Finland, Taiwan, Thailand, Pakistan, Lat-Am countries; national intern phase projects in Ireland, Germany</a:t>
            </a:r>
          </a:p>
          <a:p>
            <a:r>
              <a:rPr lang="en-NL" dirty="0"/>
              <a:t>Other health professions are exploring EPAs: Dentistry, Veterinary Medicine, Physical Therapy, Physician assistants, Dietetics; and WHO</a:t>
            </a:r>
          </a:p>
          <a:p>
            <a:pPr marL="0" indent="0">
              <a:buNone/>
            </a:pPr>
            <a:endParaRPr lang="en-NL" dirty="0"/>
          </a:p>
          <a:p>
            <a:r>
              <a:rPr lang="en-NL" b="1" i="1" dirty="0"/>
              <a:t>Next challenge</a:t>
            </a:r>
            <a:r>
              <a:rPr lang="en-NL" dirty="0"/>
              <a:t>: international collaboration to harmonize competency and EPA frameworks to serve mobility. UEMS can play a leading role in PGME.</a:t>
            </a: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3D163A97-23B2-F74F-A20C-D639472BC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8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F08F1A6-1A05-D548-A51E-69175A63A5ED}"/>
              </a:ext>
            </a:extLst>
          </p:cNvPr>
          <p:cNvGrpSpPr/>
          <p:nvPr/>
        </p:nvGrpSpPr>
        <p:grpSpPr>
          <a:xfrm>
            <a:off x="1255877" y="3351428"/>
            <a:ext cx="9984828" cy="3348257"/>
            <a:chOff x="1255877" y="3351428"/>
            <a:chExt cx="9984828" cy="33482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9C5BFF-275D-7146-B5E7-1C36042B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77" y="3351428"/>
              <a:ext cx="9984828" cy="334825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7F504F-445A-B242-9A81-FABD7211D9B1}"/>
                </a:ext>
              </a:extLst>
            </p:cNvPr>
            <p:cNvSpPr txBox="1"/>
            <p:nvPr/>
          </p:nvSpPr>
          <p:spPr>
            <a:xfrm>
              <a:off x="10336771" y="3426643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2020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EF5F3F-9AEF-BC49-9970-E18D8503FE90}"/>
              </a:ext>
            </a:extLst>
          </p:cNvPr>
          <p:cNvGrpSpPr/>
          <p:nvPr/>
        </p:nvGrpSpPr>
        <p:grpSpPr>
          <a:xfrm>
            <a:off x="3604939" y="139197"/>
            <a:ext cx="7635766" cy="3102981"/>
            <a:chOff x="3604939" y="139197"/>
            <a:chExt cx="7635766" cy="3102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8FB494-0CE9-324F-A74B-72051C25A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4939" y="139197"/>
              <a:ext cx="7635766" cy="310298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9E7716-2694-0D4B-BE05-3DDB11AD34BE}"/>
                </a:ext>
              </a:extLst>
            </p:cNvPr>
            <p:cNvSpPr txBox="1"/>
            <p:nvPr/>
          </p:nvSpPr>
          <p:spPr>
            <a:xfrm>
              <a:off x="10336771" y="827851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2015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C72808-EAE8-B94F-B577-D8993AA5B7BB}"/>
              </a:ext>
            </a:extLst>
          </p:cNvPr>
          <p:cNvSpPr txBox="1"/>
          <p:nvPr/>
        </p:nvSpPr>
        <p:spPr>
          <a:xfrm>
            <a:off x="547649" y="1227961"/>
            <a:ext cx="2857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A</a:t>
            </a:r>
            <a:r>
              <a:rPr lang="en-NL" sz="3200" b="1" dirty="0">
                <a:solidFill>
                  <a:srgbClr val="FFFF00"/>
                </a:solidFill>
              </a:rPr>
              <a:t> few Recommended resources</a:t>
            </a:r>
          </a:p>
        </p:txBody>
      </p:sp>
      <p:pic>
        <p:nvPicPr>
          <p:cNvPr id="13" name="Picture 12" descr="UMCU_logo_staand_diap.eps">
            <a:extLst>
              <a:ext uri="{FF2B5EF4-FFF2-40B4-BE49-F238E27FC236}">
                <a16:creationId xmlns:a16="http://schemas.microsoft.com/office/drawing/2014/main" id="{B6816F24-F7A9-1247-904F-EA126F9973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6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95992-DC01-4944-B5BA-26344365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66" y="139772"/>
            <a:ext cx="11716512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FD18"/>
                </a:solidFill>
              </a:rPr>
              <a:t>What is the ultimate goal of medical training: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5BBB-CAA2-4944-9307-F1773F5A8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34" y="1282772"/>
            <a:ext cx="11353800" cy="53771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To expect that physicians, residents, specialists we graduate can all be trusted to provide high quality, safe care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(with limited or no supervision)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The Dutch Medical Act says: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Licensed physicians are entitled to perform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medical tasks, </a:t>
            </a:r>
            <a:r>
              <a:rPr lang="en-US" sz="3600" b="1" i="1" dirty="0">
                <a:solidFill>
                  <a:srgbClr val="FFFF00"/>
                </a:solidFill>
              </a:rPr>
              <a:t>provided they are competent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But.. What Is Competent? And How Do We Know?</a:t>
            </a:r>
          </a:p>
        </p:txBody>
      </p:sp>
      <p:pic>
        <p:nvPicPr>
          <p:cNvPr id="6" name="Picture 5" descr="UMCU_logo_staand_diap.eps">
            <a:extLst>
              <a:ext uri="{FF2B5EF4-FFF2-40B4-BE49-F238E27FC236}">
                <a16:creationId xmlns:a16="http://schemas.microsoft.com/office/drawing/2014/main" id="{7A2FEC4B-7E27-574C-93EA-F13EDB519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44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BE28-61CA-4842-951B-DBD4E462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A3A06-F779-FF47-9D3F-170A3424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271">
            <a:off x="601002" y="322374"/>
            <a:ext cx="4393295" cy="621325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1FDBC-CD0A-EF49-B17F-2A5F3634529B}"/>
              </a:ext>
            </a:extLst>
          </p:cNvPr>
          <p:cNvSpPr txBox="1"/>
          <p:nvPr/>
        </p:nvSpPr>
        <p:spPr>
          <a:xfrm>
            <a:off x="5361739" y="761437"/>
            <a:ext cx="64634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Courses (4*3 hours) 2021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February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April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June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July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September*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November*</a:t>
            </a: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Courses (4*3 hours) 2022</a:t>
            </a:r>
          </a:p>
          <a:p>
            <a:pPr marL="285750" indent="-285750">
              <a:buFontTx/>
              <a:buChar char="-"/>
            </a:pPr>
            <a:r>
              <a:rPr lang="en-NL" sz="2400" dirty="0">
                <a:solidFill>
                  <a:schemeClr val="bg1"/>
                </a:solidFill>
              </a:rPr>
              <a:t>February* (+ more tbd)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3-day </a:t>
            </a:r>
            <a:r>
              <a:rPr lang="en-NL" sz="2400" dirty="0">
                <a:solidFill>
                  <a:schemeClr val="bg1"/>
                </a:solidFill>
              </a:rPr>
              <a:t>face-to-face courses in Utrecht* and Washington DC*</a:t>
            </a:r>
          </a:p>
          <a:p>
            <a:pPr marL="285750" indent="-285750">
              <a:buFontTx/>
              <a:buChar char="-"/>
            </a:pPr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*Seats still available. Visit: </a:t>
            </a:r>
            <a:r>
              <a:rPr lang="en-NL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www.epa-courses.nl</a:t>
            </a:r>
            <a:r>
              <a:rPr lang="en-NL" sz="2400" dirty="0">
                <a:solidFill>
                  <a:schemeClr val="bg1"/>
                </a:solidFill>
              </a:rPr>
              <a:t> </a:t>
            </a:r>
          </a:p>
          <a:p>
            <a:endParaRPr lang="en-NL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UMCU_logo_staand_diap.eps">
            <a:extLst>
              <a:ext uri="{FF2B5EF4-FFF2-40B4-BE49-F238E27FC236}">
                <a16:creationId xmlns:a16="http://schemas.microsoft.com/office/drawing/2014/main" id="{2EB035CD-9DA5-CC4D-A2EA-EC1B8CBE70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6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6C21-A8CC-8342-BFD5-FCDF111F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17" y="497988"/>
            <a:ext cx="10515600" cy="812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3F8D-D940-7A43-A5C1-87DA9CA0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34" y="1448681"/>
            <a:ext cx="11482286" cy="5206643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 err="1"/>
              <a:t>Batalden</a:t>
            </a:r>
            <a:r>
              <a:rPr lang="en-US" sz="1200" dirty="0"/>
              <a:t>, P. et al. (2002) ‘General competencies and accreditation in graduate medical education’, Health Affairs, 21(5), pp. 103–111.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Crossley, J. et al. (2011) ‘Good questions, good answers: construct alignment improves the performance of workplace-based assessment scales.’, Medical Education, 45(6), pp. 560–9.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Dacey, R. G. and </a:t>
            </a:r>
            <a:r>
              <a:rPr lang="en-US" sz="1200" dirty="0" err="1"/>
              <a:t>Nasca</a:t>
            </a:r>
            <a:r>
              <a:rPr lang="en-US" sz="1200" dirty="0"/>
              <a:t>, T. J. (2019) ‘</a:t>
            </a:r>
            <a:r>
              <a:rPr lang="en-US" sz="1200" dirty="0" err="1"/>
              <a:t>Seniorization</a:t>
            </a:r>
            <a:r>
              <a:rPr lang="en-US" sz="1200" dirty="0"/>
              <a:t> of Tasks in the Academic Medical Center: A Worrisome Trend’, Journal of the American College of Surgeons, 228(3), pp. 299–302.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Greenberg, J. A. and Minter, R. M. (2019) ‘Entrustable Professional Activities: The Future of Competency-based Education in Surgery May Already Be Here’, Annals of surgery, 269(3), pp. 407–408.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Halpern, S. D. and </a:t>
            </a:r>
            <a:r>
              <a:rPr lang="en-US" sz="1200" dirty="0" err="1"/>
              <a:t>Detsky</a:t>
            </a:r>
            <a:r>
              <a:rPr lang="en-US" sz="1200" dirty="0"/>
              <a:t>, A. S. (2014) ‘Graded autonomy in medical education--managing things that go bump in the night.’, The New England journal of medicine, 370(12), pp. 1086–9.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Jonker, G. et al. (2020) ‘Would you trust your loved ones to this trainee? Certification decisions in postgraduate </a:t>
            </a:r>
            <a:r>
              <a:rPr lang="en-US" sz="1200" dirty="0" err="1"/>
              <a:t>anaesthesia</a:t>
            </a:r>
            <a:r>
              <a:rPr lang="en-US" sz="1200" dirty="0"/>
              <a:t> training’, British Journal of </a:t>
            </a:r>
            <a:r>
              <a:rPr lang="en-US" sz="1200" dirty="0" err="1"/>
              <a:t>Anaesthesia</a:t>
            </a:r>
            <a:r>
              <a:rPr lang="en-US" sz="1200" dirty="0"/>
              <a:t>. 2020;125(5):E408-E410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 err="1"/>
              <a:t>Mattar</a:t>
            </a:r>
            <a:r>
              <a:rPr lang="en-US" sz="1200" dirty="0"/>
              <a:t>, S. G. et al. (2013) ‘General surgery residency inadequately prepares trainees for fellowship: Results of a survey of fellowship program directors’, Annals of Surgery, 258(3), pp. 440–447.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 err="1"/>
              <a:t>Pangaro</a:t>
            </a:r>
            <a:r>
              <a:rPr lang="en-US" sz="1200" dirty="0"/>
              <a:t>, L. and ten Cate, O. (2013) ‘Frameworks for learner assessment in medicine: AMEE Guide No. 78’, Medical Teacher, 35(6).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 err="1"/>
              <a:t>Ravesloot</a:t>
            </a:r>
            <a:r>
              <a:rPr lang="en-US" sz="1200" dirty="0"/>
              <a:t>, C. et al. (2012) ‘Construct validation of progress testing to measure knowledge and visual skills in radiology’, Medical Teacher, 34(12), pp. 1047–1055.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et al. (2015) ‘Curriculum development for the workplace using Entrustable Professional Activities (EPAs): AMEE Guide No. 99’, Medical Teacher, 37(11), pp. 983–1002.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(2014) ‘AM last page: What </a:t>
            </a:r>
            <a:r>
              <a:rPr lang="en-US" sz="1200" dirty="0" err="1"/>
              <a:t>entrustable</a:t>
            </a:r>
            <a:r>
              <a:rPr lang="en-US" sz="1200" dirty="0"/>
              <a:t> professional activities add to a competency-based curriculum’, Academic Medicine, 89(4), p. 691.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et al. (2021) ‘Entrustment Decision Making: Extending Miller’s Pyramid’, Academic Medicine 96(2):199–204.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and </a:t>
            </a:r>
            <a:r>
              <a:rPr lang="en-US" sz="1200" dirty="0" err="1"/>
              <a:t>Carraccio</a:t>
            </a:r>
            <a:r>
              <a:rPr lang="en-US" sz="1200" dirty="0"/>
              <a:t>, C. (2019) ‘Envisioning a true continuum of competency-based medical education, training and practice’, Academic Medicine, 94(9), pp. 1283–1288.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O., Snell, L. and </a:t>
            </a:r>
            <a:r>
              <a:rPr lang="en-US" sz="1200" dirty="0" err="1"/>
              <a:t>Carraccio</a:t>
            </a:r>
            <a:r>
              <a:rPr lang="en-US" sz="1200" dirty="0"/>
              <a:t>, C. (2010) ‘Medical competence: the interplay between individual ability and the health care environment.’, Medical Teacher, 32(8), pp. 669–75.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and Taylor, D. (2020) ‘The recommended description of an </a:t>
            </a:r>
            <a:r>
              <a:rPr lang="en-US" sz="1200" dirty="0" err="1"/>
              <a:t>entrustable</a:t>
            </a:r>
            <a:r>
              <a:rPr lang="en-US" sz="1200" dirty="0"/>
              <a:t> professional activity: AMEE Guide No. 140’, Medical Teacher. Taylor &amp; Francis, (Early Online).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ten Cate, O. and Chen, H. C. (2020) ‘The ingredients of a rich entrustment decision’, Medical Teacher, 42(12), pp. 1413–1420.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 err="1"/>
              <a:t>Touchie</a:t>
            </a:r>
            <a:r>
              <a:rPr lang="en-US" sz="1200" dirty="0"/>
              <a:t>, C. and ten Cate, O. (2016) ‘The promise, perils, problems and progress of competency-based medical education’, Medical Education, 50(1), pp. 93–100.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Weller, J. M. et al. (2014) ‘Can I leave the theatre? A key to more reliable workplace-based assessment’, British Journal of </a:t>
            </a:r>
            <a:r>
              <a:rPr lang="en-US" sz="1200" dirty="0" err="1"/>
              <a:t>Anaesthesia</a:t>
            </a:r>
            <a:r>
              <a:rPr lang="en-US" sz="1200" dirty="0"/>
              <a:t>, 112(6), pp. 1083–1091.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en-US" sz="1200" dirty="0"/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5B887E71-E785-E945-9CD9-32E798DE8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1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37F040-F62D-0F4C-90B5-E789015F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365125"/>
            <a:ext cx="113349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Would clinical educators trust all graduating trainees with their own family members as patients?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6BB3A-FA1B-7844-89FE-5A85F347B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330"/>
            <a:ext cx="10964594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3200">
                <a:solidFill>
                  <a:schemeClr val="bg1"/>
                </a:solidFill>
              </a:rPr>
              <a:t>Many residency program directors can recollect cases signing off for completion of training even if not confident*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sz="3200" i="1">
                <a:solidFill>
                  <a:schemeClr val="bg1"/>
                </a:solidFill>
              </a:rPr>
              <a:t>Failure to fail </a:t>
            </a:r>
            <a:r>
              <a:rPr lang="en-US" sz="3200">
                <a:solidFill>
                  <a:schemeClr val="bg1"/>
                </a:solidFill>
              </a:rPr>
              <a:t>reasons: “time is up”; “no valid documentation to back up failure”; “failing a trainee gives us trouble”; ”no tools to handle this”; “when unsure, we err for the benefit of trainee”</a:t>
            </a:r>
          </a:p>
          <a:p>
            <a:pPr>
              <a:spcBef>
                <a:spcPts val="2200"/>
              </a:spcBef>
            </a:pPr>
            <a:r>
              <a:rPr lang="en-US" sz="3200">
                <a:solidFill>
                  <a:schemeClr val="bg1"/>
                </a:solidFill>
              </a:rPr>
              <a:t>The imperative of Competency-based Medical Education: Reducing “false positive” decisions when graduating trainees for unsupervised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04E51-8D4E-6344-A3E6-A99C88DD4383}"/>
              </a:ext>
            </a:extLst>
          </p:cNvPr>
          <p:cNvSpPr txBox="1"/>
          <p:nvPr/>
        </p:nvSpPr>
        <p:spPr>
          <a:xfrm>
            <a:off x="10188625" y="6488668"/>
            <a:ext cx="189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*Jonker et al 2020</a:t>
            </a:r>
          </a:p>
        </p:txBody>
      </p:sp>
      <p:pic>
        <p:nvPicPr>
          <p:cNvPr id="6" name="Picture 5" descr="UMCU_logo_staand_diap.eps">
            <a:extLst>
              <a:ext uri="{FF2B5EF4-FFF2-40B4-BE49-F238E27FC236}">
                <a16:creationId xmlns:a16="http://schemas.microsoft.com/office/drawing/2014/main" id="{F1473FEC-419B-FB48-AFBA-8B985D25B5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920B-2C1A-DC43-82C6-BDB46C00F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34" y="1836914"/>
            <a:ext cx="1158958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</a:rPr>
              <a:t>CBME</a:t>
            </a:r>
            <a:r>
              <a:rPr lang="en-US" sz="3200">
                <a:solidFill>
                  <a:schemeClr val="bg1"/>
                </a:solidFill>
              </a:rPr>
              <a:t>: </a:t>
            </a:r>
            <a:r>
              <a:rPr lang="en-US" sz="3200"/>
              <a:t>﻿</a:t>
            </a:r>
            <a:r>
              <a:rPr lang="en-US" sz="3200">
                <a:solidFill>
                  <a:schemeClr val="bg1"/>
                </a:solidFill>
              </a:rPr>
              <a:t>Education, aimed at a standard level of proficiency for all graduates</a:t>
            </a:r>
          </a:p>
          <a:p>
            <a:pPr>
              <a:lnSpc>
                <a:spcPct val="100000"/>
              </a:lnSpc>
            </a:pPr>
            <a:endParaRPr lang="en-US" sz="3200"/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</a:rPr>
              <a:t>Critical features </a:t>
            </a:r>
            <a:r>
              <a:rPr lang="en-US" sz="3200">
                <a:solidFill>
                  <a:schemeClr val="bg1"/>
                </a:solidFill>
              </a:rPr>
              <a:t>of CBME: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3200">
                <a:solidFill>
                  <a:schemeClr val="bg1"/>
                </a:solidFill>
              </a:rPr>
              <a:t>Clear description of standards for a “good physician/specialist”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3200">
                <a:solidFill>
                  <a:schemeClr val="bg1"/>
                </a:solidFill>
              </a:rPr>
              <a:t>Assessment of all medical trainees using these standards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3200">
                <a:solidFill>
                  <a:schemeClr val="bg1"/>
                </a:solidFill>
              </a:rPr>
              <a:t>Competence, not time, is primary reason to finalize training</a:t>
            </a:r>
          </a:p>
        </p:txBody>
      </p:sp>
      <p:pic>
        <p:nvPicPr>
          <p:cNvPr id="4" name="Picture 3" descr="UMCU_logo_staand_diap.eps">
            <a:extLst>
              <a:ext uri="{FF2B5EF4-FFF2-40B4-BE49-F238E27FC236}">
                <a16:creationId xmlns:a16="http://schemas.microsoft.com/office/drawing/2014/main" id="{057656FC-D2E5-7345-9348-1365AC0BF4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336045-7E1A-634B-A107-2D602761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" y="365125"/>
            <a:ext cx="1180719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Essence of competency-based medical education</a:t>
            </a:r>
          </a:p>
        </p:txBody>
      </p:sp>
    </p:spTree>
    <p:extLst>
      <p:ext uri="{BB962C8B-B14F-4D97-AF65-F5344CB8AC3E}">
        <p14:creationId xmlns:p14="http://schemas.microsoft.com/office/powerpoint/2010/main" val="285124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227" y="274638"/>
            <a:ext cx="863289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D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Competency-Based Medical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52" y="1252538"/>
            <a:ext cx="11481393" cy="48395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The CBME movement since turn of century. Purpose: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Better, broader, more specific </a:t>
            </a:r>
            <a:r>
              <a:rPr lang="en-US" sz="3000" i="1" dirty="0"/>
              <a:t>standards</a:t>
            </a:r>
            <a:r>
              <a:rPr lang="en-US" sz="3000" dirty="0"/>
              <a:t> for physician competence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A move from </a:t>
            </a:r>
            <a:r>
              <a:rPr lang="en-US" sz="3000" i="1" dirty="0"/>
              <a:t>assuming</a:t>
            </a:r>
            <a:r>
              <a:rPr lang="en-US" sz="3000" dirty="0"/>
              <a:t> competence to </a:t>
            </a:r>
            <a:r>
              <a:rPr lang="en-US" sz="3000" i="1" dirty="0"/>
              <a:t>assessing</a:t>
            </a:r>
            <a:r>
              <a:rPr lang="en-US" sz="3000" dirty="0"/>
              <a:t> competence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To license physicians and register specialists only when they meet standards, based on competence, not just on </a:t>
            </a:r>
            <a:r>
              <a:rPr lang="en-US" sz="3000" i="1" dirty="0"/>
              <a:t>time in training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33D7-0BC4-1042-9F81-B62B3EDA2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449" y="3948545"/>
            <a:ext cx="2688441" cy="2750376"/>
          </a:xfrm>
          <a:prstGeom prst="rect">
            <a:avLst/>
          </a:prstGeom>
          <a:ln>
            <a:solidFill>
              <a:srgbClr val="800000"/>
            </a:solidFill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976A582-4D4B-0846-97E6-FF2673AA4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61695"/>
              </p:ext>
            </p:extLst>
          </p:nvPr>
        </p:nvGraphicFramePr>
        <p:xfrm>
          <a:off x="1580297" y="3948545"/>
          <a:ext cx="3753379" cy="2750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8577">
                  <a:extLst>
                    <a:ext uri="{9D8B030D-6E8A-4147-A177-3AD203B41FA5}">
                      <a16:colId xmlns:a16="http://schemas.microsoft.com/office/drawing/2014/main" val="2722924615"/>
                    </a:ext>
                  </a:extLst>
                </a:gridCol>
                <a:gridCol w="2284802">
                  <a:extLst>
                    <a:ext uri="{9D8B030D-6E8A-4147-A177-3AD203B41FA5}">
                      <a16:colId xmlns:a16="http://schemas.microsoft.com/office/drawing/2014/main" val="2995940727"/>
                    </a:ext>
                  </a:extLst>
                </a:gridCol>
              </a:tblGrid>
              <a:tr h="582435">
                <a:tc gridSpan="2">
                  <a:txBody>
                    <a:bodyPr/>
                    <a:lstStyle/>
                    <a:p>
                      <a:r>
                        <a:rPr lang="en-NL" sz="2400" b="1" i="0" dirty="0">
                          <a:solidFill>
                            <a:srgbClr val="FFFF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ACGME competency domains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239386"/>
                  </a:ext>
                </a:extLst>
              </a:tr>
              <a:tr h="722647">
                <a:tc>
                  <a:txBody>
                    <a:bodyPr/>
                    <a:lstStyle/>
                    <a:p>
                      <a:r>
                        <a:rPr lang="en-NL">
                          <a:solidFill>
                            <a:schemeClr val="bg1"/>
                          </a:solidFill>
                        </a:rPr>
                        <a:t>Medical knowledge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L">
                          <a:solidFill>
                            <a:schemeClr val="bg1"/>
                          </a:solidFill>
                        </a:rPr>
                        <a:t>Practice-based learing and improvement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501889"/>
                  </a:ext>
                </a:extLst>
              </a:tr>
              <a:tr h="722647">
                <a:tc>
                  <a:txBody>
                    <a:bodyPr/>
                    <a:lstStyle/>
                    <a:p>
                      <a:r>
                        <a:rPr lang="en-NL">
                          <a:solidFill>
                            <a:schemeClr val="bg1"/>
                          </a:solidFill>
                        </a:rPr>
                        <a:t>Patient 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NL">
                          <a:solidFill>
                            <a:schemeClr val="bg1"/>
                          </a:solidFill>
                        </a:rPr>
                        <a:t>nterpersonal and communication skills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96553"/>
                  </a:ext>
                </a:extLst>
              </a:tr>
              <a:tr h="722647">
                <a:tc>
                  <a:txBody>
                    <a:bodyPr/>
                    <a:lstStyle/>
                    <a:p>
                      <a:r>
                        <a:rPr lang="en-NL">
                          <a:solidFill>
                            <a:schemeClr val="bg1"/>
                          </a:solidFill>
                        </a:rPr>
                        <a:t>Professio-nalism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solidFill>
                            <a:schemeClr val="bg1"/>
                          </a:solidFill>
                        </a:rPr>
                        <a:t>Systems-based 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16269"/>
                  </a:ext>
                </a:extLst>
              </a:tr>
            </a:tbl>
          </a:graphicData>
        </a:graphic>
      </p:graphicFrame>
      <p:pic>
        <p:nvPicPr>
          <p:cNvPr id="6" name="Picture 5" descr="UMCU_logo_staand_diap.eps">
            <a:extLst>
              <a:ext uri="{FF2B5EF4-FFF2-40B4-BE49-F238E27FC236}">
                <a16:creationId xmlns:a16="http://schemas.microsoft.com/office/drawing/2014/main" id="{B45CCD78-AAF0-564C-85A1-3AC033335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b, REVISIE0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"/>
          <a:stretch/>
        </p:blipFill>
        <p:spPr>
          <a:xfrm>
            <a:off x="1714502" y="270137"/>
            <a:ext cx="8635999" cy="61765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8722" y="3072171"/>
            <a:ext cx="8077279" cy="461665"/>
            <a:chOff x="304721" y="3072170"/>
            <a:chExt cx="8077279" cy="461665"/>
          </a:xfrm>
        </p:grpSpPr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V="1">
              <a:off x="304721" y="3533835"/>
              <a:ext cx="8077279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71421" y="3072170"/>
              <a:ext cx="1791059" cy="46166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nl-NL" sz="2400" b="1" dirty="0">
                  <a:solidFill>
                    <a:srgbClr val="800000"/>
                  </a:solidFill>
                  <a:cs typeface="Arial" pitchFamily="34" charset="0"/>
                </a:rPr>
                <a:t>competent</a:t>
              </a:r>
            </a:p>
          </p:txBody>
        </p:sp>
      </p:grpSp>
      <p:sp>
        <p:nvSpPr>
          <p:cNvPr id="29" name="Arc 32"/>
          <p:cNvSpPr>
            <a:spLocks/>
          </p:cNvSpPr>
          <p:nvPr/>
        </p:nvSpPr>
        <p:spPr bwMode="auto">
          <a:xfrm rot="16047216">
            <a:off x="4285047" y="972461"/>
            <a:ext cx="3052849" cy="7300959"/>
          </a:xfrm>
          <a:custGeom>
            <a:avLst/>
            <a:gdLst>
              <a:gd name="T0" fmla="*/ 0 w 21600"/>
              <a:gd name="T1" fmla="*/ 0 h 22455"/>
              <a:gd name="T2" fmla="*/ 0 w 21600"/>
              <a:gd name="T3" fmla="*/ 0 h 22455"/>
              <a:gd name="T4" fmla="*/ 0 w 21600"/>
              <a:gd name="T5" fmla="*/ 0 h 22455"/>
              <a:gd name="T6" fmla="*/ 0 60000 65536"/>
              <a:gd name="T7" fmla="*/ 0 60000 65536"/>
              <a:gd name="T8" fmla="*/ 0 60000 65536"/>
              <a:gd name="T9" fmla="*/ 0 w 21600"/>
              <a:gd name="T10" fmla="*/ 0 h 22455"/>
              <a:gd name="T11" fmla="*/ 21600 w 21600"/>
              <a:gd name="T12" fmla="*/ 22455 h 224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55" fill="none" extrusionOk="0">
                <a:moveTo>
                  <a:pt x="1774" y="-1"/>
                </a:moveTo>
                <a:cubicBezTo>
                  <a:pt x="12977" y="923"/>
                  <a:pt x="21600" y="10285"/>
                  <a:pt x="21600" y="21527"/>
                </a:cubicBezTo>
                <a:cubicBezTo>
                  <a:pt x="21600" y="21836"/>
                  <a:pt x="21593" y="22145"/>
                  <a:pt x="21580" y="22455"/>
                </a:cubicBezTo>
              </a:path>
              <a:path w="21600" h="22455" stroke="0" extrusionOk="0">
                <a:moveTo>
                  <a:pt x="1774" y="-1"/>
                </a:moveTo>
                <a:cubicBezTo>
                  <a:pt x="12977" y="923"/>
                  <a:pt x="21600" y="10285"/>
                  <a:pt x="21600" y="21527"/>
                </a:cubicBezTo>
                <a:cubicBezTo>
                  <a:pt x="21600" y="21836"/>
                  <a:pt x="21593" y="22145"/>
                  <a:pt x="21580" y="22455"/>
                </a:cubicBezTo>
                <a:lnTo>
                  <a:pt x="0" y="21527"/>
                </a:lnTo>
                <a:close/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2" name="Rounded Rectangle 31"/>
          <p:cNvSpPr/>
          <p:nvPr/>
        </p:nvSpPr>
        <p:spPr>
          <a:xfrm>
            <a:off x="7670800" y="3563716"/>
            <a:ext cx="1549400" cy="1909984"/>
          </a:xfrm>
          <a:prstGeom prst="roundRect">
            <a:avLst/>
          </a:prstGeom>
          <a:solidFill>
            <a:srgbClr val="FF0000">
              <a:alpha val="12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endParaRPr lang="en-US" sz="2400" b="1" dirty="0">
              <a:solidFill>
                <a:srgbClr val="800000"/>
              </a:solidFill>
            </a:endParaRPr>
          </a:p>
          <a:p>
            <a:pPr algn="ctr"/>
            <a:r>
              <a:rPr lang="en-US" sz="2400" b="1" dirty="0">
                <a:solidFill>
                  <a:srgbClr val="800000"/>
                </a:solidFill>
              </a:rPr>
              <a:t>Group at risk</a:t>
            </a:r>
          </a:p>
        </p:txBody>
      </p:sp>
      <p:pic>
        <p:nvPicPr>
          <p:cNvPr id="33" name="Picture 32" descr="Untitled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898" y="410883"/>
            <a:ext cx="474133" cy="1045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600" y="270138"/>
            <a:ext cx="7265564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Radiology Progress Test scores 2005-2009 for all Dutch residents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1034" y="5844287"/>
            <a:ext cx="64165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PGY 1         PGY 2         PGY 3        PGY 4         PGY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6446697"/>
            <a:ext cx="209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Ravesloot</a:t>
            </a:r>
            <a:r>
              <a:rPr lang="en-US" dirty="0">
                <a:solidFill>
                  <a:schemeClr val="bg1"/>
                </a:solidFill>
              </a:rPr>
              <a:t> et al 2012</a:t>
            </a:r>
          </a:p>
        </p:txBody>
      </p:sp>
      <p:pic>
        <p:nvPicPr>
          <p:cNvPr id="12" name="Picture 11" descr="UMCU_logo_staand_diap.eps">
            <a:extLst>
              <a:ext uri="{FF2B5EF4-FFF2-40B4-BE49-F238E27FC236}">
                <a16:creationId xmlns:a16="http://schemas.microsoft.com/office/drawing/2014/main" id="{909A5981-8633-FE42-BAE6-B107A74DB4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CBME: appreciation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365" y="1690688"/>
            <a:ext cx="10452537" cy="2448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General acceptance of CBME worldwide, but..</a:t>
            </a:r>
          </a:p>
          <a:p>
            <a:r>
              <a:rPr lang="en-US"/>
              <a:t>CBME frameworks can become analytical and detailed</a:t>
            </a:r>
          </a:p>
          <a:p>
            <a:r>
              <a:rPr lang="en-US"/>
              <a:t>Competencies are sometimes rather abstract and general</a:t>
            </a:r>
          </a:p>
          <a:p>
            <a:r>
              <a:rPr lang="en-US"/>
              <a:t>Clinical teachers often struggle with assessment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D84A45-B154-8545-8809-BCBD75F5E00F}"/>
              </a:ext>
            </a:extLst>
          </p:cNvPr>
          <p:cNvGrpSpPr/>
          <p:nvPr/>
        </p:nvGrpSpPr>
        <p:grpSpPr>
          <a:xfrm>
            <a:off x="495947" y="3998563"/>
            <a:ext cx="11086454" cy="2675290"/>
            <a:chOff x="524932" y="4466696"/>
            <a:chExt cx="8094135" cy="1617133"/>
          </a:xfrm>
        </p:grpSpPr>
        <p:pic>
          <p:nvPicPr>
            <p:cNvPr id="6" name="Picture 5" descr="Untitled373.png">
              <a:extLst>
                <a:ext uri="{FF2B5EF4-FFF2-40B4-BE49-F238E27FC236}">
                  <a16:creationId xmlns:a16="http://schemas.microsoft.com/office/drawing/2014/main" id="{027EECCF-7BE2-2C4E-A9B8-AFC299D6D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932" y="4466696"/>
              <a:ext cx="8094135" cy="1617133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7" name="Picture 6" descr="Untitled374.png">
              <a:extLst>
                <a:ext uri="{FF2B5EF4-FFF2-40B4-BE49-F238E27FC236}">
                  <a16:creationId xmlns:a16="http://schemas.microsoft.com/office/drawing/2014/main" id="{6BE45983-3C61-184C-A277-4E57824F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866" y="5515720"/>
              <a:ext cx="4131733" cy="391739"/>
            </a:xfrm>
            <a:prstGeom prst="rect">
              <a:avLst/>
            </a:prstGeom>
          </p:spPr>
        </p:pic>
      </p:grpSp>
      <p:pic>
        <p:nvPicPr>
          <p:cNvPr id="8" name="Picture 7" descr="UMCU_logo_staand_diap.eps">
            <a:extLst>
              <a:ext uri="{FF2B5EF4-FFF2-40B4-BE49-F238E27FC236}">
                <a16:creationId xmlns:a16="http://schemas.microsoft.com/office/drawing/2014/main" id="{C8ED0516-DC3A-444C-9AC8-7ACAA3D4AD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7" y="92073"/>
            <a:ext cx="462555" cy="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3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3|6.9|9.8|4.8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13491</TotalTime>
  <Words>2503</Words>
  <Application>Microsoft Macintosh PowerPoint</Application>
  <PresentationFormat>Widescreen</PresentationFormat>
  <Paragraphs>457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Narrow</vt:lpstr>
      <vt:lpstr>Arial Rounded MT Bold</vt:lpstr>
      <vt:lpstr>Calibri</vt:lpstr>
      <vt:lpstr>Calibri Light</vt:lpstr>
      <vt:lpstr>Calibri Regular</vt:lpstr>
      <vt:lpstr>Cambria</vt:lpstr>
      <vt:lpstr>News Gothic MT</vt:lpstr>
      <vt:lpstr>Times</vt:lpstr>
      <vt:lpstr>Wingdings</vt:lpstr>
      <vt:lpstr>Office Theme</vt:lpstr>
      <vt:lpstr>Entrustable Professional Activities in Competency-Based Medical Education </vt:lpstr>
      <vt:lpstr>PowerPoint Presentation</vt:lpstr>
      <vt:lpstr>What is the ultimate goal of medical training:</vt:lpstr>
      <vt:lpstr>What is the ultimate goal of medical training:</vt:lpstr>
      <vt:lpstr>Would clinical educators trust all graduating trainees with their own family members as patients?</vt:lpstr>
      <vt:lpstr>Essence of competency-based medical education</vt:lpstr>
      <vt:lpstr>Competency-Based Medical Education</vt:lpstr>
      <vt:lpstr>Radiology Progress Test scores 2005-2009 for all Dutch residents  </vt:lpstr>
      <vt:lpstr>CBME: appreciation and challenges</vt:lpstr>
      <vt:lpstr>Just imagine: rate an intern </vt:lpstr>
      <vt:lpstr>Issues in workplace-based assessment</vt:lpstr>
      <vt:lpstr>What is needed?</vt:lpstr>
      <vt:lpstr>PowerPoint Presentation</vt:lpstr>
      <vt:lpstr>Entrustable Professional Activity</vt:lpstr>
      <vt:lpstr>E.P.A.</vt:lpstr>
      <vt:lpstr>Competencies    EPAs</vt:lpstr>
      <vt:lpstr>Does it fit?</vt:lpstr>
      <vt:lpstr>PowerPoint Presentation</vt:lpstr>
      <vt:lpstr>Competency frameworks tend to be analytic, EPA frameworks are synthetic</vt:lpstr>
      <vt:lpstr>But when is a trainee ‘competent’? An operational definition.</vt:lpstr>
      <vt:lpstr>Growth of competence over time</vt:lpstr>
      <vt:lpstr>Competency curves of one trainee for various EPAs</vt:lpstr>
      <vt:lpstr>Entrustment decisions: Five levels of supervision, reflecting increasing trust in trainee autonomy</vt:lpstr>
      <vt:lpstr>An individualized workplace curriculum</vt:lpstr>
      <vt:lpstr>PowerPoint Presentation</vt:lpstr>
      <vt:lpstr>PowerPoint Presentation</vt:lpstr>
      <vt:lpstr>PowerPoint Presentation</vt:lpstr>
      <vt:lpstr>PowerPoint Presentation</vt:lpstr>
      <vt:lpstr>The purpose of workplace-based assessment: Retrospective or Prospective? </vt:lpstr>
      <vt:lpstr>PowerPoint Presentation</vt:lpstr>
      <vt:lpstr>PowerPoint Presentation</vt:lpstr>
      <vt:lpstr>The trust concept in EPA-based assessment</vt:lpstr>
      <vt:lpstr>PowerPoint Presentation</vt:lpstr>
      <vt:lpstr>Envisioning medical competence as a dynamic portfolio of certified EPAs, usable across a lifetime </vt:lpstr>
      <vt:lpstr>PowerPoint Presentation</vt:lpstr>
      <vt:lpstr>PowerPoint Presentation</vt:lpstr>
      <vt:lpstr>Dutch nursing speciality training programs to be flexible by 2022, using EPAs</vt:lpstr>
      <vt:lpstr>Popularity and use of EPAs has increased 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Skills,  Competencies and Entrustable Professional Activities in Surgery </dc:title>
  <dc:creator>OtC</dc:creator>
  <cp:lastModifiedBy>Cate, T.J. ten (Olle)</cp:lastModifiedBy>
  <cp:revision>146</cp:revision>
  <dcterms:created xsi:type="dcterms:W3CDTF">2019-02-01T13:51:39Z</dcterms:created>
  <dcterms:modified xsi:type="dcterms:W3CDTF">2021-06-22T10:51:34Z</dcterms:modified>
</cp:coreProperties>
</file>