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3059"/>
  </p:normalViewPr>
  <p:slideViewPr>
    <p:cSldViewPr snapToGrid="0" snapToObjects="1">
      <p:cViewPr varScale="1">
        <p:scale>
          <a:sx n="59" d="100"/>
          <a:sy n="59" d="100"/>
        </p:scale>
        <p:origin x="3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1BCE-3A97-F44E-BD1D-2A2C184A8007}" type="datetimeFigureOut">
              <a:rPr lang="fr-FR" smtClean="0"/>
              <a:t>24/04/2021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F63F-E902-124F-A62C-B6B6A0234D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78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1BCE-3A97-F44E-BD1D-2A2C184A8007}" type="datetimeFigureOut">
              <a:rPr lang="fr-FR" smtClean="0"/>
              <a:t>24/04/2021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F63F-E902-124F-A62C-B6B6A0234D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35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1BCE-3A97-F44E-BD1D-2A2C184A8007}" type="datetimeFigureOut">
              <a:rPr lang="fr-FR" smtClean="0"/>
              <a:t>24/04/2021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F63F-E902-124F-A62C-B6B6A0234D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639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1BCE-3A97-F44E-BD1D-2A2C184A8007}" type="datetimeFigureOut">
              <a:rPr lang="fr-FR" smtClean="0"/>
              <a:t>24/04/2021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F63F-E902-124F-A62C-B6B6A0234D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27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1BCE-3A97-F44E-BD1D-2A2C184A8007}" type="datetimeFigureOut">
              <a:rPr lang="fr-FR" smtClean="0"/>
              <a:t>24/04/2021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F63F-E902-124F-A62C-B6B6A0234D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79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1BCE-3A97-F44E-BD1D-2A2C184A8007}" type="datetimeFigureOut">
              <a:rPr lang="fr-FR" smtClean="0"/>
              <a:t>24/04/2021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F63F-E902-124F-A62C-B6B6A0234D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462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1BCE-3A97-F44E-BD1D-2A2C184A8007}" type="datetimeFigureOut">
              <a:rPr lang="fr-FR" smtClean="0"/>
              <a:t>24/04/2021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F63F-E902-124F-A62C-B6B6A0234D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5255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1BCE-3A97-F44E-BD1D-2A2C184A8007}" type="datetimeFigureOut">
              <a:rPr lang="fr-FR" smtClean="0"/>
              <a:t>24/04/2021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F63F-E902-124F-A62C-B6B6A0234D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213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1BCE-3A97-F44E-BD1D-2A2C184A8007}" type="datetimeFigureOut">
              <a:rPr lang="fr-FR" smtClean="0"/>
              <a:t>24/04/2021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F63F-E902-124F-A62C-B6B6A0234D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09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1BCE-3A97-F44E-BD1D-2A2C184A8007}" type="datetimeFigureOut">
              <a:rPr lang="fr-FR" smtClean="0"/>
              <a:t>24/04/2021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F63F-E902-124F-A62C-B6B6A0234D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289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1BCE-3A97-F44E-BD1D-2A2C184A8007}" type="datetimeFigureOut">
              <a:rPr lang="fr-FR" smtClean="0"/>
              <a:t>24/04/2021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F63F-E902-124F-A62C-B6B6A0234D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83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A1BCE-3A97-F44E-BD1D-2A2C184A8007}" type="datetimeFigureOut">
              <a:rPr lang="fr-FR" smtClean="0"/>
              <a:t>24/04/2021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8F63F-E902-124F-A62C-B6B6A0234D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38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Report WG e-</a:t>
            </a:r>
            <a:r>
              <a:rPr lang="fr-FR" dirty="0" err="1" smtClean="0"/>
              <a:t>health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Alexandre Bisdorff</a:t>
            </a:r>
          </a:p>
          <a:p>
            <a:r>
              <a:rPr lang="fr-FR" dirty="0" smtClean="0"/>
              <a:t>UEMS </a:t>
            </a:r>
            <a:r>
              <a:rPr lang="fr-FR" dirty="0" err="1" smtClean="0"/>
              <a:t>council</a:t>
            </a:r>
            <a:r>
              <a:rPr lang="fr-FR" dirty="0" smtClean="0"/>
              <a:t> Meeting </a:t>
            </a:r>
            <a:r>
              <a:rPr lang="fr-FR" dirty="0" smtClean="0"/>
              <a:t>23 April 2021 online</a:t>
            </a:r>
          </a:p>
          <a:p>
            <a:r>
              <a:rPr lang="fr-FR" dirty="0" smtClean="0"/>
              <a:t>+/- 10 participants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694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Recommendation</a:t>
            </a:r>
            <a:r>
              <a:rPr lang="fr-FR" dirty="0" smtClean="0"/>
              <a:t> of digital </a:t>
            </a:r>
            <a:r>
              <a:rPr lang="fr-FR" dirty="0" err="1" smtClean="0"/>
              <a:t>knowledge</a:t>
            </a:r>
            <a:r>
              <a:rPr lang="fr-FR" dirty="0" smtClean="0"/>
              <a:t> and </a:t>
            </a:r>
            <a:r>
              <a:rPr lang="fr-FR" dirty="0" err="1" smtClean="0"/>
              <a:t>skills</a:t>
            </a:r>
            <a:r>
              <a:rPr lang="fr-FR" dirty="0" smtClean="0"/>
              <a:t> to </a:t>
            </a:r>
            <a:r>
              <a:rPr lang="fr-FR" dirty="0" err="1" smtClean="0"/>
              <a:t>include</a:t>
            </a:r>
            <a:r>
              <a:rPr lang="fr-FR" dirty="0" smtClean="0"/>
              <a:t> in all </a:t>
            </a:r>
            <a:r>
              <a:rPr lang="fr-FR" dirty="0" err="1" smtClean="0"/>
              <a:t>ETRs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recommendations are important to insure medical specialists to function in the present and more so in the future digital environment in health care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recommendations are generic and will need adaptations according to the specifics of each specialty or competence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Their </a:t>
            </a:r>
            <a:r>
              <a:rPr lang="en-US" dirty="0" smtClean="0"/>
              <a:t>national implementations will need additional adaptations to the legal and regulatory environment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611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81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Digital knowledge (non exhaustive list)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196"/>
            <a:ext cx="10515600" cy="5010604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Principles of digitally supported integrated care, disease management programs and paths</a:t>
            </a:r>
          </a:p>
          <a:p>
            <a:r>
              <a:rPr lang="en-US" sz="3200" dirty="0"/>
              <a:t>Capabilities and limitations of the use of telemedicine</a:t>
            </a:r>
          </a:p>
          <a:p>
            <a:r>
              <a:rPr lang="en-US" sz="3200" dirty="0"/>
              <a:t>Awareness of cybersecurity risks, organizational protocols regarding data management and the rationale for these policies. </a:t>
            </a:r>
          </a:p>
          <a:p>
            <a:r>
              <a:rPr lang="en-US" sz="3200" dirty="0"/>
              <a:t>Regulatory aspects of technology in medicine (</a:t>
            </a:r>
            <a:r>
              <a:rPr lang="en-US" sz="3200" b="1" dirty="0"/>
              <a:t>G</a:t>
            </a:r>
            <a:r>
              <a:rPr lang="en-US" sz="3200" dirty="0"/>
              <a:t>eneral </a:t>
            </a:r>
            <a:r>
              <a:rPr lang="en-US" sz="3200" b="1" dirty="0"/>
              <a:t>D</a:t>
            </a:r>
            <a:r>
              <a:rPr lang="en-US" sz="3200" dirty="0"/>
              <a:t>ata </a:t>
            </a:r>
            <a:r>
              <a:rPr lang="en-US" sz="3200" b="1" dirty="0"/>
              <a:t>P</a:t>
            </a:r>
            <a:r>
              <a:rPr lang="en-US" sz="3200" dirty="0"/>
              <a:t>rotection </a:t>
            </a:r>
            <a:r>
              <a:rPr lang="en-US" sz="3200" b="1" dirty="0"/>
              <a:t>R</a:t>
            </a:r>
            <a:r>
              <a:rPr lang="en-US" sz="3200" dirty="0"/>
              <a:t>egulation GDPR, </a:t>
            </a:r>
            <a:r>
              <a:rPr lang="en-US" sz="3200" b="1" dirty="0"/>
              <a:t>M</a:t>
            </a:r>
            <a:r>
              <a:rPr lang="en-US" sz="3200" dirty="0"/>
              <a:t>edical </a:t>
            </a:r>
            <a:r>
              <a:rPr lang="en-US" sz="3200" b="1" dirty="0"/>
              <a:t>D</a:t>
            </a:r>
            <a:r>
              <a:rPr lang="en-US" sz="3200" dirty="0"/>
              <a:t>evice </a:t>
            </a:r>
            <a:r>
              <a:rPr lang="en-US" sz="3200" b="1" dirty="0"/>
              <a:t>R</a:t>
            </a:r>
            <a:r>
              <a:rPr lang="en-US" sz="3200" dirty="0"/>
              <a:t>egulation MDR)	</a:t>
            </a:r>
          </a:p>
          <a:p>
            <a:r>
              <a:rPr lang="en-US" sz="3200" b="1" dirty="0"/>
              <a:t>E</a:t>
            </a:r>
            <a:r>
              <a:rPr lang="en-US" sz="3200" dirty="0"/>
              <a:t>thical, </a:t>
            </a:r>
            <a:r>
              <a:rPr lang="en-US" sz="3200" b="1" dirty="0"/>
              <a:t>s</a:t>
            </a:r>
            <a:r>
              <a:rPr lang="en-US" sz="3200" dirty="0"/>
              <a:t>ocial and </a:t>
            </a:r>
            <a:r>
              <a:rPr lang="en-US" sz="3200" b="1" dirty="0"/>
              <a:t>l</a:t>
            </a:r>
            <a:r>
              <a:rPr lang="en-US" sz="3200" dirty="0"/>
              <a:t>egal </a:t>
            </a:r>
            <a:r>
              <a:rPr lang="en-US" sz="3200" b="1" dirty="0"/>
              <a:t>I</a:t>
            </a:r>
            <a:r>
              <a:rPr lang="en-US" sz="3200" dirty="0"/>
              <a:t>mplications of technology in medicine (ELSI)</a:t>
            </a:r>
          </a:p>
          <a:p>
            <a:r>
              <a:rPr lang="en-US" sz="3200" dirty="0"/>
              <a:t>Quality control and regulations of digital technology application in healthcare</a:t>
            </a:r>
          </a:p>
          <a:p>
            <a:r>
              <a:rPr lang="en-US" sz="3200" dirty="0"/>
              <a:t>Digital tools in interdisciplinary care concepts: </a:t>
            </a:r>
            <a:endParaRPr lang="en-US" sz="3200" dirty="0" smtClean="0"/>
          </a:p>
          <a:p>
            <a:r>
              <a:rPr lang="en-US" sz="3200" dirty="0" smtClean="0"/>
              <a:t>Concepts of algorithms</a:t>
            </a:r>
            <a:r>
              <a:rPr lang="en-US" sz="3200" dirty="0"/>
              <a:t> </a:t>
            </a:r>
            <a:r>
              <a:rPr lang="en-US" sz="3200" dirty="0" smtClean="0"/>
              <a:t>and Artificial Intelligence</a:t>
            </a:r>
            <a:endParaRPr lang="en-US" sz="3200" dirty="0"/>
          </a:p>
          <a:p>
            <a:r>
              <a:rPr lang="en-US" sz="3200" dirty="0"/>
              <a:t>Concepts of big data </a:t>
            </a:r>
            <a:r>
              <a:rPr lang="en-US" sz="3200" dirty="0" smtClean="0"/>
              <a:t>mining</a:t>
            </a:r>
            <a:endParaRPr lang="en-US" sz="3200" dirty="0"/>
          </a:p>
          <a:p>
            <a:pPr lvl="0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91831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fr-FR" dirty="0" smtClean="0"/>
              <a:t>Digital </a:t>
            </a:r>
            <a:r>
              <a:rPr lang="fr-FR" dirty="0" err="1" smtClean="0"/>
              <a:t>skills</a:t>
            </a:r>
            <a:r>
              <a:rPr lang="fr-FR" dirty="0" smtClean="0"/>
              <a:t> </a:t>
            </a:r>
            <a:r>
              <a:rPr lang="en-US" dirty="0"/>
              <a:t>(non exhaustive list)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/>
              <a:t>Ability to engage in electronic communications with patients and their caregivers.</a:t>
            </a:r>
          </a:p>
          <a:p>
            <a:r>
              <a:rPr lang="en-US" sz="3600" dirty="0"/>
              <a:t>Use of EHR for </a:t>
            </a:r>
            <a:r>
              <a:rPr lang="en-US" sz="3600" dirty="0" err="1"/>
              <a:t>intersectorial</a:t>
            </a:r>
            <a:r>
              <a:rPr lang="en-US" sz="3600" dirty="0"/>
              <a:t> /interdisciplinary healthcare procedures</a:t>
            </a:r>
          </a:p>
          <a:p>
            <a:r>
              <a:rPr lang="en-US" sz="3600" dirty="0"/>
              <a:t>Use of decision support systems for evaluating the need for care and to make clinical decisions.</a:t>
            </a:r>
          </a:p>
          <a:p>
            <a:r>
              <a:rPr lang="en-US" sz="3600" dirty="0"/>
              <a:t>Critical evaluation of artificial intelligence/algorithm derived diagnostic information</a:t>
            </a:r>
          </a:p>
          <a:p>
            <a:r>
              <a:rPr lang="en-US" sz="3600" dirty="0"/>
              <a:t>Ability to interact and exchange with probability experts.</a:t>
            </a:r>
          </a:p>
          <a:p>
            <a:r>
              <a:rPr lang="en-US" sz="3600" dirty="0"/>
              <a:t>Critical evaluation of data from continuous monitoring devices.</a:t>
            </a:r>
          </a:p>
          <a:p>
            <a:r>
              <a:rPr lang="en-US" sz="3600" dirty="0"/>
              <a:t>Ability to be meaningfully involved in analytics projects using a repository of patient data.</a:t>
            </a:r>
          </a:p>
        </p:txBody>
      </p:sp>
    </p:spTree>
    <p:extLst>
      <p:ext uri="{BB962C8B-B14F-4D97-AF65-F5344CB8AC3E}">
        <p14:creationId xmlns:p14="http://schemas.microsoft.com/office/powerpoint/2010/main" val="547976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fr-FR" dirty="0" err="1" smtClean="0"/>
              <a:t>Voicing</a:t>
            </a:r>
            <a:r>
              <a:rPr lang="fr-FR" dirty="0" smtClean="0"/>
              <a:t> of the </a:t>
            </a:r>
            <a:r>
              <a:rPr lang="fr-FR" dirty="0" err="1" smtClean="0"/>
              <a:t>need</a:t>
            </a:r>
            <a:r>
              <a:rPr lang="fr-FR" dirty="0" smtClean="0"/>
              <a:t> of a more </a:t>
            </a:r>
            <a:r>
              <a:rPr lang="fr-FR" dirty="0" err="1" smtClean="0"/>
              <a:t>general</a:t>
            </a:r>
            <a:r>
              <a:rPr lang="fr-FR" dirty="0" smtClean="0"/>
              <a:t> position </a:t>
            </a:r>
            <a:r>
              <a:rPr lang="fr-FR" dirty="0" err="1" smtClean="0"/>
              <a:t>statement</a:t>
            </a:r>
            <a:r>
              <a:rPr lang="fr-FR" dirty="0" smtClean="0"/>
              <a:t> on digital </a:t>
            </a:r>
            <a:r>
              <a:rPr lang="fr-FR" dirty="0" err="1" smtClean="0"/>
              <a:t>medicine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Organizational and legal aspects (like on call systems for continuous monitoring devices)</a:t>
            </a:r>
          </a:p>
          <a:p>
            <a:r>
              <a:rPr lang="en-US" sz="3600" dirty="0" smtClean="0"/>
              <a:t>Data protection, privacy, artificial intelligence </a:t>
            </a:r>
            <a:r>
              <a:rPr lang="en-US" sz="3600" dirty="0" err="1" smtClean="0"/>
              <a:t>etc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Most existing documents focus on Telemedicine but the field is much wider</a:t>
            </a:r>
          </a:p>
          <a:p>
            <a:r>
              <a:rPr lang="en-US" sz="3600" dirty="0" smtClean="0"/>
              <a:t>Coordinate this initiative with other EMOs and / or WMA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83053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285</Words>
  <Application>Microsoft Macintosh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Report WG e-health</vt:lpstr>
      <vt:lpstr>Recommendation of digital knowledge and skills to include in all ETRs</vt:lpstr>
      <vt:lpstr>Digital knowledge (non exhaustive list)</vt:lpstr>
      <vt:lpstr>Digital skills (non exhaustive list)</vt:lpstr>
      <vt:lpstr>Voicing of the need of a more general position statement on digital medicine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 e-health</dc:title>
  <dc:creator>Alexandre Bisdorff</dc:creator>
  <cp:lastModifiedBy>Alexandre Bisdorff</cp:lastModifiedBy>
  <cp:revision>9</cp:revision>
  <dcterms:created xsi:type="dcterms:W3CDTF">2018-10-20T06:59:41Z</dcterms:created>
  <dcterms:modified xsi:type="dcterms:W3CDTF">2021-04-24T07:38:33Z</dcterms:modified>
</cp:coreProperties>
</file>