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14"/>
  </p:notesMasterIdLst>
  <p:handoutMasterIdLst>
    <p:handoutMasterId r:id="rId15"/>
  </p:handoutMasterIdLst>
  <p:sldIdLst>
    <p:sldId id="327" r:id="rId2"/>
    <p:sldId id="329" r:id="rId3"/>
    <p:sldId id="330" r:id="rId4"/>
    <p:sldId id="320" r:id="rId5"/>
    <p:sldId id="322" r:id="rId6"/>
    <p:sldId id="321" r:id="rId7"/>
    <p:sldId id="323" r:id="rId8"/>
    <p:sldId id="328" r:id="rId9"/>
    <p:sldId id="324" r:id="rId10"/>
    <p:sldId id="326" r:id="rId11"/>
    <p:sldId id="325" r:id="rId12"/>
    <p:sldId id="331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79" d="100"/>
          <a:sy n="79" d="100"/>
        </p:scale>
        <p:origin x="15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508" y="3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9715AC-EEC0-4388-A08A-A65F21678F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37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28212E-DDD8-4F0B-AD9E-5643421EB4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94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42FF9-36B7-4433-AEE9-9227023553F7}" type="slidenum">
              <a:rPr lang="en-US"/>
              <a:pPr/>
              <a:t>1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9550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9367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228600"/>
            <a:ext cx="196215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73405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9046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7848600" cy="41148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3724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8474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58399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17885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16284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5969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55150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913348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20236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784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784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#_Toc134225531"/><Relationship Id="rId13" Type="http://schemas.openxmlformats.org/officeDocument/2006/relationships/hyperlink" Target="#_Toc134225536"/><Relationship Id="rId3" Type="http://schemas.openxmlformats.org/officeDocument/2006/relationships/hyperlink" Target="#_Toc134225526"/><Relationship Id="rId7" Type="http://schemas.openxmlformats.org/officeDocument/2006/relationships/hyperlink" Target="#_Toc134225530"/><Relationship Id="rId12" Type="http://schemas.openxmlformats.org/officeDocument/2006/relationships/hyperlink" Target="#_Toc134225535"/><Relationship Id="rId2" Type="http://schemas.openxmlformats.org/officeDocument/2006/relationships/hyperlink" Target="#_Toc134225525"/><Relationship Id="rId1" Type="http://schemas.openxmlformats.org/officeDocument/2006/relationships/slideLayout" Target="../slideLayouts/slideLayout2.xml"/><Relationship Id="rId6" Type="http://schemas.openxmlformats.org/officeDocument/2006/relationships/hyperlink" Target="#_Toc134225529"/><Relationship Id="rId11" Type="http://schemas.openxmlformats.org/officeDocument/2006/relationships/hyperlink" Target="#_Toc134225534"/><Relationship Id="rId5" Type="http://schemas.openxmlformats.org/officeDocument/2006/relationships/hyperlink" Target="#_Toc134225528"/><Relationship Id="rId10" Type="http://schemas.openxmlformats.org/officeDocument/2006/relationships/hyperlink" Target="#_Toc134225533"/><Relationship Id="rId4" Type="http://schemas.openxmlformats.org/officeDocument/2006/relationships/hyperlink" Target="#_Toc134225527"/><Relationship Id="rId9" Type="http://schemas.openxmlformats.org/officeDocument/2006/relationships/hyperlink" Target="#_Toc134225532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7772400" cy="1143000"/>
          </a:xfrm>
          <a:noFill/>
          <a:ln/>
        </p:spPr>
        <p:txBody>
          <a:bodyPr lIns="91440" tIns="45720" rIns="91440" bIns="45720" anchor="ctr"/>
          <a:lstStyle/>
          <a:p>
            <a:r>
              <a:rPr lang="en-GB" dirty="0"/>
              <a:t>Update on development of Standards for European Examinations</a:t>
            </a:r>
            <a:br>
              <a:rPr lang="en-GB" dirty="0"/>
            </a:br>
            <a:br>
              <a:rPr lang="en-GB" dirty="0"/>
            </a:br>
            <a:r>
              <a:rPr lang="en-GB" sz="3600" dirty="0">
                <a:solidFill>
                  <a:schemeClr val="accent2"/>
                </a:solidFill>
              </a:rPr>
              <a:t>Albert Mifsud &amp; Danny Mathysen</a:t>
            </a:r>
            <a:br>
              <a:rPr lang="en-GB" sz="3600" dirty="0">
                <a:solidFill>
                  <a:schemeClr val="accent2"/>
                </a:solidFill>
              </a:rPr>
            </a:b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9512" y="3789040"/>
            <a:ext cx="5186436" cy="2232248"/>
          </a:xfrm>
          <a:noFill/>
          <a:ln/>
        </p:spPr>
        <p:txBody>
          <a:bodyPr lIns="91440" tIns="45720" rIns="91440" bIns="45720"/>
          <a:lstStyle/>
          <a:p>
            <a:r>
              <a:rPr lang="en-GB" dirty="0"/>
              <a:t>CESMA meeting</a:t>
            </a:r>
          </a:p>
          <a:p>
            <a:r>
              <a:rPr lang="en-GB" dirty="0"/>
              <a:t>Brussels</a:t>
            </a:r>
          </a:p>
          <a:p>
            <a:r>
              <a:rPr lang="en-GB" dirty="0"/>
              <a:t>8</a:t>
            </a:r>
            <a:r>
              <a:rPr lang="en-GB" baseline="30000" dirty="0"/>
              <a:t>th</a:t>
            </a:r>
            <a:r>
              <a:rPr lang="en-GB" dirty="0"/>
              <a:t> / 9</a:t>
            </a:r>
            <a:r>
              <a:rPr lang="en-GB" baseline="30000" dirty="0"/>
              <a:t>th</a:t>
            </a:r>
            <a:r>
              <a:rPr lang="en-GB" dirty="0"/>
              <a:t> December 2023</a:t>
            </a:r>
          </a:p>
        </p:txBody>
      </p:sp>
      <p:pic>
        <p:nvPicPr>
          <p:cNvPr id="1028" name="Picture 4" descr="Brussels Christmas Market Guide (2023)">
            <a:extLst>
              <a:ext uri="{FF2B5EF4-FFF2-40B4-BE49-F238E27FC236}">
                <a16:creationId xmlns:a16="http://schemas.microsoft.com/office/drawing/2014/main" id="{C8D6066B-13EF-41C4-8B27-BC357497E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707904" cy="24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14E12-B243-4AF7-9225-9113ADF06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Main outcome of consultation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A8917-6668-4213-9CCA-BF470F948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Increase flexibility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Make document more accessible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Reconsider criteria for admission to UEMS examinations and award of Diplomas / Fellowship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93177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40823-DDBA-4C76-AE99-DE885238F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Next steps with milestones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0FAB14-BA62-41B1-9E07-6ABFB4335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2800" dirty="0"/>
              <a:t>Further updates in light of comments received and discussion at CESMA 23 meeting (Brussels)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/>
              <a:t>Slim down document, transferring guidance elements to procedural document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/>
              <a:t>Prepare for final approval by CESMA membership Feb-Mar 24 and ratification May 24.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/>
              <a:t>Submit to UEMS Council Autumn 2024</a:t>
            </a:r>
          </a:p>
        </p:txBody>
      </p:sp>
    </p:spTree>
    <p:extLst>
      <p:ext uri="{BB962C8B-B14F-4D97-AF65-F5344CB8AC3E}">
        <p14:creationId xmlns:p14="http://schemas.microsoft.com/office/powerpoint/2010/main" val="120576792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4024A-B270-4338-A4F1-1ED3A2991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Guidance on appraisal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886F8-D5A6-4B95-BBED-1B7915124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Document current processes for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Applications for exam appraisals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Communication between Exam Committees and CESMA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Arrangements pre-appraisal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Conduct of appraisals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Report content and delivery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Responsibilities of Applicant Exam Committees</a:t>
            </a:r>
          </a:p>
        </p:txBody>
      </p:sp>
    </p:spTree>
    <p:extLst>
      <p:ext uri="{BB962C8B-B14F-4D97-AF65-F5344CB8AC3E}">
        <p14:creationId xmlns:p14="http://schemas.microsoft.com/office/powerpoint/2010/main" val="184868990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4532-915C-4E45-9C94-3AE7AC002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Plan: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72923-7F32-4F71-9C04-FFA6CFD2A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Build on existing guidelines and approved documents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EDC45C-A98B-4730-9208-0DA6FDAB1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25" y="3429000"/>
            <a:ext cx="7506350" cy="265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2106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6E362-ECD2-4FBC-9020-91BCCADC5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50682-20FD-486D-816D-772B2FDFF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Document 1: Standards for European examinations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Lead: Albert Mifsud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Document 2: Guidance on process for appraisals by CESMA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Lead: Danny Mathysen</a:t>
            </a:r>
          </a:p>
        </p:txBody>
      </p:sp>
    </p:spTree>
    <p:extLst>
      <p:ext uri="{BB962C8B-B14F-4D97-AF65-F5344CB8AC3E}">
        <p14:creationId xmlns:p14="http://schemas.microsoft.com/office/powerpoint/2010/main" val="80656476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Working Group on CESMA Examination Standards document</a:t>
            </a:r>
          </a:p>
        </p:txBody>
      </p:sp>
      <p:pic>
        <p:nvPicPr>
          <p:cNvPr id="1026" name="Picture 2" descr="Shruti Sharma symbol image">
            <a:extLst>
              <a:ext uri="{FF2B5EF4-FFF2-40B4-BE49-F238E27FC236}">
                <a16:creationId xmlns:a16="http://schemas.microsoft.com/office/drawing/2014/main" id="{AABECF7F-9892-4794-BB9B-46B6C0DFA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022304"/>
            <a:ext cx="113311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1F638E-E019-4005-BB8D-BBA6B56597FC}"/>
              </a:ext>
            </a:extLst>
          </p:cNvPr>
          <p:cNvSpPr txBox="1"/>
          <p:nvPr/>
        </p:nvSpPr>
        <p:spPr>
          <a:xfrm>
            <a:off x="2393214" y="6156593"/>
            <a:ext cx="136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Shruti Sharma</a:t>
            </a:r>
            <a:br>
              <a:rPr lang="en-GB" sz="1600" dirty="0"/>
            </a:br>
            <a:r>
              <a:rPr lang="en-GB" sz="1600" dirty="0"/>
              <a:t> EJD, PGT</a:t>
            </a:r>
          </a:p>
        </p:txBody>
      </p:sp>
      <p:pic>
        <p:nvPicPr>
          <p:cNvPr id="1028" name="Picture 4" descr="Profile photo of Julie-Lyn Noel">
            <a:extLst>
              <a:ext uri="{FF2B5EF4-FFF2-40B4-BE49-F238E27FC236}">
                <a16:creationId xmlns:a16="http://schemas.microsoft.com/office/drawing/2014/main" id="{2B9F7E4D-57DB-4867-BDB1-42782CA05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960406"/>
            <a:ext cx="1204898" cy="120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3347F6-90A9-40FE-B0A8-A98BA3D5A2FA}"/>
              </a:ext>
            </a:extLst>
          </p:cNvPr>
          <p:cNvSpPr txBox="1"/>
          <p:nvPr/>
        </p:nvSpPr>
        <p:spPr>
          <a:xfrm>
            <a:off x="4759710" y="6156593"/>
            <a:ext cx="1468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Julie-Lyn Noel, </a:t>
            </a:r>
          </a:p>
          <a:p>
            <a:pPr algn="ctr"/>
            <a:r>
              <a:rPr lang="en-GB" sz="1600" dirty="0" err="1"/>
              <a:t>Eurospine</a:t>
            </a:r>
            <a:endParaRPr lang="en-GB" sz="1600" dirty="0"/>
          </a:p>
        </p:txBody>
      </p:sp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CBA11F65-C013-4400-A226-F87B9AF2E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58" y="1340768"/>
            <a:ext cx="1204897" cy="120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4E042E-1DEC-435A-A50E-A2FD973DEB8E}"/>
              </a:ext>
            </a:extLst>
          </p:cNvPr>
          <p:cNvSpPr txBox="1"/>
          <p:nvPr/>
        </p:nvSpPr>
        <p:spPr>
          <a:xfrm>
            <a:off x="4616841" y="2564904"/>
            <a:ext cx="1874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Andrew Brittlebank,</a:t>
            </a:r>
            <a:br>
              <a:rPr lang="en-GB" sz="1600" dirty="0"/>
            </a:br>
            <a:r>
              <a:rPr lang="en-GB" sz="1600" dirty="0"/>
              <a:t> Psychiatry</a:t>
            </a:r>
          </a:p>
        </p:txBody>
      </p:sp>
      <p:pic>
        <p:nvPicPr>
          <p:cNvPr id="1032" name="Picture 8" descr="J David Rozsa">
            <a:extLst>
              <a:ext uri="{FF2B5EF4-FFF2-40B4-BE49-F238E27FC236}">
                <a16:creationId xmlns:a16="http://schemas.microsoft.com/office/drawing/2014/main" id="{D5D187D5-62F3-4094-A229-4AB95F9C7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595" y="2714100"/>
            <a:ext cx="1189011" cy="118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38770E-6FD5-4906-AFC9-C419482E1E21}"/>
              </a:ext>
            </a:extLst>
          </p:cNvPr>
          <p:cNvSpPr txBox="1"/>
          <p:nvPr/>
        </p:nvSpPr>
        <p:spPr>
          <a:xfrm>
            <a:off x="6539868" y="3903111"/>
            <a:ext cx="1290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David Rozsa,</a:t>
            </a:r>
          </a:p>
          <a:p>
            <a:pPr algn="ctr"/>
            <a:r>
              <a:rPr lang="en-GB" sz="1600" dirty="0"/>
              <a:t>EPNIC</a:t>
            </a:r>
          </a:p>
        </p:txBody>
      </p:sp>
      <p:pic>
        <p:nvPicPr>
          <p:cNvPr id="1034" name="Picture 10" descr="TEMA BROJA - Issuu">
            <a:extLst>
              <a:ext uri="{FF2B5EF4-FFF2-40B4-BE49-F238E27FC236}">
                <a16:creationId xmlns:a16="http://schemas.microsoft.com/office/drawing/2014/main" id="{C425C68E-9072-417B-AD0B-675246B79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60445"/>
            <a:ext cx="921391" cy="116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53C568-F9FB-4CD4-95ED-699D4EFF26C3}"/>
              </a:ext>
            </a:extLst>
          </p:cNvPr>
          <p:cNvSpPr txBox="1"/>
          <p:nvPr/>
        </p:nvSpPr>
        <p:spPr>
          <a:xfrm>
            <a:off x="755576" y="3825160"/>
            <a:ext cx="1927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Vesna </a:t>
            </a:r>
            <a:r>
              <a:rPr lang="en-GB" sz="1600" dirty="0" err="1"/>
              <a:t>Kusec</a:t>
            </a:r>
            <a:r>
              <a:rPr lang="en-GB" sz="1600" dirty="0"/>
              <a:t>, </a:t>
            </a:r>
          </a:p>
          <a:p>
            <a:pPr algn="ctr"/>
            <a:r>
              <a:rPr lang="en-GB" sz="1600" dirty="0"/>
              <a:t>Laboratory Medicine</a:t>
            </a:r>
          </a:p>
        </p:txBody>
      </p:sp>
      <p:pic>
        <p:nvPicPr>
          <p:cNvPr id="1036" name="Picture 12" descr="Group B Strep in Pregnancy &amp; Babies Conference 2022 -Speakers - Group B  Strep Support">
            <a:extLst>
              <a:ext uri="{FF2B5EF4-FFF2-40B4-BE49-F238E27FC236}">
                <a16:creationId xmlns:a16="http://schemas.microsoft.com/office/drawing/2014/main" id="{A80B7946-EEFC-4675-84C7-EFBCCC1B6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055" y="1340768"/>
            <a:ext cx="921391" cy="123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6A50A5-15C9-4AFB-AEC6-370234D7D384}"/>
              </a:ext>
            </a:extLst>
          </p:cNvPr>
          <p:cNvSpPr txBox="1"/>
          <p:nvPr/>
        </p:nvSpPr>
        <p:spPr>
          <a:xfrm>
            <a:off x="2844278" y="2564904"/>
            <a:ext cx="1367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Albert Mifsud</a:t>
            </a:r>
            <a:br>
              <a:rPr lang="en-GB" sz="1600" dirty="0"/>
            </a:br>
            <a:r>
              <a:rPr lang="en-GB" sz="1600" dirty="0"/>
              <a:t>CESMA Exec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327D70-F860-4FED-BA92-D526BC595E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3548" y="3212976"/>
            <a:ext cx="1025540" cy="122593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DA39D44-A8C1-4155-84AC-D28909216D1D}"/>
              </a:ext>
            </a:extLst>
          </p:cNvPr>
          <p:cNvSpPr txBox="1"/>
          <p:nvPr/>
        </p:nvSpPr>
        <p:spPr>
          <a:xfrm>
            <a:off x="3680442" y="4365104"/>
            <a:ext cx="1611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Danny Mathysen</a:t>
            </a:r>
            <a:br>
              <a:rPr lang="en-GB" sz="1600" dirty="0"/>
            </a:br>
            <a:r>
              <a:rPr lang="en-GB" sz="1600" dirty="0"/>
              <a:t>CESMA Exec</a:t>
            </a:r>
          </a:p>
        </p:txBody>
      </p:sp>
    </p:spTree>
    <p:extLst>
      <p:ext uri="{BB962C8B-B14F-4D97-AF65-F5344CB8AC3E}">
        <p14:creationId xmlns:p14="http://schemas.microsoft.com/office/powerpoint/2010/main" val="387826474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CF8B1C-0582-493C-99CF-656F3A3E8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7761">
            <a:off x="2741471" y="451408"/>
            <a:ext cx="4248777" cy="595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1438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D7A2C-2D3A-474E-B20B-2C4517BA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D7108-9EF7-4F61-8DB7-EB45E903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1200"/>
            <a:ext cx="8426896" cy="411480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First version written June 2021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Circulated to CESMA membership Jul 21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Circulated to CESMA Exec x2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Presented CESMA meeting Dec 22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Volunteers for subgroup invited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Circulated to CESMA Exec x2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Circulated to CESMA membership Apr 23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Comments received &amp; reviewed Autumn 23</a:t>
            </a:r>
          </a:p>
        </p:txBody>
      </p:sp>
    </p:spTree>
    <p:extLst>
      <p:ext uri="{BB962C8B-B14F-4D97-AF65-F5344CB8AC3E}">
        <p14:creationId xmlns:p14="http://schemas.microsoft.com/office/powerpoint/2010/main" val="88244010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1A439-C74E-41E1-9AE4-BAD42CC47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916E1C8-7253-44BA-90CA-C14A3EF0D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484784"/>
            <a:ext cx="7486765" cy="41148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0D5022-9A89-4472-9271-7DB59CCF5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852" y="5157192"/>
            <a:ext cx="6556308" cy="137584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1BCEDEC-670C-48F5-9722-BF14B8D906CB}"/>
              </a:ext>
            </a:extLst>
          </p:cNvPr>
          <p:cNvCxnSpPr>
            <a:stCxn id="12" idx="0"/>
          </p:cNvCxnSpPr>
          <p:nvPr/>
        </p:nvCxnSpPr>
        <p:spPr bwMode="auto">
          <a:xfrm flipH="1" flipV="1">
            <a:off x="3491880" y="4293096"/>
            <a:ext cx="2106126" cy="86409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540B93E-F9B1-4DA1-96F2-98D973EFC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7" y="188640"/>
            <a:ext cx="6048921" cy="119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4284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58BE-1CA0-4672-9C97-06E47D3DE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2F172-4AF0-4218-8F1A-B87010204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6792"/>
            <a:ext cx="7848600" cy="4544144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2800" dirty="0"/>
              <a:t>These are Standards on how a good exam should be organised &amp; run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/>
              <a:t>Scope is limited to exams not the whole of assessment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/>
              <a:t>Without detailed Standards it is not possible to assess / appraise an examination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/>
              <a:t>Once Standards are in place, and appraisals are being undertaken effectively, the process should be termed Accreditation</a:t>
            </a:r>
          </a:p>
        </p:txBody>
      </p:sp>
    </p:spTree>
    <p:extLst>
      <p:ext uri="{BB962C8B-B14F-4D97-AF65-F5344CB8AC3E}">
        <p14:creationId xmlns:p14="http://schemas.microsoft.com/office/powerpoint/2010/main" val="160996844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5C10-1496-4A3C-83D1-E1FA33CF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Document content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C12D6D9-DC49-45D9-B9F5-FEED3FC0BC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600" y="1745681"/>
            <a:ext cx="7558479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19100" algn="l"/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19100" algn="l"/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19100" algn="l"/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19100" algn="l"/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19100" algn="l"/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19100" algn="l"/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19100" algn="l"/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19100" algn="l"/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19100" algn="l"/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724525" algn="r"/>
              </a:tabLst>
            </a:pPr>
            <a:r>
              <a:rPr kumimoji="0" lang="en-GB" altLang="en-US" sz="2400" b="0" i="0" u="sng" strike="noStrike" cap="none" normalizeH="0" baseline="0" dirty="0">
                <a:ln>
                  <a:noFill/>
                </a:ln>
                <a:solidFill>
                  <a:srgbClr val="FE9B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FE9B0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en-GB" altLang="en-US" sz="2400" b="0" i="0" u="sng" strike="noStrike" cap="none" normalizeH="0" baseline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Forward</a:t>
            </a:r>
            <a:endParaRPr kumimoji="0" lang="en-GB" altLang="en-US" sz="1100" b="0" i="0" u="none" strike="noStrike" cap="none" normalizeH="0" baseline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724525" algn="r"/>
              </a:tabLst>
            </a:pPr>
            <a:r>
              <a:rPr kumimoji="0" lang="en-GB" altLang="en-US" sz="2400" b="0" i="0" u="sng" strike="noStrike" cap="none" normalizeH="0" baseline="0" dirty="0">
                <a:ln>
                  <a:noFill/>
                </a:ln>
                <a:solidFill>
                  <a:srgbClr val="FE9B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FE9B0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en-GB" altLang="en-US" sz="2400" b="0" i="0" u="sng" strike="noStrike" cap="none" normalizeH="0" baseline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Introduction</a:t>
            </a:r>
            <a:endParaRPr kumimoji="0" lang="en-GB" altLang="en-US" sz="1100" b="0" i="0" u="none" strike="noStrike" cap="none" normalizeH="0" baseline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724525" algn="r"/>
              </a:tabLst>
            </a:pPr>
            <a:r>
              <a:rPr kumimoji="0" lang="en-GB" altLang="en-US" sz="2400" b="0" i="0" u="sng" strike="noStrike" cap="none" normalizeH="0" baseline="0" dirty="0">
                <a:ln>
                  <a:noFill/>
                </a:ln>
                <a:solidFill>
                  <a:srgbClr val="FE9B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FE9B0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en-GB" altLang="en-US" sz="2400" b="0" i="0" u="sng" strike="noStrike" cap="none" normalizeH="0" baseline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Scope</a:t>
            </a:r>
            <a:endParaRPr kumimoji="0" lang="en-GB" altLang="en-US" sz="1100" b="0" i="0" u="none" strike="noStrike" cap="none" normalizeH="0" baseline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724525" algn="r"/>
              </a:tabLst>
            </a:pPr>
            <a:r>
              <a:rPr kumimoji="0" lang="en-GB" altLang="en-US" sz="2400" b="0" i="0" u="sng" strike="noStrike" cap="none" normalizeH="0" baseline="0" dirty="0">
                <a:ln>
                  <a:noFill/>
                </a:ln>
                <a:solidFill>
                  <a:srgbClr val="FE9B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FE9B0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en-GB" altLang="en-US" sz="2400" b="0" i="0" u="sng" strike="noStrike" cap="none" normalizeH="0" baseline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Corporate arrangements </a:t>
            </a:r>
            <a:endParaRPr kumimoji="0" lang="en-GB" altLang="en-US" sz="1100" b="0" i="0" u="none" strike="noStrike" cap="none" normalizeH="0" baseline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724525" algn="r"/>
              </a:tabLst>
            </a:pPr>
            <a:r>
              <a:rPr kumimoji="0" lang="en-GB" altLang="en-US" sz="2400" b="0" i="0" u="sng" strike="noStrike" cap="none" normalizeH="0" baseline="0" dirty="0">
                <a:ln>
                  <a:noFill/>
                </a:ln>
                <a:solidFill>
                  <a:srgbClr val="FE9B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FE9B0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en-GB" altLang="en-US" sz="2400" b="0" i="0" u="sng" strike="noStrike" cap="none" normalizeH="0" baseline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Examination</a:t>
            </a:r>
            <a:endParaRPr kumimoji="0" lang="en-GB" altLang="en-US" sz="1100" b="0" i="0" u="none" strike="noStrike" cap="none" normalizeH="0" baseline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724525" algn="r"/>
              </a:tabLst>
            </a:pPr>
            <a:r>
              <a:rPr kumimoji="0" lang="en-GB" altLang="en-US" sz="2400" b="0" i="0" u="sng" strike="noStrike" cap="none" normalizeH="0" baseline="0" dirty="0">
                <a:ln>
                  <a:noFill/>
                </a:ln>
                <a:solidFill>
                  <a:srgbClr val="FE9B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FE9B0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en-GB" altLang="en-US" sz="2400" b="0" i="0" u="sng" strike="noStrike" cap="none" normalizeH="0" baseline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Application for the examination</a:t>
            </a:r>
            <a:endParaRPr kumimoji="0" lang="en-GB" altLang="en-US" sz="1100" b="0" i="0" u="none" strike="noStrike" cap="none" normalizeH="0" baseline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724525" algn="r"/>
              </a:tabLst>
            </a:pPr>
            <a:r>
              <a:rPr kumimoji="0" lang="en-GB" altLang="en-US" sz="2400" b="0" i="0" u="sng" strike="noStrike" cap="none" normalizeH="0" baseline="0" dirty="0">
                <a:ln>
                  <a:noFill/>
                </a:ln>
                <a:solidFill>
                  <a:srgbClr val="FE9B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FE9B0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en-GB" altLang="en-US" sz="2400" b="0" i="0" u="sng" strike="noStrike" cap="none" normalizeH="0" baseline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curriculum</a:t>
            </a:r>
            <a:endParaRPr kumimoji="0" lang="en-GB" altLang="en-US" sz="1100" b="0" i="0" u="none" strike="noStrike" cap="none" normalizeH="0" baseline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724525" algn="r"/>
              </a:tabLst>
            </a:pPr>
            <a:r>
              <a:rPr kumimoji="0" lang="en-GB" altLang="en-US" sz="2400" b="0" i="0" u="sng" strike="noStrike" cap="none" normalizeH="0" baseline="0" dirty="0">
                <a:ln>
                  <a:noFill/>
                </a:ln>
                <a:solidFill>
                  <a:srgbClr val="FE9B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FE9B0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en-GB" altLang="en-US" sz="2400" b="0" i="0" u="sng" strike="noStrike" cap="none" normalizeH="0" baseline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Examination design</a:t>
            </a:r>
            <a:endParaRPr kumimoji="0" lang="en-GB" altLang="en-US" sz="1100" b="0" i="0" u="none" strike="noStrike" cap="none" normalizeH="0" baseline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724525" algn="r"/>
              </a:tabLst>
            </a:pPr>
            <a:r>
              <a:rPr kumimoji="0" lang="en-GB" altLang="en-US" sz="2400" b="0" i="0" u="sng" strike="noStrike" cap="none" normalizeH="0" baseline="0" dirty="0">
                <a:ln>
                  <a:noFill/>
                </a:ln>
                <a:solidFill>
                  <a:srgbClr val="FE9B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FE9B0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en-GB" altLang="en-US" sz="2400" b="0" i="0" u="sng" strike="noStrike" cap="none" normalizeH="0" baseline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Question design and examination bank</a:t>
            </a:r>
            <a:endParaRPr kumimoji="0" lang="en-GB" altLang="en-US" sz="1100" b="0" i="0" u="none" strike="noStrike" cap="none" normalizeH="0" baseline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724525" algn="r"/>
              </a:tabLst>
            </a:pPr>
            <a:r>
              <a:rPr kumimoji="0" lang="en-GB" altLang="en-US" sz="2400" b="0" i="0" u="sng" strike="noStrike" cap="none" normalizeH="0" baseline="0" dirty="0">
                <a:ln>
                  <a:noFill/>
                </a:ln>
                <a:solidFill>
                  <a:srgbClr val="FE9B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FE9B0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en-GB" altLang="en-US" sz="2400" b="0" i="0" u="sng" strike="noStrike" cap="none" normalizeH="0" baseline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Examination delivery</a:t>
            </a:r>
            <a:endParaRPr kumimoji="0" lang="en-GB" altLang="en-US" sz="1100" b="0" i="0" u="none" strike="noStrike" cap="none" normalizeH="0" baseline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724525" algn="r"/>
              </a:tabLst>
            </a:pPr>
            <a:r>
              <a:rPr kumimoji="0" lang="en-GB" altLang="en-US" sz="2400" b="0" i="0" u="sng" strike="noStrike" cap="none" normalizeH="0" baseline="0" dirty="0">
                <a:ln>
                  <a:noFill/>
                </a:ln>
                <a:solidFill>
                  <a:srgbClr val="FE9B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FE9B0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en-GB" altLang="en-US" sz="2400" b="0" i="0" u="sng" strike="noStrike" cap="none" normalizeH="0" baseline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Psychometric analysis and cut-score determination</a:t>
            </a:r>
            <a:endParaRPr kumimoji="0" lang="en-GB" altLang="en-US" sz="1100" b="0" i="0" u="none" strike="noStrike" cap="none" normalizeH="0" baseline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724525" algn="r"/>
              </a:tabLst>
            </a:pPr>
            <a:r>
              <a:rPr kumimoji="0" lang="en-GB" altLang="en-US" sz="2400" b="0" i="0" u="sng" strike="noStrike" cap="none" normalizeH="0" baseline="0" dirty="0">
                <a:ln>
                  <a:noFill/>
                </a:ln>
                <a:solidFill>
                  <a:srgbClr val="FE9B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FE9B0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kumimoji="0" lang="en-GB" altLang="en-US" sz="2400" b="0" i="0" u="sng" strike="noStrike" cap="none" normalizeH="0" baseline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Appeals</a:t>
            </a:r>
            <a:endParaRPr kumimoji="0" lang="en-GB" altLang="en-US" sz="4000" b="0" i="0" u="none" strike="noStrike" cap="none" normalizeH="0" baseline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9446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y favourite blue">
  <a:themeElements>
    <a:clrScheme name="">
      <a:dk1>
        <a:srgbClr val="474747"/>
      </a:dk1>
      <a:lt1>
        <a:srgbClr val="FFFFFF"/>
      </a:lt1>
      <a:dk2>
        <a:srgbClr val="063DE8"/>
      </a:dk2>
      <a:lt2>
        <a:srgbClr val="00DFCA"/>
      </a:lt2>
      <a:accent1>
        <a:srgbClr val="DC0081"/>
      </a:accent1>
      <a:accent2>
        <a:srgbClr val="FAFD00"/>
      </a:accent2>
      <a:accent3>
        <a:srgbClr val="AAAFF2"/>
      </a:accent3>
      <a:accent4>
        <a:srgbClr val="DADADA"/>
      </a:accent4>
      <a:accent5>
        <a:srgbClr val="EBAAC1"/>
      </a:accent5>
      <a:accent6>
        <a:srgbClr val="E3E500"/>
      </a:accent6>
      <a:hlink>
        <a:srgbClr val="FE9B03"/>
      </a:hlink>
      <a:folHlink>
        <a:srgbClr val="D989B8"/>
      </a:folHlink>
    </a:clrScheme>
    <a:fontScheme name="my favourite blue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y favourit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favourite 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 favourite 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favourite 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favourite 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favourite 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favourite 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3EDB1C58-FF4A-4B40-9169-93B659125555}" vid="{B19172C3-9D9B-4B9B-A2D3-B23B105646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 favourite</Template>
  <TotalTime>176</TotalTime>
  <Words>362</Words>
  <Application>Microsoft Office PowerPoint</Application>
  <PresentationFormat>On-screen Show (4:3)</PresentationFormat>
  <Paragraphs>67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Book Antiqua</vt:lpstr>
      <vt:lpstr>Calibri</vt:lpstr>
      <vt:lpstr>Courier New</vt:lpstr>
      <vt:lpstr>Monotype Sorts</vt:lpstr>
      <vt:lpstr>Times New Roman</vt:lpstr>
      <vt:lpstr>Wingdings</vt:lpstr>
      <vt:lpstr>my favourite blue</vt:lpstr>
      <vt:lpstr>Update on development of Standards for European Examinations  Albert Mifsud &amp; Danny Mathysen </vt:lpstr>
      <vt:lpstr>Plan: 2021</vt:lpstr>
      <vt:lpstr>PowerPoint Presentation</vt:lpstr>
      <vt:lpstr>Working Group on CESMA Examination Standards document</vt:lpstr>
      <vt:lpstr>PowerPoint Presentation</vt:lpstr>
      <vt:lpstr>History</vt:lpstr>
      <vt:lpstr>PowerPoint Presentation</vt:lpstr>
      <vt:lpstr>Key points</vt:lpstr>
      <vt:lpstr>Document content</vt:lpstr>
      <vt:lpstr>Main outcome of consultation</vt:lpstr>
      <vt:lpstr>Next steps with milestones</vt:lpstr>
      <vt:lpstr>Guidance on appraisal process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development of Standards for European Examinations</dc:title>
  <dc:creator>Albert Mifsud</dc:creator>
  <cp:lastModifiedBy>Albert Mifsud</cp:lastModifiedBy>
  <cp:revision>3</cp:revision>
  <cp:lastPrinted>2002-04-10T16:33:23Z</cp:lastPrinted>
  <dcterms:created xsi:type="dcterms:W3CDTF">2023-05-05T22:32:02Z</dcterms:created>
  <dcterms:modified xsi:type="dcterms:W3CDTF">2023-12-08T09:46:04Z</dcterms:modified>
</cp:coreProperties>
</file>