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83" r:id="rId4"/>
    <p:sldId id="258" r:id="rId5"/>
    <p:sldId id="267" r:id="rId6"/>
    <p:sldId id="281" r:id="rId7"/>
    <p:sldId id="269" r:id="rId8"/>
    <p:sldId id="272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5" autoAdjust="0"/>
    <p:restoredTop sz="94660"/>
  </p:normalViewPr>
  <p:slideViewPr>
    <p:cSldViewPr>
      <p:cViewPr varScale="1">
        <p:scale>
          <a:sx n="68" d="100"/>
          <a:sy n="68" d="100"/>
        </p:scale>
        <p:origin x="31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Parigi\Documents\UEMS\CESMA\CESMA%20treasurer\CESMA%20BANK%20ACCOUN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Parigi\Documents\UEMS\CESMA\CESMA%20treasurer\CESMA%20BANK%20ACCOUN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rig\Desktop\CESMA%20BANK%20ACCOUN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02-4897-9FE0-242DA9E0F1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02-4897-9FE0-242DA9E0F1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E02-4897-9FE0-242DA9E0F1A6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Foglio2!$A$4:$A$6</c:f>
              <c:strCache>
                <c:ptCount val="3"/>
                <c:pt idx="0">
                  <c:v>meetings</c:v>
                </c:pt>
                <c:pt idx="1">
                  <c:v>executives</c:v>
                </c:pt>
                <c:pt idx="2">
                  <c:v>administration </c:v>
                </c:pt>
              </c:strCache>
            </c:strRef>
          </c:cat>
          <c:val>
            <c:numRef>
              <c:f>Foglio2!$B$4:$B$6</c:f>
              <c:numCache>
                <c:formatCode>General</c:formatCode>
                <c:ptCount val="3"/>
                <c:pt idx="0">
                  <c:v>6589</c:v>
                </c:pt>
                <c:pt idx="1">
                  <c:v>1110.4100000000001</c:v>
                </c:pt>
                <c:pt idx="2">
                  <c:v>666.31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E02-4897-9FE0-242DA9E0F1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trend!$A$2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6"/>
                <c:pt idx="0">
                  <c:v>sections</c:v>
                </c:pt>
                <c:pt idx="1">
                  <c:v>external</c:v>
                </c:pt>
                <c:pt idx="2">
                  <c:v>appraisals</c:v>
                </c:pt>
                <c:pt idx="3">
                  <c:v>meetings</c:v>
                </c:pt>
                <c:pt idx="4">
                  <c:v>executives</c:v>
                </c:pt>
                <c:pt idx="5">
                  <c:v>administration</c:v>
                </c:pt>
              </c:strCache>
            </c:strRef>
          </c:cat>
          <c:val>
            <c:numRef>
              <c:f>trend!$B$2:$G$2</c:f>
              <c:numCache>
                <c:formatCode>_-* #,##0.00_-;\-* #,##0.00_-;_-* "-"??_-;_-@_-</c:formatCode>
                <c:ptCount val="6"/>
                <c:pt idx="0">
                  <c:v>7000</c:v>
                </c:pt>
                <c:pt idx="1">
                  <c:v>2276</c:v>
                </c:pt>
                <c:pt idx="2">
                  <c:v>520.29999999999995</c:v>
                </c:pt>
                <c:pt idx="3">
                  <c:v>-7475.6900000000005</c:v>
                </c:pt>
                <c:pt idx="4">
                  <c:v>-2265.48</c:v>
                </c:pt>
                <c:pt idx="5">
                  <c:v>-9.8000000000000007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EA-4B79-BA8F-E1B879949CE8}"/>
            </c:ext>
          </c:extLst>
        </c:ser>
        <c:ser>
          <c:idx val="1"/>
          <c:order val="1"/>
          <c:tx>
            <c:strRef>
              <c:f>trend!$A$3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6"/>
                <c:pt idx="0">
                  <c:v>sections</c:v>
                </c:pt>
                <c:pt idx="1">
                  <c:v>external</c:v>
                </c:pt>
                <c:pt idx="2">
                  <c:v>appraisals</c:v>
                </c:pt>
                <c:pt idx="3">
                  <c:v>meetings</c:v>
                </c:pt>
                <c:pt idx="4">
                  <c:v>executives</c:v>
                </c:pt>
                <c:pt idx="5">
                  <c:v>administration</c:v>
                </c:pt>
              </c:strCache>
            </c:strRef>
          </c:cat>
          <c:val>
            <c:numRef>
              <c:f>trend!$B$3:$G$3</c:f>
              <c:numCache>
                <c:formatCode>_-* #,##0.00_-;\-* #,##0.00_-;_-* "-"??_-;_-@_-</c:formatCode>
                <c:ptCount val="6"/>
                <c:pt idx="0">
                  <c:v>10600</c:v>
                </c:pt>
                <c:pt idx="1">
                  <c:v>2837.16</c:v>
                </c:pt>
                <c:pt idx="2">
                  <c:v>1794.25</c:v>
                </c:pt>
                <c:pt idx="3">
                  <c:v>-6584.46</c:v>
                </c:pt>
                <c:pt idx="4">
                  <c:v>-7090.9599999999991</c:v>
                </c:pt>
                <c:pt idx="5">
                  <c:v>-63.150000000000006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EA-4B79-BA8F-E1B879949CE8}"/>
            </c:ext>
          </c:extLst>
        </c:ser>
        <c:ser>
          <c:idx val="2"/>
          <c:order val="2"/>
          <c:tx>
            <c:strRef>
              <c:f>trend!$A$4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6"/>
                <c:pt idx="0">
                  <c:v>sections</c:v>
                </c:pt>
                <c:pt idx="1">
                  <c:v>external</c:v>
                </c:pt>
                <c:pt idx="2">
                  <c:v>appraisals</c:v>
                </c:pt>
                <c:pt idx="3">
                  <c:v>meetings</c:v>
                </c:pt>
                <c:pt idx="4">
                  <c:v>executives</c:v>
                </c:pt>
                <c:pt idx="5">
                  <c:v>administration</c:v>
                </c:pt>
              </c:strCache>
            </c:strRef>
          </c:cat>
          <c:val>
            <c:numRef>
              <c:f>trend!$B$4:$G$4</c:f>
              <c:numCache>
                <c:formatCode>_-* #,##0.00_-;\-* #,##0.00_-;_-* "-"??_-;_-@_-</c:formatCode>
                <c:ptCount val="6"/>
                <c:pt idx="0">
                  <c:v>9150</c:v>
                </c:pt>
                <c:pt idx="1">
                  <c:v>1525</c:v>
                </c:pt>
                <c:pt idx="2">
                  <c:v>836.44</c:v>
                </c:pt>
                <c:pt idx="3">
                  <c:v>-7912.35</c:v>
                </c:pt>
                <c:pt idx="4">
                  <c:v>-9983.8199999999979</c:v>
                </c:pt>
                <c:pt idx="5">
                  <c:v>-443.72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EA-4B79-BA8F-E1B879949CE8}"/>
            </c:ext>
          </c:extLst>
        </c:ser>
        <c:ser>
          <c:idx val="3"/>
          <c:order val="3"/>
          <c:tx>
            <c:strRef>
              <c:f>trend!$A$5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6"/>
                <c:pt idx="0">
                  <c:v>sections</c:v>
                </c:pt>
                <c:pt idx="1">
                  <c:v>external</c:v>
                </c:pt>
                <c:pt idx="2">
                  <c:v>appraisals</c:v>
                </c:pt>
                <c:pt idx="3">
                  <c:v>meetings</c:v>
                </c:pt>
                <c:pt idx="4">
                  <c:v>executives</c:v>
                </c:pt>
                <c:pt idx="5">
                  <c:v>administration</c:v>
                </c:pt>
              </c:strCache>
            </c:strRef>
          </c:cat>
          <c:val>
            <c:numRef>
              <c:f>trend!$B$5:$G$5</c:f>
              <c:numCache>
                <c:formatCode>_-* #,##0.00_-;\-* #,##0.00_-;_-* "-"??_-;_-@_-</c:formatCode>
                <c:ptCount val="6"/>
                <c:pt idx="0">
                  <c:v>8850</c:v>
                </c:pt>
                <c:pt idx="1">
                  <c:v>0</c:v>
                </c:pt>
                <c:pt idx="2">
                  <c:v>430</c:v>
                </c:pt>
                <c:pt idx="3">
                  <c:v>-1810.63</c:v>
                </c:pt>
                <c:pt idx="4">
                  <c:v>-3099.55</c:v>
                </c:pt>
                <c:pt idx="5">
                  <c:v>-133.80000000000001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EA-4B79-BA8F-E1B879949CE8}"/>
            </c:ext>
          </c:extLst>
        </c:ser>
        <c:ser>
          <c:idx val="4"/>
          <c:order val="4"/>
          <c:tx>
            <c:strRef>
              <c:f>trend!$A$6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6"/>
                <c:pt idx="0">
                  <c:v>sections</c:v>
                </c:pt>
                <c:pt idx="1">
                  <c:v>external</c:v>
                </c:pt>
                <c:pt idx="2">
                  <c:v>appraisals</c:v>
                </c:pt>
                <c:pt idx="3">
                  <c:v>meetings</c:v>
                </c:pt>
                <c:pt idx="4">
                  <c:v>executives</c:v>
                </c:pt>
                <c:pt idx="5">
                  <c:v>administration</c:v>
                </c:pt>
              </c:strCache>
            </c:strRef>
          </c:cat>
          <c:val>
            <c:numRef>
              <c:f>trend!$B$6:$G$6</c:f>
              <c:numCache>
                <c:formatCode>_-* #,##0.00_-;\-* #,##0.00_-;_-* "-"??_-;_-@_-</c:formatCode>
                <c:ptCount val="6"/>
                <c:pt idx="0">
                  <c:v>6000</c:v>
                </c:pt>
                <c:pt idx="1">
                  <c:v>3600</c:v>
                </c:pt>
                <c:pt idx="2">
                  <c:v>0</c:v>
                </c:pt>
                <c:pt idx="3">
                  <c:v>-1921.96</c:v>
                </c:pt>
                <c:pt idx="4">
                  <c:v>0</c:v>
                </c:pt>
                <c:pt idx="5">
                  <c:v>-138.15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EA-4B79-BA8F-E1B879949CE8}"/>
            </c:ext>
          </c:extLst>
        </c:ser>
        <c:ser>
          <c:idx val="5"/>
          <c:order val="5"/>
          <c:tx>
            <c:strRef>
              <c:f>trend!$A$7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trend!$B$1:$G$1</c:f>
              <c:strCache>
                <c:ptCount val="6"/>
                <c:pt idx="0">
                  <c:v>sections</c:v>
                </c:pt>
                <c:pt idx="1">
                  <c:v>external</c:v>
                </c:pt>
                <c:pt idx="2">
                  <c:v>appraisals</c:v>
                </c:pt>
                <c:pt idx="3">
                  <c:v>meetings</c:v>
                </c:pt>
                <c:pt idx="4">
                  <c:v>executives</c:v>
                </c:pt>
                <c:pt idx="5">
                  <c:v>administration</c:v>
                </c:pt>
              </c:strCache>
            </c:strRef>
          </c:cat>
          <c:val>
            <c:numRef>
              <c:f>trend!$B$7:$G$7</c:f>
              <c:numCache>
                <c:formatCode>_-* #,##0.00_-;\-* #,##0.00_-;_-* "-"??_-;_-@_-</c:formatCode>
                <c:ptCount val="6"/>
                <c:pt idx="0">
                  <c:v>15180</c:v>
                </c:pt>
                <c:pt idx="1">
                  <c:v>280</c:v>
                </c:pt>
                <c:pt idx="2">
                  <c:v>0</c:v>
                </c:pt>
                <c:pt idx="3">
                  <c:v>-11619.48</c:v>
                </c:pt>
                <c:pt idx="4">
                  <c:v>-3869.82</c:v>
                </c:pt>
                <c:pt idx="5">
                  <c:v>-3709.87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EA-4B79-BA8F-E1B879949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5474831"/>
        <c:axId val="2015468175"/>
      </c:barChart>
      <c:catAx>
        <c:axId val="2015474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15468175"/>
        <c:crosses val="autoZero"/>
        <c:auto val="1"/>
        <c:lblAlgn val="ctr"/>
        <c:lblOffset val="100"/>
        <c:noMultiLvlLbl val="0"/>
      </c:catAx>
      <c:valAx>
        <c:axId val="2015468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_-;\-* #,##0.0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15474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balance!$A$2</c:f>
              <c:strCache>
                <c:ptCount val="1"/>
                <c:pt idx="0">
                  <c:v>income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balance!$B$1:$H$1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balance!$B$2:$H$2</c:f>
              <c:numCache>
                <c:formatCode>_-* #,##0.00_-;\-* #,##0.00_-;_-* "-"??_-;_-@_-</c:formatCode>
                <c:ptCount val="7"/>
                <c:pt idx="0">
                  <c:v>9796.2999999999993</c:v>
                </c:pt>
                <c:pt idx="1">
                  <c:v>15231.41</c:v>
                </c:pt>
                <c:pt idx="2">
                  <c:v>11511.44</c:v>
                </c:pt>
                <c:pt idx="3">
                  <c:v>9280</c:v>
                </c:pt>
                <c:pt idx="4">
                  <c:v>9600</c:v>
                </c:pt>
                <c:pt idx="5">
                  <c:v>15460</c:v>
                </c:pt>
                <c:pt idx="6">
                  <c:v>4200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7A-4FD2-9531-330B1FEE7B74}"/>
            </c:ext>
          </c:extLst>
        </c:ser>
        <c:ser>
          <c:idx val="1"/>
          <c:order val="1"/>
          <c:tx>
            <c:strRef>
              <c:f>balance!$A$3</c:f>
              <c:strCache>
                <c:ptCount val="1"/>
                <c:pt idx="0">
                  <c:v>expenses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balance!$B$1:$H$1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balance!$B$3:$H$3</c:f>
              <c:numCache>
                <c:formatCode>_-* #,##0.00_-;\-* #,##0.00_-;_-* "-"??_-;_-@_-</c:formatCode>
                <c:ptCount val="7"/>
                <c:pt idx="0">
                  <c:v>-9750.9699999999993</c:v>
                </c:pt>
                <c:pt idx="1">
                  <c:v>-13738.569999999998</c:v>
                </c:pt>
                <c:pt idx="2">
                  <c:v>-18339.89</c:v>
                </c:pt>
                <c:pt idx="3">
                  <c:v>-5043.9800000000005</c:v>
                </c:pt>
                <c:pt idx="4">
                  <c:v>-2060.11</c:v>
                </c:pt>
                <c:pt idx="5">
                  <c:v>-19199.169999999998</c:v>
                </c:pt>
                <c:pt idx="6">
                  <c:v>-8365.7199999999993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7A-4FD2-9531-330B1FEE7B74}"/>
            </c:ext>
          </c:extLst>
        </c:ser>
        <c:ser>
          <c:idx val="2"/>
          <c:order val="2"/>
          <c:tx>
            <c:strRef>
              <c:f>balance!$A$4</c:f>
              <c:strCache>
                <c:ptCount val="1"/>
                <c:pt idx="0">
                  <c:v>balance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balance!$B$1:$H$1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balance!$B$4:$H$4</c:f>
              <c:numCache>
                <c:formatCode>_-* #,##0.00_-;\-* #,##0.00_-;_-* "-"??_-;_-@_-</c:formatCode>
                <c:ptCount val="7"/>
                <c:pt idx="0">
                  <c:v>45.329999999999927</c:v>
                </c:pt>
                <c:pt idx="1">
                  <c:v>1492.840000000002</c:v>
                </c:pt>
                <c:pt idx="2">
                  <c:v>-6828.4499999999989</c:v>
                </c:pt>
                <c:pt idx="3">
                  <c:v>4236.0199999999995</c:v>
                </c:pt>
                <c:pt idx="4">
                  <c:v>7539.8899999999994</c:v>
                </c:pt>
                <c:pt idx="5">
                  <c:v>-3739.1699999999983</c:v>
                </c:pt>
                <c:pt idx="6">
                  <c:v>-4165.7199999999993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7A-4FD2-9531-330B1FEE7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9537791"/>
        <c:axId val="1819538207"/>
      </c:lineChart>
      <c:catAx>
        <c:axId val="18195377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9538207"/>
        <c:crosses val="autoZero"/>
        <c:auto val="1"/>
        <c:lblAlgn val="ctr"/>
        <c:lblOffset val="100"/>
        <c:noMultiLvlLbl val="0"/>
      </c:catAx>
      <c:valAx>
        <c:axId val="1819538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_-;\-* #,##0.0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19537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67266046244083"/>
          <c:y val="3.3989575826399665E-2"/>
          <c:w val="0.82649253925057131"/>
          <c:h val="0.91468665603866839"/>
        </c:manualLayout>
      </c:layout>
      <c:lineChart>
        <c:grouping val="standard"/>
        <c:varyColors val="0"/>
        <c:ser>
          <c:idx val="0"/>
          <c:order val="0"/>
          <c:tx>
            <c:strRef>
              <c:f>balance!$A$4</c:f>
              <c:strCache>
                <c:ptCount val="1"/>
                <c:pt idx="0">
                  <c:v>balance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/>
              <c:tx>
                <c:rich>
                  <a:bodyPr/>
                  <a:lstStyle/>
                  <a:p>
                    <a:fld id="{17BB4819-EEC7-4F13-B9D5-00C92A7D473D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148-4EBF-AC53-8445651BAE25}"/>
                </c:ext>
              </c:extLst>
            </c:dLbl>
            <c:dLbl>
              <c:idx val="5"/>
              <c:layout>
                <c:manualLayout>
                  <c:x val="-0.12691995801089612"/>
                  <c:y val="6.0669673079862964E-2"/>
                </c:manualLayout>
              </c:layout>
              <c:tx>
                <c:rich>
                  <a:bodyPr/>
                  <a:lstStyle/>
                  <a:p>
                    <a:fld id="{217F61BF-BE04-4940-AF9B-264825818841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148-4EBF-AC53-8445651BAE25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8441F8A5-19B2-4861-8E34-99C8C8A6F3D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148-4EBF-AC53-8445651BAE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balance!$B$1:$I$1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balance!$B$4:$I$4</c:f>
              <c:numCache>
                <c:formatCode>_-* #,##0.00_-;\-* #,##0.00_-;_-* "-"??_-;_-@_-</c:formatCode>
                <c:ptCount val="8"/>
                <c:pt idx="0">
                  <c:v>45.329999999999927</c:v>
                </c:pt>
                <c:pt idx="1">
                  <c:v>1492.840000000002</c:v>
                </c:pt>
                <c:pt idx="2">
                  <c:v>-6828.4499999999989</c:v>
                </c:pt>
                <c:pt idx="3">
                  <c:v>4236.0199999999995</c:v>
                </c:pt>
                <c:pt idx="4">
                  <c:v>7539.8899999999994</c:v>
                </c:pt>
                <c:pt idx="5">
                  <c:v>-3739.1699999999983</c:v>
                </c:pt>
                <c:pt idx="6">
                  <c:v>-4165.7199999999993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D0-4A31-8507-104282A32A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5353472"/>
        <c:axId val="655343488"/>
      </c:lineChart>
      <c:catAx>
        <c:axId val="65535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55343488"/>
        <c:crosses val="autoZero"/>
        <c:auto val="1"/>
        <c:lblAlgn val="ctr"/>
        <c:lblOffset val="100"/>
        <c:noMultiLvlLbl val="0"/>
      </c:catAx>
      <c:valAx>
        <c:axId val="65534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0_-;\-* #,##0.0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5535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7D01-3C56-4656-9F0F-1983D7A1909E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AC7D01-3C56-4656-9F0F-1983D7A1909E}" type="datetimeFigureOut">
              <a:rPr lang="it-IT" smtClean="0"/>
              <a:pPr/>
              <a:t>05/05/2023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926143-847C-409F-836F-FCF1B0DAD7A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err="1"/>
              <a:t>Treasurer’s</a:t>
            </a:r>
            <a:r>
              <a:rPr lang="it-IT" dirty="0"/>
              <a:t> report</a:t>
            </a:r>
            <a:br>
              <a:rPr lang="it-IT" dirty="0"/>
            </a:br>
            <a:r>
              <a:rPr lang="it-IT" sz="3600" dirty="0" smtClean="0"/>
              <a:t> 6° </a:t>
            </a:r>
            <a:r>
              <a:rPr lang="it-IT" sz="3600" dirty="0" err="1" smtClean="0"/>
              <a:t>May</a:t>
            </a:r>
            <a:r>
              <a:rPr lang="it-IT" sz="3600" dirty="0" smtClean="0"/>
              <a:t>  2023, Roma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4581128"/>
            <a:ext cx="7854696" cy="1752600"/>
          </a:xfrm>
        </p:spPr>
        <p:txBody>
          <a:bodyPr/>
          <a:lstStyle/>
          <a:p>
            <a:pPr algn="ctr"/>
            <a:r>
              <a:rPr lang="it-IT" dirty="0"/>
              <a:t>Gian Battista Parigi</a:t>
            </a:r>
          </a:p>
          <a:p>
            <a:pPr algn="ctr"/>
            <a:r>
              <a:rPr lang="it-IT" dirty="0"/>
              <a:t>UEMS-CESMA</a:t>
            </a:r>
          </a:p>
          <a:p>
            <a:pPr algn="ctr"/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Specialist</a:t>
            </a:r>
            <a:r>
              <a:rPr lang="it-IT" dirty="0"/>
              <a:t> </a:t>
            </a:r>
            <a:r>
              <a:rPr lang="it-IT" dirty="0" err="1"/>
              <a:t>Medical</a:t>
            </a:r>
            <a:r>
              <a:rPr lang="it-IT" dirty="0"/>
              <a:t> </a:t>
            </a:r>
            <a:r>
              <a:rPr lang="it-IT" dirty="0" err="1"/>
              <a:t>Assessment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D7A90-0BE8-4C17-B6D9-A1E672986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Budget trend </a:t>
            </a:r>
            <a:r>
              <a:rPr lang="it-IT" dirty="0" smtClean="0"/>
              <a:t>2017-2023</a:t>
            </a:r>
            <a:endParaRPr lang="it-IT" dirty="0"/>
          </a:p>
        </p:txBody>
      </p:sp>
      <p:sp>
        <p:nvSpPr>
          <p:cNvPr id="5" name="CasellaDiTesto 3"/>
          <p:cNvSpPr txBox="1"/>
          <p:nvPr/>
        </p:nvSpPr>
        <p:spPr>
          <a:xfrm>
            <a:off x="1115616" y="6237312"/>
            <a:ext cx="7363811" cy="36933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dirty="0"/>
              <a:t>2017      </a:t>
            </a:r>
            <a:r>
              <a:rPr lang="it-IT" sz="1800" dirty="0" smtClean="0"/>
              <a:t>       </a:t>
            </a:r>
            <a:r>
              <a:rPr lang="it-IT" sz="1800" dirty="0"/>
              <a:t>2018    </a:t>
            </a:r>
            <a:r>
              <a:rPr lang="it-IT" sz="1800" dirty="0" smtClean="0"/>
              <a:t>           </a:t>
            </a:r>
            <a:r>
              <a:rPr lang="it-IT" sz="1800" dirty="0"/>
              <a:t>2019             2020             </a:t>
            </a:r>
            <a:r>
              <a:rPr lang="it-IT" sz="1800" dirty="0" smtClean="0"/>
              <a:t>2021           2022      2023</a:t>
            </a:r>
            <a:endParaRPr lang="it-IT" sz="18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903035"/>
              </p:ext>
            </p:extLst>
          </p:nvPr>
        </p:nvGraphicFramePr>
        <p:xfrm>
          <a:off x="611560" y="2057400"/>
          <a:ext cx="7920880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447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99562C-8ED7-4856-BDB4-C612FDECD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Account balance </a:t>
            </a:r>
            <a:r>
              <a:rPr lang="it-IT" dirty="0" smtClean="0"/>
              <a:t>2017-2023</a:t>
            </a:r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441515"/>
              </p:ext>
            </p:extLst>
          </p:nvPr>
        </p:nvGraphicFramePr>
        <p:xfrm>
          <a:off x="683568" y="2057400"/>
          <a:ext cx="7704856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34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2AA907-345C-4045-B8E6-EB458703B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CESMA membership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1AE759-4348-467D-8E59-DF82F66C1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02108"/>
            <a:ext cx="8229600" cy="438912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40 </a:t>
            </a:r>
            <a:r>
              <a:rPr lang="it-IT" sz="3600" dirty="0" err="1"/>
              <a:t>Sections</a:t>
            </a:r>
            <a:r>
              <a:rPr lang="it-IT" sz="3600" dirty="0"/>
              <a:t> / Boards / MJC </a:t>
            </a:r>
            <a:r>
              <a:rPr lang="it-IT" sz="3600" dirty="0" err="1"/>
              <a:t>censed</a:t>
            </a:r>
            <a:endParaRPr lang="it-IT" sz="3600" dirty="0"/>
          </a:p>
          <a:p>
            <a:r>
              <a:rPr lang="it-IT" sz="3600" dirty="0" smtClean="0"/>
              <a:t>14  </a:t>
            </a:r>
            <a:r>
              <a:rPr lang="it-IT" sz="3600" dirty="0" err="1"/>
              <a:t>paid</a:t>
            </a:r>
            <a:r>
              <a:rPr lang="it-IT" sz="3600" dirty="0"/>
              <a:t> </a:t>
            </a:r>
            <a:r>
              <a:rPr lang="it-IT" sz="3600" dirty="0" smtClean="0"/>
              <a:t>2023 </a:t>
            </a:r>
            <a:r>
              <a:rPr lang="it-IT" sz="3600" dirty="0" err="1" smtClean="0"/>
              <a:t>fee</a:t>
            </a:r>
            <a:r>
              <a:rPr lang="it-IT" sz="3600" dirty="0" smtClean="0"/>
              <a:t>  (35%)</a:t>
            </a:r>
            <a:endParaRPr lang="it-IT" sz="3600" dirty="0"/>
          </a:p>
          <a:p>
            <a:endParaRPr lang="it-IT" sz="3600" dirty="0"/>
          </a:p>
          <a:p>
            <a:r>
              <a:rPr lang="it-IT" sz="3600" dirty="0" smtClean="0"/>
              <a:t>16 </a:t>
            </a:r>
            <a:r>
              <a:rPr lang="it-IT" sz="3600" dirty="0" err="1" smtClean="0"/>
              <a:t>European</a:t>
            </a:r>
            <a:r>
              <a:rPr lang="it-IT" sz="3600" dirty="0" smtClean="0"/>
              <a:t>/National </a:t>
            </a:r>
            <a:r>
              <a:rPr lang="it-IT" sz="3600" dirty="0" err="1" smtClean="0"/>
              <a:t>Scientific</a:t>
            </a:r>
            <a:r>
              <a:rPr lang="it-IT" sz="3600" dirty="0" smtClean="0"/>
              <a:t> </a:t>
            </a:r>
            <a:r>
              <a:rPr lang="it-IT" sz="3600" dirty="0" err="1" smtClean="0"/>
              <a:t>Soc</a:t>
            </a:r>
            <a:r>
              <a:rPr lang="it-IT" sz="3600" dirty="0" smtClean="0"/>
              <a:t>. </a:t>
            </a:r>
            <a:endParaRPr lang="it-IT" sz="3600" dirty="0"/>
          </a:p>
          <a:p>
            <a:r>
              <a:rPr lang="it-IT" sz="3600" dirty="0" smtClean="0"/>
              <a:t>0 </a:t>
            </a:r>
            <a:r>
              <a:rPr lang="it-IT" sz="3600" dirty="0" err="1"/>
              <a:t>paid</a:t>
            </a:r>
            <a:r>
              <a:rPr lang="it-IT" sz="3600" dirty="0"/>
              <a:t> </a:t>
            </a:r>
            <a:r>
              <a:rPr lang="it-IT" sz="3600" dirty="0" smtClean="0"/>
              <a:t>2023 </a:t>
            </a:r>
            <a:r>
              <a:rPr lang="it-IT" sz="3600" dirty="0" err="1" smtClean="0"/>
              <a:t>fee</a:t>
            </a:r>
            <a:r>
              <a:rPr lang="it-IT" sz="3600" dirty="0" smtClean="0"/>
              <a:t> (0 %)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81353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UEMS </a:t>
            </a:r>
            <a:r>
              <a:rPr lang="it-IT" sz="3600" dirty="0" err="1" smtClean="0"/>
              <a:t>bodies</a:t>
            </a:r>
            <a:r>
              <a:rPr lang="it-IT" sz="3600" dirty="0" smtClean="0"/>
              <a:t> </a:t>
            </a:r>
            <a:r>
              <a:rPr lang="it-IT" sz="3600" dirty="0" err="1" smtClean="0"/>
              <a:t>accepting</a:t>
            </a:r>
            <a:r>
              <a:rPr lang="it-IT" sz="3600" dirty="0" smtClean="0"/>
              <a:t> </a:t>
            </a:r>
            <a:r>
              <a:rPr lang="it-IT" sz="3600" dirty="0" err="1" smtClean="0"/>
              <a:t>automatic</a:t>
            </a:r>
            <a:r>
              <a:rPr lang="it-IT" sz="3600" dirty="0" smtClean="0"/>
              <a:t> </a:t>
            </a:r>
            <a:r>
              <a:rPr lang="it-IT" sz="3600" dirty="0" err="1" smtClean="0"/>
              <a:t>yearly</a:t>
            </a:r>
            <a:r>
              <a:rPr lang="it-IT" sz="3600" dirty="0" smtClean="0"/>
              <a:t> </a:t>
            </a:r>
            <a:r>
              <a:rPr lang="it-IT" sz="3600" dirty="0" err="1" smtClean="0"/>
              <a:t>fee</a:t>
            </a:r>
            <a:r>
              <a:rPr lang="it-IT" sz="3600" dirty="0" smtClean="0"/>
              <a:t> </a:t>
            </a:r>
            <a:r>
              <a:rPr lang="it-IT" sz="3600" dirty="0" err="1" smtClean="0"/>
              <a:t>payment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99792" y="1673424"/>
            <a:ext cx="8779668" cy="518457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DIVISION OF ANG/VASCULAR</a:t>
            </a:r>
          </a:p>
          <a:p>
            <a:pPr>
              <a:lnSpc>
                <a:spcPct val="120000"/>
              </a:lnSpc>
            </a:pPr>
            <a:r>
              <a:rPr lang="en-US" dirty="0"/>
              <a:t>MJC OF PAEDIATRIC UROILOGY</a:t>
            </a:r>
          </a:p>
          <a:p>
            <a:pPr>
              <a:lnSpc>
                <a:spcPct val="120000"/>
              </a:lnSpc>
            </a:pPr>
            <a:r>
              <a:rPr lang="en-US" dirty="0"/>
              <a:t>MJC RARE &amp; UNDIAGNOSED DISEASE</a:t>
            </a:r>
          </a:p>
          <a:p>
            <a:pPr>
              <a:lnSpc>
                <a:spcPct val="120000"/>
              </a:lnSpc>
            </a:pPr>
            <a:r>
              <a:rPr lang="en-US" dirty="0"/>
              <a:t>SECTION OF DERMATOLOGY</a:t>
            </a:r>
          </a:p>
          <a:p>
            <a:pPr>
              <a:lnSpc>
                <a:spcPct val="120000"/>
              </a:lnSpc>
            </a:pPr>
            <a:r>
              <a:rPr lang="en-US" dirty="0"/>
              <a:t>SECTION OF GASTROENTEROLOGY</a:t>
            </a:r>
          </a:p>
          <a:p>
            <a:pPr>
              <a:lnSpc>
                <a:spcPct val="120000"/>
              </a:lnSpc>
            </a:pPr>
            <a:r>
              <a:rPr lang="en-US" dirty="0"/>
              <a:t>SECTION OF GYNAECOLOGY</a:t>
            </a:r>
          </a:p>
          <a:p>
            <a:pPr>
              <a:lnSpc>
                <a:spcPct val="120000"/>
              </a:lnSpc>
            </a:pPr>
            <a:r>
              <a:rPr lang="en-US" dirty="0"/>
              <a:t>SECTION OF MEDICAL BIOPATHOLOGY</a:t>
            </a:r>
          </a:p>
          <a:p>
            <a:pPr>
              <a:lnSpc>
                <a:spcPct val="120000"/>
              </a:lnSpc>
            </a:pPr>
            <a:r>
              <a:rPr lang="en-US" dirty="0"/>
              <a:t>SECTION OF MEDICAL MICROBIOLOGY</a:t>
            </a:r>
          </a:p>
          <a:p>
            <a:pPr>
              <a:lnSpc>
                <a:spcPct val="120000"/>
              </a:lnSpc>
            </a:pPr>
            <a:r>
              <a:rPr lang="en-US" dirty="0"/>
              <a:t>SECTION OF NEUROLOGY</a:t>
            </a:r>
          </a:p>
          <a:p>
            <a:pPr>
              <a:lnSpc>
                <a:spcPct val="120000"/>
              </a:lnSpc>
            </a:pPr>
            <a:r>
              <a:rPr lang="en-US" dirty="0"/>
              <a:t>SECTION OF NEURORADIOLOGY</a:t>
            </a:r>
          </a:p>
          <a:p>
            <a:pPr>
              <a:lnSpc>
                <a:spcPct val="120000"/>
              </a:lnSpc>
            </a:pPr>
            <a:r>
              <a:rPr lang="en-US" dirty="0"/>
              <a:t>SECTION OF RADIOLOGY</a:t>
            </a:r>
          </a:p>
          <a:p>
            <a:pPr>
              <a:lnSpc>
                <a:spcPct val="120000"/>
              </a:lnSpc>
            </a:pPr>
            <a:r>
              <a:rPr lang="en-US" dirty="0"/>
              <a:t>SECTION OF </a:t>
            </a:r>
            <a:r>
              <a:rPr lang="en-US" dirty="0" smtClean="0"/>
              <a:t>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/>
              <a:t>Membership payments</a:t>
            </a: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4824"/>
            <a:ext cx="4038600" cy="4680520"/>
          </a:xfrm>
          <a:prstGeom prst="rect">
            <a:avLst/>
          </a:prstGeom>
        </p:spPr>
      </p:pic>
      <p:pic>
        <p:nvPicPr>
          <p:cNvPr id="8" name="Segnaposto contenuto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844824"/>
            <a:ext cx="403860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it-IT" dirty="0"/>
              <a:t>Membership payments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8849" y="2276872"/>
            <a:ext cx="4038600" cy="3672408"/>
          </a:xfrm>
          <a:prstGeom prst="rect">
            <a:avLst/>
          </a:prstGeom>
        </p:spPr>
      </p:pic>
      <p:pic>
        <p:nvPicPr>
          <p:cNvPr id="7" name="Segnaposto contenuto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16557" y="2348880"/>
            <a:ext cx="403860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2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584176"/>
          </a:xfrm>
        </p:spPr>
        <p:txBody>
          <a:bodyPr>
            <a:noAutofit/>
          </a:bodyPr>
          <a:lstStyle/>
          <a:p>
            <a:r>
              <a:rPr lang="it-IT" sz="4000" dirty="0" err="1"/>
              <a:t>Membership</a:t>
            </a:r>
            <a:r>
              <a:rPr lang="it-IT" sz="4000" dirty="0"/>
              <a:t> </a:t>
            </a:r>
            <a:r>
              <a:rPr lang="it-IT" sz="4000" dirty="0" err="1" smtClean="0"/>
              <a:t>payments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err="1" smtClean="0"/>
              <a:t>European</a:t>
            </a:r>
            <a:r>
              <a:rPr lang="it-IT" sz="4000" dirty="0" smtClean="0"/>
              <a:t>/National </a:t>
            </a:r>
            <a:r>
              <a:rPr lang="it-IT" sz="4000" dirty="0" err="1" smtClean="0"/>
              <a:t>Scientific</a:t>
            </a:r>
            <a:r>
              <a:rPr lang="it-IT" sz="4000" dirty="0" smtClean="0"/>
              <a:t> Societies </a:t>
            </a:r>
            <a:endParaRPr lang="it-IT" sz="4000" dirty="0"/>
          </a:p>
        </p:txBody>
      </p:sp>
      <p:pic>
        <p:nvPicPr>
          <p:cNvPr id="11" name="Segnaposto contenuto 10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447291"/>
            <a:ext cx="4038600" cy="4078053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5" y="2249286"/>
            <a:ext cx="3960440" cy="384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2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Balance </a:t>
            </a:r>
            <a:r>
              <a:rPr lang="it-IT" dirty="0" err="1"/>
              <a:t>at</a:t>
            </a:r>
            <a:r>
              <a:rPr lang="it-IT" dirty="0"/>
              <a:t>  </a:t>
            </a:r>
            <a:r>
              <a:rPr lang="it-IT" dirty="0" smtClean="0"/>
              <a:t>30/04/2023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8912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it-IT" sz="5100" dirty="0" err="1" smtClean="0"/>
              <a:t>Income</a:t>
            </a:r>
            <a:r>
              <a:rPr lang="it-IT" sz="5100" dirty="0"/>
              <a:t> 						</a:t>
            </a:r>
            <a:r>
              <a:rPr lang="it-IT" sz="5100" dirty="0" smtClean="0"/>
              <a:t>4,200,00</a:t>
            </a:r>
            <a:endParaRPr lang="it-IT" sz="5100" dirty="0"/>
          </a:p>
          <a:p>
            <a:pPr>
              <a:lnSpc>
                <a:spcPct val="200000"/>
              </a:lnSpc>
            </a:pPr>
            <a:r>
              <a:rPr lang="it-IT" sz="5100" dirty="0" err="1"/>
              <a:t>Expenses</a:t>
            </a:r>
            <a:r>
              <a:rPr lang="it-IT" sz="5100" dirty="0"/>
              <a:t>				      - </a:t>
            </a:r>
            <a:r>
              <a:rPr lang="it-IT" sz="5100" dirty="0" smtClean="0"/>
              <a:t>8.365,72</a:t>
            </a:r>
            <a:endParaRPr lang="it-IT" sz="5100" dirty="0"/>
          </a:p>
          <a:p>
            <a:pPr>
              <a:lnSpc>
                <a:spcPct val="200000"/>
              </a:lnSpc>
            </a:pPr>
            <a:r>
              <a:rPr lang="it-IT" sz="5100" dirty="0" err="1"/>
              <a:t>Carried</a:t>
            </a:r>
            <a:r>
              <a:rPr lang="it-IT" sz="5100" dirty="0"/>
              <a:t> on </a:t>
            </a:r>
            <a:r>
              <a:rPr lang="it-IT" sz="5100" dirty="0" smtClean="0"/>
              <a:t>2019</a:t>
            </a:r>
            <a:r>
              <a:rPr lang="it-IT" sz="5100" dirty="0"/>
              <a:t>			      </a:t>
            </a:r>
            <a:r>
              <a:rPr lang="it-IT" sz="5100" dirty="0" smtClean="0"/>
              <a:t>15.801,73</a:t>
            </a:r>
            <a:endParaRPr lang="it-IT" sz="5100" dirty="0"/>
          </a:p>
          <a:p>
            <a:pPr>
              <a:lnSpc>
                <a:spcPct val="200000"/>
              </a:lnSpc>
            </a:pPr>
            <a:r>
              <a:rPr lang="it-IT" sz="5100" b="1" dirty="0"/>
              <a:t>TOTAL				               </a:t>
            </a:r>
            <a:r>
              <a:rPr lang="it-IT" sz="5100" b="1" dirty="0" smtClean="0"/>
              <a:t>11.636,01</a:t>
            </a:r>
            <a:endParaRPr lang="it-IT" sz="5100" b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149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Breakdown </a:t>
            </a:r>
            <a:r>
              <a:rPr lang="it-IT" dirty="0" err="1"/>
              <a:t>Expenses</a:t>
            </a:r>
            <a:r>
              <a:rPr lang="it-IT" dirty="0"/>
              <a:t> = </a:t>
            </a:r>
            <a:r>
              <a:rPr lang="it-IT" dirty="0" smtClean="0"/>
              <a:t>- 8.365,72</a:t>
            </a:r>
            <a:endParaRPr lang="it-IT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77E5473C-87ED-4A16-9238-E282C25FA2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587768"/>
              </p:ext>
            </p:extLst>
          </p:nvPr>
        </p:nvGraphicFramePr>
        <p:xfrm>
          <a:off x="827584" y="2057400"/>
          <a:ext cx="7344816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66624F02-2C59-4622-9571-6ABF9E93DC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81062"/>
              </p:ext>
            </p:extLst>
          </p:nvPr>
        </p:nvGraphicFramePr>
        <p:xfrm>
          <a:off x="971600" y="2057400"/>
          <a:ext cx="6984776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1964548"/>
              </p:ext>
            </p:extLst>
          </p:nvPr>
        </p:nvGraphicFramePr>
        <p:xfrm>
          <a:off x="323528" y="2057400"/>
          <a:ext cx="7632848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0599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DC31BF-CBC7-4A31-A645-EE7246D69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Income</a:t>
            </a:r>
            <a:r>
              <a:rPr lang="it-IT" dirty="0"/>
              <a:t>/</a:t>
            </a:r>
            <a:r>
              <a:rPr lang="it-IT" dirty="0" err="1"/>
              <a:t>expenses</a:t>
            </a:r>
            <a:r>
              <a:rPr lang="it-IT" dirty="0"/>
              <a:t> trend </a:t>
            </a:r>
            <a:r>
              <a:rPr lang="it-IT" dirty="0" smtClean="0"/>
              <a:t>2017-2022</a:t>
            </a:r>
            <a:endParaRPr lang="it-IT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6576696"/>
              </p:ext>
            </p:extLst>
          </p:nvPr>
        </p:nvGraphicFramePr>
        <p:xfrm>
          <a:off x="457200" y="2057400"/>
          <a:ext cx="8229600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47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122</Words>
  <Application>Microsoft Office PowerPoint</Application>
  <PresentationFormat>Presentazione su schermo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Equinozio</vt:lpstr>
      <vt:lpstr>Treasurer’s report  6° May  2023, Roma</vt:lpstr>
      <vt:lpstr>CESMA membership</vt:lpstr>
      <vt:lpstr>UEMS bodies accepting automatic yearly fee payment</vt:lpstr>
      <vt:lpstr>Membership payments</vt:lpstr>
      <vt:lpstr>Membership payments</vt:lpstr>
      <vt:lpstr>Membership payments European/National Scientific Societies </vt:lpstr>
      <vt:lpstr>Balance at  30/04/2023</vt:lpstr>
      <vt:lpstr>Breakdown Expenses = - 8.365,72</vt:lpstr>
      <vt:lpstr>Income/expenses trend 2017-2022</vt:lpstr>
      <vt:lpstr>Budget trend 2017-2023</vt:lpstr>
      <vt:lpstr>Account balance 2017-2023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Treasurer’s report</dc:title>
  <dc:creator>Utente</dc:creator>
  <cp:lastModifiedBy>Gian Battista Parigi</cp:lastModifiedBy>
  <cp:revision>71</cp:revision>
  <dcterms:created xsi:type="dcterms:W3CDTF">2016-05-06T15:45:39Z</dcterms:created>
  <dcterms:modified xsi:type="dcterms:W3CDTF">2023-05-05T16:44:10Z</dcterms:modified>
</cp:coreProperties>
</file>