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81" r:id="rId4"/>
    <p:sldId id="277" r:id="rId5"/>
    <p:sldId id="259" r:id="rId6"/>
    <p:sldId id="260" r:id="rId7"/>
    <p:sldId id="261" r:id="rId8"/>
    <p:sldId id="262" r:id="rId9"/>
    <p:sldId id="263" r:id="rId10"/>
    <p:sldId id="278" r:id="rId11"/>
    <p:sldId id="279" r:id="rId12"/>
    <p:sldId id="280" r:id="rId13"/>
    <p:sldId id="264" r:id="rId14"/>
    <p:sldId id="282" r:id="rId15"/>
    <p:sldId id="265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1"/>
    <p:restoredTop sz="96327"/>
  </p:normalViewPr>
  <p:slideViewPr>
    <p:cSldViewPr snapToGrid="0">
      <p:cViewPr varScale="1">
        <p:scale>
          <a:sx n="136" d="100"/>
          <a:sy n="136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December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4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December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5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December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December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0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December 8,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December 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December 8,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December 8,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3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December 8,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7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December 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December 8,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2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December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5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00ECFD-8B30-4CF1-EB41-6511F3C1D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1449388"/>
            <a:ext cx="5015638" cy="2075012"/>
          </a:xfrm>
        </p:spPr>
        <p:txBody>
          <a:bodyPr>
            <a:normAutofit/>
          </a:bodyPr>
          <a:lstStyle/>
          <a:p>
            <a:r>
              <a:rPr lang="nl-BE"/>
              <a:t>APPRAISAL OFFICER REPORT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A5595E-F8D8-E65F-6976-F1784B603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830398"/>
            <a:ext cx="5903704" cy="1219439"/>
          </a:xfrm>
        </p:spPr>
        <p:txBody>
          <a:bodyPr>
            <a:noAutofit/>
          </a:bodyPr>
          <a:lstStyle/>
          <a:p>
            <a:r>
              <a:rPr lang="nl-BE"/>
              <a:t>Prof. dr. Danny G.P. Mathysen</a:t>
            </a:r>
          </a:p>
          <a:p>
            <a:r>
              <a:rPr lang="nl-BE" sz="1800" i="1"/>
              <a:t>UEMS-CESMA Meeting – Brussels, Domus Medica</a:t>
            </a:r>
            <a:br>
              <a:rPr lang="nl-BE" sz="1800" i="1"/>
            </a:br>
            <a:r>
              <a:rPr lang="nl-BE" sz="1800" i="1"/>
              <a:t>December 9</a:t>
            </a:r>
            <a:r>
              <a:rPr lang="nl-BE" sz="1800" i="1" baseline="30000"/>
              <a:t>th</a:t>
            </a:r>
            <a:r>
              <a:rPr lang="nl-BE" sz="1800" i="1"/>
              <a:t>-10</a:t>
            </a:r>
            <a:r>
              <a:rPr lang="nl-BE" sz="1800" i="1" baseline="30000"/>
              <a:t>th</a:t>
            </a:r>
            <a:r>
              <a:rPr lang="nl-BE" sz="1800" i="1"/>
              <a:t>, 2022</a:t>
            </a:r>
          </a:p>
        </p:txBody>
      </p:sp>
      <p:pic>
        <p:nvPicPr>
          <p:cNvPr id="4" name="Picture 3" descr="Een spatter van kleuren op een wit oppervlak">
            <a:extLst>
              <a:ext uri="{FF2B5EF4-FFF2-40B4-BE49-F238E27FC236}">
                <a16:creationId xmlns:a16="http://schemas.microsoft.com/office/drawing/2014/main" id="{14341858-29EC-C4A5-3F80-684C36D71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156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FAECBA4-5705-BE35-B5C3-36C5C3586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6" y="1628384"/>
            <a:ext cx="11967508" cy="4634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7D05493-14C2-FB3A-9C73-7FDCE328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Preliminary schedule for UEMS-CESMA appraisals in 2023</a:t>
            </a:r>
          </a:p>
        </p:txBody>
      </p:sp>
    </p:spTree>
    <p:extLst>
      <p:ext uri="{BB962C8B-B14F-4D97-AF65-F5344CB8AC3E}">
        <p14:creationId xmlns:p14="http://schemas.microsoft.com/office/powerpoint/2010/main" val="198016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08E6-140E-DC2D-18CB-602E964C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Preliminary schedule for UEMS-CESMA (re-)appraisals in 2023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A0B11-4EC5-167C-E83A-7EE193D3C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003800" cy="3234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JANUARY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EBOPRAS examination (21/01/2023)</a:t>
            </a:r>
            <a:br>
              <a:rPr lang="nl-BE"/>
            </a:br>
            <a:r>
              <a:rPr lang="nl-BE" sz="1400" i="1"/>
              <a:t>(Mark Westwood – Vesna Kusec) (R)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1000" u="sng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FEBRUARY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>
                <a:solidFill>
                  <a:srgbClr val="FFFF00">
                    <a:alpha val="58000"/>
                  </a:srgbClr>
                </a:solidFill>
              </a:rPr>
              <a:t>HERMES examinations</a:t>
            </a:r>
            <a:br>
              <a:rPr lang="nl-BE">
                <a:solidFill>
                  <a:srgbClr val="FFFF00">
                    <a:alpha val="58000"/>
                  </a:srgbClr>
                </a:solidFill>
              </a:rPr>
            </a:br>
            <a:r>
              <a:rPr lang="nl-BE">
                <a:solidFill>
                  <a:srgbClr val="FFFF00">
                    <a:alpha val="58000"/>
                  </a:srgbClr>
                </a:solidFill>
              </a:rPr>
              <a:t>(01/02/2023 and 23/02/2023)</a:t>
            </a:r>
            <a:br>
              <a:rPr lang="nl-BE">
                <a:solidFill>
                  <a:srgbClr val="FFFF00">
                    <a:alpha val="58000"/>
                  </a:srgbClr>
                </a:solidFill>
              </a:rPr>
            </a:br>
            <a:r>
              <a:rPr lang="nl-BE" sz="1400" i="1">
                <a:solidFill>
                  <a:srgbClr val="FFFF00">
                    <a:alpha val="58000"/>
                  </a:srgbClr>
                </a:solidFill>
              </a:rPr>
              <a:t>(01/02/2023: Celine Carrera – Ruth Brown) (N)</a:t>
            </a:r>
            <a:br>
              <a:rPr lang="nl-BE" sz="1400" i="1">
                <a:solidFill>
                  <a:srgbClr val="FFFF00">
                    <a:alpha val="58000"/>
                  </a:srgbClr>
                </a:solidFill>
              </a:rPr>
            </a:br>
            <a:r>
              <a:rPr lang="nl-BE" sz="1400" i="1">
                <a:solidFill>
                  <a:srgbClr val="FFFF00">
                    <a:alpha val="58000"/>
                  </a:srgbClr>
                </a:solidFill>
              </a:rPr>
              <a:t>(23/02/2023: Maeve Durkan – Zeev Feldman) (N)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FEAPU (17/02/2023 and 18/02/2023)</a:t>
            </a:r>
            <a:br>
              <a:rPr lang="nl-BE"/>
            </a:br>
            <a:r>
              <a:rPr lang="nl-BE" sz="1400" i="1"/>
              <a:t>(Gian Battista Parigi – Michaele Cidlinova) (R)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EDiR (28/02/2023)</a:t>
            </a:r>
            <a:br>
              <a:rPr lang="nl-BE"/>
            </a:br>
            <a:r>
              <a:rPr lang="nl-BE" sz="1400" i="1"/>
              <a:t>(John Boorman – Truls Leegaard) (R)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MARCH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FESHH (17/03/2023)</a:t>
            </a:r>
            <a:br>
              <a:rPr lang="nl-BE"/>
            </a:br>
            <a:r>
              <a:rPr lang="nl-BE" sz="1400" i="1"/>
              <a:t>(Albert Mifsud – Ioannis Messinis) (R)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EBiR (23/03/2023)</a:t>
            </a:r>
            <a:br>
              <a:rPr lang="nl-BE"/>
            </a:br>
            <a:r>
              <a:rPr lang="nl-BE" sz="1400" i="1"/>
              <a:t>(Danny Mathysen – Brian Jacobs) (R)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BE4099-3567-C28C-D6E6-241789D43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8400" y="1800000"/>
            <a:ext cx="5003801" cy="32345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APRIL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EDIC (04/04/2023)</a:t>
            </a:r>
            <a:br>
              <a:rPr lang="nl-BE"/>
            </a:br>
            <a:r>
              <a:rPr lang="nl-BE" sz="1400" i="1"/>
              <a:t>(Arthur Felice – Dylan Murray) (R)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MAY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EDIC (23/05/2023 and 24/05/2023)</a:t>
            </a:r>
            <a:br>
              <a:rPr lang="nl-BE"/>
            </a:br>
            <a:r>
              <a:rPr lang="nl-BE" sz="1400" i="1"/>
              <a:t>(Marco Maggiorini – Nikolaos Tentolouris) (R)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FESHH (07/05/2023 until 09/05/2023)</a:t>
            </a:r>
            <a:br>
              <a:rPr lang="nl-BE"/>
            </a:br>
            <a:r>
              <a:rPr lang="nl-BE" sz="1400" i="1"/>
              <a:t>(Albert Mifsud – Ioannis Messinis) (R)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EBN (12/05/2023 until 19/05/2023)</a:t>
            </a:r>
            <a:br>
              <a:rPr lang="nl-BE"/>
            </a:br>
            <a:r>
              <a:rPr lang="nl-BE" sz="1400" i="1"/>
              <a:t>(Zeev Goldik – Carlos Plancha) (R)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EBO (12/05/2023)</a:t>
            </a:r>
            <a:br>
              <a:rPr lang="nl-BE"/>
            </a:br>
            <a:r>
              <a:rPr lang="nl-BE" sz="1400" i="1"/>
              <a:t>(Julie-Lyn Noel – Feliciano Ramos) (R)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 sz="1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JUNE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EBSQ Surgical Oncology (14/06/2023)</a:t>
            </a:r>
            <a:br>
              <a:rPr lang="nl-BE"/>
            </a:br>
            <a:r>
              <a:rPr lang="nl-BE" sz="1400" i="1"/>
              <a:t>(Danny Mathysen – Morne Wolmarans) (R)</a:t>
            </a:r>
          </a:p>
        </p:txBody>
      </p:sp>
    </p:spTree>
    <p:extLst>
      <p:ext uri="{BB962C8B-B14F-4D97-AF65-F5344CB8AC3E}">
        <p14:creationId xmlns:p14="http://schemas.microsoft.com/office/powerpoint/2010/main" val="48980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508E6-140E-DC2D-18CB-602E964C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Preliminary schedule for UEMS-CESMA (re-)appraisals in 2023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A0B11-4EC5-167C-E83A-7EE193D3C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003800" cy="3234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JULY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BE" u="sng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AUGUST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SEPTEMBER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NEPHROLOGY (13/09/2023)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EBSQ General Surgery</a:t>
            </a:r>
            <a:br>
              <a:rPr lang="nl-BE"/>
            </a:br>
            <a:r>
              <a:rPr lang="nl-BE"/>
              <a:t>(13/09/2023 until 15/09/2023)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EDAIC (16/09/2023)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EBSQ Transplant Surgery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BE4099-3567-C28C-D6E6-241789D43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8400" y="1800000"/>
            <a:ext cx="5003801" cy="32345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OCTOBER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Dermatology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Occupational Medicine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EBSQ Surgical Oncology</a:t>
            </a:r>
            <a:br>
              <a:rPr lang="nl-BE"/>
            </a:br>
            <a:r>
              <a:rPr lang="nl-BE"/>
              <a:t>(27/10/2023 and 28/10/2023)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NOVEMBER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Endocrinology (08/11/2023)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BE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u="sng"/>
              <a:t>DECEMBER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BE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0401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09A1E2A-1474-A07F-872C-5A201994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7" y="218422"/>
            <a:ext cx="11373633" cy="639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054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FD93A1B-C70B-4A3A-907D-B1D484E26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826A54-C9E7-4C12-BE6E-799D91F69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lucht, zonsondergang, buiten, zon&#10;&#10;Automatisch gegenereerde beschrijving">
            <a:extLst>
              <a:ext uri="{FF2B5EF4-FFF2-40B4-BE49-F238E27FC236}">
                <a16:creationId xmlns:a16="http://schemas.microsoft.com/office/drawing/2014/main" id="{5B86561C-7F84-CE67-F5DD-894B311EB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3" b="9498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40958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3853890"/>
                </a:lnTo>
                <a:lnTo>
                  <a:pt x="66470" y="3623382"/>
                </a:lnTo>
                <a:cubicBezTo>
                  <a:pt x="271740" y="2936399"/>
                  <a:pt x="512658" y="2295718"/>
                  <a:pt x="725000" y="1836018"/>
                </a:cubicBezTo>
                <a:cubicBezTo>
                  <a:pt x="1181096" y="849971"/>
                  <a:pt x="1763392" y="554600"/>
                  <a:pt x="2384194" y="22385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E0A0F-7B37-4D4F-A348-C71D99B4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2530858">
            <a:off x="518162" y="70081"/>
            <a:ext cx="641024" cy="1362853"/>
          </a:xfrm>
          <a:custGeom>
            <a:avLst/>
            <a:gdLst>
              <a:gd name="connsiteX0" fmla="*/ 859665 w 959714"/>
              <a:gd name="connsiteY0" fmla="*/ 253055 h 2040405"/>
              <a:gd name="connsiteX1" fmla="*/ 600837 w 959714"/>
              <a:gd name="connsiteY1" fmla="*/ 336121 h 2040405"/>
              <a:gd name="connsiteX2" fmla="*/ 491443 w 959714"/>
              <a:gd name="connsiteY2" fmla="*/ 327956 h 2040405"/>
              <a:gd name="connsiteX3" fmla="*/ 427836 w 959714"/>
              <a:gd name="connsiteY3" fmla="*/ 242763 h 2040405"/>
              <a:gd name="connsiteX4" fmla="*/ 430123 w 959714"/>
              <a:gd name="connsiteY4" fmla="*/ 158833 h 2040405"/>
              <a:gd name="connsiteX5" fmla="*/ 504048 w 959714"/>
              <a:gd name="connsiteY5" fmla="*/ 98532 h 2040405"/>
              <a:gd name="connsiteX6" fmla="*/ 662101 w 959714"/>
              <a:gd name="connsiteY6" fmla="*/ 40854 h 2040405"/>
              <a:gd name="connsiteX7" fmla="*/ 767039 w 959714"/>
              <a:gd name="connsiteY7" fmla="*/ 8464 h 2040405"/>
              <a:gd name="connsiteX8" fmla="*/ 800631 w 959714"/>
              <a:gd name="connsiteY8" fmla="*/ 2 h 2040405"/>
              <a:gd name="connsiteX9" fmla="*/ 905862 w 959714"/>
              <a:gd name="connsiteY9" fmla="*/ 15169 h 2040405"/>
              <a:gd name="connsiteX10" fmla="*/ 951237 w 959714"/>
              <a:gd name="connsiteY10" fmla="*/ 99001 h 2040405"/>
              <a:gd name="connsiteX11" fmla="*/ 944788 w 959714"/>
              <a:gd name="connsiteY11" fmla="*/ 189934 h 2040405"/>
              <a:gd name="connsiteX12" fmla="*/ 859665 w 959714"/>
              <a:gd name="connsiteY12" fmla="*/ 253055 h 2040405"/>
              <a:gd name="connsiteX13" fmla="*/ 758029 w 959714"/>
              <a:gd name="connsiteY13" fmla="*/ 1169655 h 2040405"/>
              <a:gd name="connsiteX14" fmla="*/ 678303 w 959714"/>
              <a:gd name="connsiteY14" fmla="*/ 1180401 h 2040405"/>
              <a:gd name="connsiteX15" fmla="*/ 568349 w 959714"/>
              <a:gd name="connsiteY15" fmla="*/ 1148555 h 2040405"/>
              <a:gd name="connsiteX16" fmla="*/ 426979 w 959714"/>
              <a:gd name="connsiteY16" fmla="*/ 1107611 h 2040405"/>
              <a:gd name="connsiteX17" fmla="*/ 358555 w 959714"/>
              <a:gd name="connsiteY17" fmla="*/ 1079335 h 2040405"/>
              <a:gd name="connsiteX18" fmla="*/ 296912 w 959714"/>
              <a:gd name="connsiteY18" fmla="*/ 1027644 h 2040405"/>
              <a:gd name="connsiteX19" fmla="*/ 289173 w 959714"/>
              <a:gd name="connsiteY19" fmla="*/ 966188 h 2040405"/>
              <a:gd name="connsiteX20" fmla="*/ 300475 w 959714"/>
              <a:gd name="connsiteY20" fmla="*/ 927165 h 2040405"/>
              <a:gd name="connsiteX21" fmla="*/ 344380 w 959714"/>
              <a:gd name="connsiteY21" fmla="*/ 863748 h 2040405"/>
              <a:gd name="connsiteX22" fmla="*/ 416253 w 959714"/>
              <a:gd name="connsiteY22" fmla="*/ 850727 h 2040405"/>
              <a:gd name="connsiteX23" fmla="*/ 512760 w 959714"/>
              <a:gd name="connsiteY23" fmla="*/ 870219 h 2040405"/>
              <a:gd name="connsiteX24" fmla="*/ 674358 w 959714"/>
              <a:gd name="connsiteY24" fmla="*/ 900103 h 2040405"/>
              <a:gd name="connsiteX25" fmla="*/ 713627 w 959714"/>
              <a:gd name="connsiteY25" fmla="*/ 911477 h 2040405"/>
              <a:gd name="connsiteX26" fmla="*/ 814540 w 959714"/>
              <a:gd name="connsiteY26" fmla="*/ 974540 h 2040405"/>
              <a:gd name="connsiteX27" fmla="*/ 825611 w 959714"/>
              <a:gd name="connsiteY27" fmla="*/ 1053880 h 2040405"/>
              <a:gd name="connsiteX28" fmla="*/ 809789 w 959714"/>
              <a:gd name="connsiteY28" fmla="*/ 1108512 h 2040405"/>
              <a:gd name="connsiteX29" fmla="*/ 758029 w 959714"/>
              <a:gd name="connsiteY29" fmla="*/ 1169655 h 2040405"/>
              <a:gd name="connsiteX30" fmla="*/ 402013 w 959714"/>
              <a:gd name="connsiteY30" fmla="*/ 2007680 h 2040405"/>
              <a:gd name="connsiteX31" fmla="*/ 311765 w 959714"/>
              <a:gd name="connsiteY31" fmla="*/ 2040405 h 2040405"/>
              <a:gd name="connsiteX32" fmla="*/ 270743 w 959714"/>
              <a:gd name="connsiteY32" fmla="*/ 2032224 h 2040405"/>
              <a:gd name="connsiteX33" fmla="*/ 213313 w 959714"/>
              <a:gd name="connsiteY33" fmla="*/ 1991317 h 2040405"/>
              <a:gd name="connsiteX34" fmla="*/ 41022 w 959714"/>
              <a:gd name="connsiteY34" fmla="*/ 1778603 h 2040405"/>
              <a:gd name="connsiteX35" fmla="*/ 0 w 959714"/>
              <a:gd name="connsiteY35" fmla="*/ 1696789 h 2040405"/>
              <a:gd name="connsiteX36" fmla="*/ 8204 w 959714"/>
              <a:gd name="connsiteY36" fmla="*/ 1647701 h 2040405"/>
              <a:gd name="connsiteX37" fmla="*/ 32817 w 959714"/>
              <a:gd name="connsiteY37" fmla="*/ 1606795 h 2040405"/>
              <a:gd name="connsiteX38" fmla="*/ 57430 w 959714"/>
              <a:gd name="connsiteY38" fmla="*/ 1590432 h 2040405"/>
              <a:gd name="connsiteX39" fmla="*/ 114861 w 959714"/>
              <a:gd name="connsiteY39" fmla="*/ 1557707 h 2040405"/>
              <a:gd name="connsiteX40" fmla="*/ 188700 w 959714"/>
              <a:gd name="connsiteY40" fmla="*/ 1582251 h 2040405"/>
              <a:gd name="connsiteX41" fmla="*/ 254335 w 959714"/>
              <a:gd name="connsiteY41" fmla="*/ 1647701 h 2040405"/>
              <a:gd name="connsiteX42" fmla="*/ 311765 w 959714"/>
              <a:gd name="connsiteY42" fmla="*/ 1721333 h 2040405"/>
              <a:gd name="connsiteX43" fmla="*/ 393809 w 959714"/>
              <a:gd name="connsiteY43" fmla="*/ 1811328 h 2040405"/>
              <a:gd name="connsiteX44" fmla="*/ 451239 w 959714"/>
              <a:gd name="connsiteY44" fmla="*/ 1909504 h 2040405"/>
              <a:gd name="connsiteX45" fmla="*/ 402013 w 959714"/>
              <a:gd name="connsiteY45" fmla="*/ 2007680 h 20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59714" h="2040405">
                <a:moveTo>
                  <a:pt x="859665" y="253055"/>
                </a:moveTo>
                <a:cubicBezTo>
                  <a:pt x="859665" y="253055"/>
                  <a:pt x="649789" y="317835"/>
                  <a:pt x="600837" y="336121"/>
                </a:cubicBezTo>
                <a:cubicBezTo>
                  <a:pt x="556048" y="347404"/>
                  <a:pt x="519583" y="344682"/>
                  <a:pt x="491443" y="327956"/>
                </a:cubicBezTo>
                <a:cubicBezTo>
                  <a:pt x="459141" y="318232"/>
                  <a:pt x="439326" y="287500"/>
                  <a:pt x="427836" y="242763"/>
                </a:cubicBezTo>
                <a:cubicBezTo>
                  <a:pt x="419218" y="209211"/>
                  <a:pt x="417636" y="179840"/>
                  <a:pt x="430123" y="158833"/>
                </a:cubicBezTo>
                <a:cubicBezTo>
                  <a:pt x="442610" y="137825"/>
                  <a:pt x="473329" y="118179"/>
                  <a:pt x="504048" y="98532"/>
                </a:cubicBezTo>
                <a:cubicBezTo>
                  <a:pt x="515246" y="95711"/>
                  <a:pt x="662101" y="40854"/>
                  <a:pt x="662101" y="40854"/>
                </a:cubicBezTo>
                <a:cubicBezTo>
                  <a:pt x="706890" y="29571"/>
                  <a:pt x="744644" y="14106"/>
                  <a:pt x="767039" y="8464"/>
                </a:cubicBezTo>
                <a:cubicBezTo>
                  <a:pt x="800631" y="2"/>
                  <a:pt x="800631" y="2"/>
                  <a:pt x="800631" y="2"/>
                </a:cubicBezTo>
                <a:cubicBezTo>
                  <a:pt x="848292" y="-97"/>
                  <a:pt x="884757" y="2624"/>
                  <a:pt x="905862" y="15169"/>
                </a:cubicBezTo>
                <a:cubicBezTo>
                  <a:pt x="922804" y="34717"/>
                  <a:pt x="939747" y="54264"/>
                  <a:pt x="951237" y="99001"/>
                </a:cubicBezTo>
                <a:cubicBezTo>
                  <a:pt x="962727" y="143737"/>
                  <a:pt x="964310" y="173108"/>
                  <a:pt x="944788" y="189934"/>
                </a:cubicBezTo>
                <a:cubicBezTo>
                  <a:pt x="932301" y="210941"/>
                  <a:pt x="901582" y="230588"/>
                  <a:pt x="859665" y="253055"/>
                </a:cubicBezTo>
                <a:close/>
                <a:moveTo>
                  <a:pt x="758029" y="1169655"/>
                </a:moveTo>
                <a:cubicBezTo>
                  <a:pt x="737801" y="1180715"/>
                  <a:pt x="711979" y="1181695"/>
                  <a:pt x="678303" y="1180401"/>
                </a:cubicBezTo>
                <a:cubicBezTo>
                  <a:pt x="631180" y="1166753"/>
                  <a:pt x="676043" y="1188206"/>
                  <a:pt x="568349" y="1148555"/>
                </a:cubicBezTo>
                <a:cubicBezTo>
                  <a:pt x="450541" y="1114435"/>
                  <a:pt x="426979" y="1107611"/>
                  <a:pt x="426979" y="1107611"/>
                </a:cubicBezTo>
                <a:cubicBezTo>
                  <a:pt x="358555" y="1079335"/>
                  <a:pt x="358555" y="1079335"/>
                  <a:pt x="358555" y="1079335"/>
                </a:cubicBezTo>
                <a:cubicBezTo>
                  <a:pt x="321546" y="1060157"/>
                  <a:pt x="300245" y="1045528"/>
                  <a:pt x="296912" y="1027644"/>
                </a:cubicBezTo>
                <a:cubicBezTo>
                  <a:pt x="285725" y="1007486"/>
                  <a:pt x="282392" y="989602"/>
                  <a:pt x="289173" y="966188"/>
                </a:cubicBezTo>
                <a:cubicBezTo>
                  <a:pt x="289173" y="966188"/>
                  <a:pt x="293694" y="950579"/>
                  <a:pt x="300475" y="927165"/>
                </a:cubicBezTo>
                <a:cubicBezTo>
                  <a:pt x="307256" y="903751"/>
                  <a:pt x="321891" y="882612"/>
                  <a:pt x="344380" y="863748"/>
                </a:cubicBezTo>
                <a:cubicBezTo>
                  <a:pt x="356755" y="850413"/>
                  <a:pt x="384837" y="841628"/>
                  <a:pt x="416253" y="850727"/>
                </a:cubicBezTo>
                <a:cubicBezTo>
                  <a:pt x="457783" y="854296"/>
                  <a:pt x="489198" y="863395"/>
                  <a:pt x="512760" y="870219"/>
                </a:cubicBezTo>
                <a:cubicBezTo>
                  <a:pt x="585705" y="882886"/>
                  <a:pt x="627235" y="886455"/>
                  <a:pt x="674358" y="900103"/>
                </a:cubicBezTo>
                <a:cubicBezTo>
                  <a:pt x="713627" y="911477"/>
                  <a:pt x="713627" y="911477"/>
                  <a:pt x="713627" y="911477"/>
                </a:cubicBezTo>
                <a:cubicBezTo>
                  <a:pt x="758490" y="932929"/>
                  <a:pt x="793238" y="959912"/>
                  <a:pt x="814540" y="974540"/>
                </a:cubicBezTo>
                <a:cubicBezTo>
                  <a:pt x="833580" y="996974"/>
                  <a:pt x="834653" y="1022662"/>
                  <a:pt x="825611" y="1053880"/>
                </a:cubicBezTo>
                <a:cubicBezTo>
                  <a:pt x="821091" y="1069489"/>
                  <a:pt x="816570" y="1085099"/>
                  <a:pt x="809789" y="1108512"/>
                </a:cubicBezTo>
                <a:cubicBezTo>
                  <a:pt x="795153" y="1129651"/>
                  <a:pt x="780518" y="1150790"/>
                  <a:pt x="758029" y="1169655"/>
                </a:cubicBezTo>
                <a:close/>
                <a:moveTo>
                  <a:pt x="402013" y="2007680"/>
                </a:moveTo>
                <a:cubicBezTo>
                  <a:pt x="369196" y="2032224"/>
                  <a:pt x="336378" y="2040405"/>
                  <a:pt x="311765" y="2040405"/>
                </a:cubicBezTo>
                <a:cubicBezTo>
                  <a:pt x="303561" y="2040405"/>
                  <a:pt x="287152" y="2040405"/>
                  <a:pt x="270743" y="2032224"/>
                </a:cubicBezTo>
                <a:cubicBezTo>
                  <a:pt x="254335" y="2024042"/>
                  <a:pt x="237926" y="2007680"/>
                  <a:pt x="213313" y="1991317"/>
                </a:cubicBezTo>
                <a:cubicBezTo>
                  <a:pt x="188700" y="1966773"/>
                  <a:pt x="41022" y="1778603"/>
                  <a:pt x="41022" y="1778603"/>
                </a:cubicBezTo>
                <a:cubicBezTo>
                  <a:pt x="16409" y="1745877"/>
                  <a:pt x="0" y="1713152"/>
                  <a:pt x="0" y="1696789"/>
                </a:cubicBezTo>
                <a:cubicBezTo>
                  <a:pt x="0" y="1672245"/>
                  <a:pt x="0" y="1655883"/>
                  <a:pt x="8204" y="1647701"/>
                </a:cubicBezTo>
                <a:cubicBezTo>
                  <a:pt x="16409" y="1631339"/>
                  <a:pt x="24613" y="1623158"/>
                  <a:pt x="32817" y="1606795"/>
                </a:cubicBezTo>
                <a:cubicBezTo>
                  <a:pt x="49226" y="1598614"/>
                  <a:pt x="57430" y="1590432"/>
                  <a:pt x="57430" y="1590432"/>
                </a:cubicBezTo>
                <a:cubicBezTo>
                  <a:pt x="73839" y="1574070"/>
                  <a:pt x="98452" y="1565888"/>
                  <a:pt x="114861" y="1557707"/>
                </a:cubicBezTo>
                <a:cubicBezTo>
                  <a:pt x="139474" y="1557707"/>
                  <a:pt x="164087" y="1565888"/>
                  <a:pt x="188700" y="1582251"/>
                </a:cubicBezTo>
                <a:cubicBezTo>
                  <a:pt x="213313" y="1590432"/>
                  <a:pt x="237926" y="1614976"/>
                  <a:pt x="254335" y="1647701"/>
                </a:cubicBezTo>
                <a:cubicBezTo>
                  <a:pt x="311765" y="1721333"/>
                  <a:pt x="311765" y="1721333"/>
                  <a:pt x="311765" y="1721333"/>
                </a:cubicBezTo>
                <a:cubicBezTo>
                  <a:pt x="393809" y="1811328"/>
                  <a:pt x="393809" y="1811328"/>
                  <a:pt x="393809" y="1811328"/>
                </a:cubicBezTo>
                <a:cubicBezTo>
                  <a:pt x="426626" y="1852235"/>
                  <a:pt x="443035" y="1884960"/>
                  <a:pt x="451239" y="1909504"/>
                </a:cubicBezTo>
                <a:cubicBezTo>
                  <a:pt x="451239" y="1942229"/>
                  <a:pt x="443035" y="1983136"/>
                  <a:pt x="402013" y="20076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5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C04A63C-988E-4CDA-93A4-2FE95EAD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F244BA-9ADF-4F8B-8A82-0BCFD736C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FCB39986-4ACD-C84D-4DA5-9DB059C876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1717872" cy="6857990"/>
          </a:xfrm>
          <a:custGeom>
            <a:avLst/>
            <a:gdLst/>
            <a:ahLst/>
            <a:cxnLst/>
            <a:rect l="l" t="t" r="r" b="b"/>
            <a:pathLst>
              <a:path w="11717892" h="6858000">
                <a:moveTo>
                  <a:pt x="0" y="0"/>
                </a:moveTo>
                <a:lnTo>
                  <a:pt x="11717590" y="0"/>
                </a:lnTo>
                <a:lnTo>
                  <a:pt x="11717892" y="23369"/>
                </a:lnTo>
                <a:cubicBezTo>
                  <a:pt x="11712891" y="1065174"/>
                  <a:pt x="11552855" y="2043809"/>
                  <a:pt x="11552855" y="2300500"/>
                </a:cubicBezTo>
                <a:cubicBezTo>
                  <a:pt x="11552855" y="4075154"/>
                  <a:pt x="10591842" y="4734311"/>
                  <a:pt x="10136625" y="5444173"/>
                </a:cubicBezTo>
                <a:cubicBezTo>
                  <a:pt x="9984886" y="5786428"/>
                  <a:pt x="9555750" y="6221377"/>
                  <a:pt x="9041261" y="6647413"/>
                </a:cubicBezTo>
                <a:lnTo>
                  <a:pt x="8779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E01B79-04E0-42C8-9E4B-CA4E551FF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>
            <a:off x="9939651" y="5331698"/>
            <a:ext cx="2117174" cy="588806"/>
            <a:chOff x="4549904" y="5078157"/>
            <a:chExt cx="3023338" cy="840818"/>
          </a:xfrm>
        </p:grpSpPr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9FAE9CFE-04E4-41FF-9CD6-503ACF8CC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4" name="Freeform 84">
              <a:extLst>
                <a:ext uri="{FF2B5EF4-FFF2-40B4-BE49-F238E27FC236}">
                  <a16:creationId xmlns:a16="http://schemas.microsoft.com/office/drawing/2014/main" id="{07086A81-DE9F-4760-9BD1-978134626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AFE935F5-03F4-4B67-B2F8-C1D265EE3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5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8EA41E-FD8D-E6F0-E415-2A497D7C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54630"/>
            <a:ext cx="5015638" cy="1969770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600" spc="-100"/>
              <a:t>Awarding of UEMS-CESMA Appraisal Certificate to ESPNIC</a:t>
            </a:r>
            <a:br>
              <a:rPr lang="en-US" sz="5600" spc="-100"/>
            </a:br>
            <a:br>
              <a:rPr lang="en-US" sz="5600" spc="-100"/>
            </a:br>
            <a:r>
              <a:rPr lang="en-US" sz="5600" spc="-100"/>
              <a:t>Recipient: David Rozsa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645F94-9B9E-1001-839E-D7A26861B4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559" y="720000"/>
            <a:ext cx="3610732" cy="540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65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547BEE9-F069-ACB6-195B-532AD662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47" y="85693"/>
            <a:ext cx="9556377" cy="667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778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9531-C621-B564-E8CE-4163B923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Currently ongoing UEMS-CESMA Appraisal procedures (beta programme)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B7DF1D-D491-6B96-E30F-60D4618A6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ON-SITE Examination (experiences by Maeve Durkan)</a:t>
            </a:r>
          </a:p>
          <a:p>
            <a:r>
              <a:rPr lang="nl-BE"/>
              <a:t>European Board &amp; College Obstetrics and Gynaecology (EBCOG)</a:t>
            </a:r>
          </a:p>
          <a:p>
            <a:endParaRPr lang="nl-BE"/>
          </a:p>
          <a:p>
            <a:pPr marL="0" indent="0">
              <a:buNone/>
            </a:pPr>
            <a:r>
              <a:rPr lang="nl-BE"/>
              <a:t>ONLINE Examinations (experiences by Danny Mathysen)</a:t>
            </a:r>
          </a:p>
          <a:p>
            <a:r>
              <a:rPr lang="nl-BE"/>
              <a:t>European Board of Paediatrics Examination (EBP-EAP)   (online exam)</a:t>
            </a:r>
          </a:p>
          <a:p>
            <a:r>
              <a:rPr lang="nl-BE"/>
              <a:t>ESPN Board Examination in Pediatric Nephrology   (online exam)</a:t>
            </a:r>
          </a:p>
        </p:txBody>
      </p:sp>
    </p:spTree>
    <p:extLst>
      <p:ext uri="{BB962C8B-B14F-4D97-AF65-F5344CB8AC3E}">
        <p14:creationId xmlns:p14="http://schemas.microsoft.com/office/powerpoint/2010/main" val="79946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78D38E-5C6B-354F-3D6B-A73C87C4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nl-BE" sz="3200"/>
              <a:t>Re-opening of </a:t>
            </a:r>
            <a:br>
              <a:rPr lang="nl-BE" sz="3200"/>
            </a:br>
            <a:r>
              <a:rPr lang="nl-BE" sz="3200"/>
              <a:t>UEMS-CESMA Appraisals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64A9CE-EBAA-D77A-1AE7-DAEFE056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en-US"/>
              <a:t>Outlook on 2023</a:t>
            </a:r>
          </a:p>
          <a:p>
            <a:r>
              <a:rPr lang="en-US"/>
              <a:t>Huge backlog of appraisal requests</a:t>
            </a:r>
          </a:p>
        </p:txBody>
      </p:sp>
      <p:pic>
        <p:nvPicPr>
          <p:cNvPr id="5" name="Tijdelijke aanduiding voor inhoud 4" descr="Afbeelding met gebouw, persoon, buiten, mensen&#10;&#10;Automatisch gegenereerde beschrijving">
            <a:extLst>
              <a:ext uri="{FF2B5EF4-FFF2-40B4-BE49-F238E27FC236}">
                <a16:creationId xmlns:a16="http://schemas.microsoft.com/office/drawing/2014/main" id="{638D108F-8BE8-3CD4-2BE9-6DBF5E2950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275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D9F103-7A2C-4DEF-9BDD-E97BADDCE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5E1A83-4C4B-4B83-92AB-289F0A8E3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B64066-94F0-B0D1-2509-1D6DB759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7328"/>
          </a:xfrm>
        </p:spPr>
        <p:txBody>
          <a:bodyPr>
            <a:normAutofit/>
          </a:bodyPr>
          <a:lstStyle/>
          <a:p>
            <a:r>
              <a:rPr lang="nl-BE" sz="3200"/>
              <a:t>Re-opening of</a:t>
            </a:r>
            <a:br>
              <a:rPr lang="nl-BE" sz="3200"/>
            </a:br>
            <a:r>
              <a:rPr lang="nl-BE" sz="3200"/>
              <a:t>UEMS-CESMA Appraisals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BA96C8-DA6E-1BE0-B11A-AB7AB8FA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444" y="633600"/>
            <a:ext cx="8480120" cy="128251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E-mail </a:t>
            </a:r>
            <a:r>
              <a:rPr lang="en-US" b="1" u="sng">
                <a:solidFill>
                  <a:schemeClr val="accent4">
                    <a:alpha val="58000"/>
                  </a:schemeClr>
                </a:solidFill>
              </a:rPr>
              <a:t>confirmation</a:t>
            </a:r>
            <a:r>
              <a:rPr lang="en-US"/>
              <a:t> to Danny Mathysen by 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December 19</a:t>
            </a:r>
            <a:r>
              <a:rPr lang="en-US" b="1" baseline="30000">
                <a:solidFill>
                  <a:schemeClr val="accent4">
                    <a:alpha val="58000"/>
                  </a:schemeClr>
                </a:solidFill>
              </a:rPr>
              <a:t>th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, 2022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Assigned person from Board/Section 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available as appraiser</a:t>
            </a:r>
            <a:r>
              <a:rPr lang="en-US">
                <a:solidFill>
                  <a:schemeClr val="accent4">
                    <a:alpha val="58000"/>
                  </a:schemeClr>
                </a:solidFill>
              </a:rPr>
              <a:t> </a:t>
            </a:r>
            <a:r>
              <a:rPr lang="en-US"/>
              <a:t>with e-mail address!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Signed and completed 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appraisal application form</a:t>
            </a:r>
            <a:br>
              <a:rPr lang="en-US">
                <a:solidFill>
                  <a:schemeClr val="accent4">
                    <a:alpha val="58000"/>
                  </a:schemeClr>
                </a:solidFill>
              </a:rPr>
            </a:br>
            <a:r>
              <a:rPr lang="en-US"/>
              <a:t>with dates of the 2023 AND 2024 examination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All 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useful documents</a:t>
            </a:r>
            <a:r>
              <a:rPr lang="en-US"/>
              <a:t> regarding organization of exam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27C1BEB-0B53-40C1-BFC6-73739970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4524373" y="-809624"/>
            <a:ext cx="3143251" cy="12192000"/>
          </a:xfrm>
          <a:custGeom>
            <a:avLst/>
            <a:gdLst>
              <a:gd name="connsiteX0" fmla="*/ 508 w 2932134"/>
              <a:gd name="connsiteY0" fmla="*/ 4431100 h 12192000"/>
              <a:gd name="connsiteX1" fmla="*/ 137030 w 2932134"/>
              <a:gd name="connsiteY1" fmla="*/ 177371 h 12192000"/>
              <a:gd name="connsiteX2" fmla="*/ 145443 w 2932134"/>
              <a:gd name="connsiteY2" fmla="*/ 0 h 12192000"/>
              <a:gd name="connsiteX3" fmla="*/ 2932134 w 2932134"/>
              <a:gd name="connsiteY3" fmla="*/ 0 h 12192000"/>
              <a:gd name="connsiteX4" fmla="*/ 2932133 w 2932134"/>
              <a:gd name="connsiteY4" fmla="*/ 12192000 h 12192000"/>
              <a:gd name="connsiteX5" fmla="*/ 172151 w 2932134"/>
              <a:gd name="connsiteY5" fmla="*/ 12192000 h 12192000"/>
              <a:gd name="connsiteX6" fmla="*/ 169761 w 2932134"/>
              <a:gd name="connsiteY6" fmla="*/ 12180928 h 12192000"/>
              <a:gd name="connsiteX7" fmla="*/ 169761 w 2932134"/>
              <a:gd name="connsiteY7" fmla="*/ 7234593 h 12192000"/>
              <a:gd name="connsiteX8" fmla="*/ 508 w 2932134"/>
              <a:gd name="connsiteY8" fmla="*/ 44311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2134" h="12192000">
                <a:moveTo>
                  <a:pt x="508" y="4431100"/>
                </a:moveTo>
                <a:cubicBezTo>
                  <a:pt x="-7698" y="2846728"/>
                  <a:pt x="85554" y="1238574"/>
                  <a:pt x="137030" y="177371"/>
                </a:cubicBezTo>
                <a:lnTo>
                  <a:pt x="145443" y="0"/>
                </a:lnTo>
                <a:lnTo>
                  <a:pt x="2932134" y="0"/>
                </a:lnTo>
                <a:lnTo>
                  <a:pt x="2932133" y="12192000"/>
                </a:lnTo>
                <a:lnTo>
                  <a:pt x="172151" y="12192000"/>
                </a:lnTo>
                <a:lnTo>
                  <a:pt x="169761" y="12180928"/>
                </a:lnTo>
                <a:cubicBezTo>
                  <a:pt x="169761" y="11800439"/>
                  <a:pt x="169761" y="10278492"/>
                  <a:pt x="169761" y="7234593"/>
                </a:cubicBezTo>
                <a:cubicBezTo>
                  <a:pt x="50398" y="6402277"/>
                  <a:pt x="5637" y="5421334"/>
                  <a:pt x="508" y="443110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1FBC172C-18A7-6B20-63E4-D2C555395C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980" y="3132147"/>
            <a:ext cx="10923181" cy="3619482"/>
          </a:xfrm>
          <a:custGeom>
            <a:avLst/>
            <a:gdLst/>
            <a:ahLst/>
            <a:cxnLst/>
            <a:rect l="l" t="t" r="r" b="b"/>
            <a:pathLst>
              <a:path w="10923181" h="3619482">
                <a:moveTo>
                  <a:pt x="5162684" y="70"/>
                </a:moveTo>
                <a:cubicBezTo>
                  <a:pt x="5873377" y="-1471"/>
                  <a:pt x="6711399" y="23189"/>
                  <a:pt x="7311018" y="23189"/>
                </a:cubicBezTo>
                <a:cubicBezTo>
                  <a:pt x="8120143" y="34150"/>
                  <a:pt x="8726986" y="45110"/>
                  <a:pt x="9276035" y="34150"/>
                </a:cubicBezTo>
                <a:cubicBezTo>
                  <a:pt x="9969570" y="23189"/>
                  <a:pt x="10923181" y="691768"/>
                  <a:pt x="10923181" y="1908361"/>
                </a:cubicBezTo>
                <a:cubicBezTo>
                  <a:pt x="10923181" y="2357733"/>
                  <a:pt x="10730532" y="2796145"/>
                  <a:pt x="10537884" y="3015351"/>
                </a:cubicBezTo>
                <a:cubicBezTo>
                  <a:pt x="10345235" y="3234557"/>
                  <a:pt x="9767289" y="3530485"/>
                  <a:pt x="9468683" y="3563366"/>
                </a:cubicBezTo>
                <a:cubicBezTo>
                  <a:pt x="9227873" y="3596247"/>
                  <a:pt x="8245364" y="3519525"/>
                  <a:pt x="8004553" y="3574326"/>
                </a:cubicBezTo>
                <a:cubicBezTo>
                  <a:pt x="7763743" y="3618167"/>
                  <a:pt x="5596445" y="3574326"/>
                  <a:pt x="5076293" y="3607207"/>
                </a:cubicBezTo>
                <a:cubicBezTo>
                  <a:pt x="4556142" y="3651048"/>
                  <a:pt x="2042076" y="3563366"/>
                  <a:pt x="1753103" y="3563366"/>
                </a:cubicBezTo>
                <a:cubicBezTo>
                  <a:pt x="1454498" y="3563366"/>
                  <a:pt x="1454498" y="3563366"/>
                  <a:pt x="1454498" y="3563366"/>
                </a:cubicBezTo>
                <a:cubicBezTo>
                  <a:pt x="876552" y="3453763"/>
                  <a:pt x="491254" y="3234557"/>
                  <a:pt x="298605" y="3015351"/>
                </a:cubicBezTo>
                <a:cubicBezTo>
                  <a:pt x="96324" y="2686542"/>
                  <a:pt x="0" y="2357733"/>
                  <a:pt x="0" y="1689155"/>
                </a:cubicBezTo>
                <a:cubicBezTo>
                  <a:pt x="0" y="1141140"/>
                  <a:pt x="96324" y="812331"/>
                  <a:pt x="394930" y="582165"/>
                </a:cubicBezTo>
                <a:cubicBezTo>
                  <a:pt x="587579" y="362959"/>
                  <a:pt x="1165525" y="67031"/>
                  <a:pt x="1550822" y="34150"/>
                </a:cubicBezTo>
                <a:cubicBezTo>
                  <a:pt x="1945752" y="1269"/>
                  <a:pt x="2600758" y="88951"/>
                  <a:pt x="4507980" y="12229"/>
                </a:cubicBezTo>
                <a:cubicBezTo>
                  <a:pt x="4703037" y="4009"/>
                  <a:pt x="4925787" y="584"/>
                  <a:pt x="5162684" y="70"/>
                </a:cubicBezTo>
                <a:close/>
              </a:path>
            </a:pathLst>
          </a:cu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37BC29D-AD38-EE81-3BC3-0370EFC3C94D}"/>
              </a:ext>
            </a:extLst>
          </p:cNvPr>
          <p:cNvSpPr/>
          <p:nvPr/>
        </p:nvSpPr>
        <p:spPr>
          <a:xfrm>
            <a:off x="3348366" y="650374"/>
            <a:ext cx="8781287" cy="1099871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571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D9F103-7A2C-4DEF-9BDD-E97BADDCE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5E1A83-4C4B-4B83-92AB-289F0A8E3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B64066-94F0-B0D1-2509-1D6DB759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7328"/>
          </a:xfrm>
        </p:spPr>
        <p:txBody>
          <a:bodyPr>
            <a:normAutofit/>
          </a:bodyPr>
          <a:lstStyle/>
          <a:p>
            <a:r>
              <a:rPr lang="nl-BE" sz="3200"/>
              <a:t>Re-opening of</a:t>
            </a:r>
            <a:br>
              <a:rPr lang="nl-BE" sz="3200"/>
            </a:br>
            <a:r>
              <a:rPr lang="nl-BE" sz="3200"/>
              <a:t>UEMS-CESMA Appraisals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BA96C8-DA6E-1BE0-B11A-AB7AB8FA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444" y="633600"/>
            <a:ext cx="8480120" cy="128251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/>
              <a:t>Inventarisation by Danny Mathysen by 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December 23</a:t>
            </a:r>
            <a:r>
              <a:rPr lang="en-US" b="1" baseline="30000">
                <a:solidFill>
                  <a:schemeClr val="accent4">
                    <a:alpha val="58000"/>
                  </a:schemeClr>
                </a:solidFill>
              </a:rPr>
              <a:t>rd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, 2022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Listing of requests for 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re-appraisal </a:t>
            </a:r>
            <a:r>
              <a:rPr lang="en-US" b="1" u="sng">
                <a:solidFill>
                  <a:schemeClr val="accent4">
                    <a:alpha val="58000"/>
                  </a:schemeClr>
                </a:solidFill>
              </a:rPr>
              <a:t>without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 changes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Listing of requests for 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re-appraisal with changes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Listing of requests for 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new appraisals for </a:t>
            </a:r>
            <a:r>
              <a:rPr lang="en-US" b="1" u="sng">
                <a:solidFill>
                  <a:schemeClr val="accent4">
                    <a:alpha val="58000"/>
                  </a:schemeClr>
                </a:solidFill>
              </a:rPr>
              <a:t>online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 exams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Listing of requests for 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new appraisals for on-site exams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27C1BEB-0B53-40C1-BFC6-73739970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4524373" y="-809624"/>
            <a:ext cx="3143251" cy="12192000"/>
          </a:xfrm>
          <a:custGeom>
            <a:avLst/>
            <a:gdLst>
              <a:gd name="connsiteX0" fmla="*/ 508 w 2932134"/>
              <a:gd name="connsiteY0" fmla="*/ 4431100 h 12192000"/>
              <a:gd name="connsiteX1" fmla="*/ 137030 w 2932134"/>
              <a:gd name="connsiteY1" fmla="*/ 177371 h 12192000"/>
              <a:gd name="connsiteX2" fmla="*/ 145443 w 2932134"/>
              <a:gd name="connsiteY2" fmla="*/ 0 h 12192000"/>
              <a:gd name="connsiteX3" fmla="*/ 2932134 w 2932134"/>
              <a:gd name="connsiteY3" fmla="*/ 0 h 12192000"/>
              <a:gd name="connsiteX4" fmla="*/ 2932133 w 2932134"/>
              <a:gd name="connsiteY4" fmla="*/ 12192000 h 12192000"/>
              <a:gd name="connsiteX5" fmla="*/ 172151 w 2932134"/>
              <a:gd name="connsiteY5" fmla="*/ 12192000 h 12192000"/>
              <a:gd name="connsiteX6" fmla="*/ 169761 w 2932134"/>
              <a:gd name="connsiteY6" fmla="*/ 12180928 h 12192000"/>
              <a:gd name="connsiteX7" fmla="*/ 169761 w 2932134"/>
              <a:gd name="connsiteY7" fmla="*/ 7234593 h 12192000"/>
              <a:gd name="connsiteX8" fmla="*/ 508 w 2932134"/>
              <a:gd name="connsiteY8" fmla="*/ 44311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2134" h="12192000">
                <a:moveTo>
                  <a:pt x="508" y="4431100"/>
                </a:moveTo>
                <a:cubicBezTo>
                  <a:pt x="-7698" y="2846728"/>
                  <a:pt x="85554" y="1238574"/>
                  <a:pt x="137030" y="177371"/>
                </a:cubicBezTo>
                <a:lnTo>
                  <a:pt x="145443" y="0"/>
                </a:lnTo>
                <a:lnTo>
                  <a:pt x="2932134" y="0"/>
                </a:lnTo>
                <a:lnTo>
                  <a:pt x="2932133" y="12192000"/>
                </a:lnTo>
                <a:lnTo>
                  <a:pt x="172151" y="12192000"/>
                </a:lnTo>
                <a:lnTo>
                  <a:pt x="169761" y="12180928"/>
                </a:lnTo>
                <a:cubicBezTo>
                  <a:pt x="169761" y="11800439"/>
                  <a:pt x="169761" y="10278492"/>
                  <a:pt x="169761" y="7234593"/>
                </a:cubicBezTo>
                <a:cubicBezTo>
                  <a:pt x="50398" y="6402277"/>
                  <a:pt x="5637" y="5421334"/>
                  <a:pt x="508" y="443110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FBC172C-18A7-6B20-63E4-D2C555395C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980" y="2886503"/>
            <a:ext cx="10923181" cy="3619482"/>
          </a:xfrm>
          <a:custGeom>
            <a:avLst/>
            <a:gdLst/>
            <a:ahLst/>
            <a:cxnLst/>
            <a:rect l="l" t="t" r="r" b="b"/>
            <a:pathLst>
              <a:path w="10923181" h="3619482">
                <a:moveTo>
                  <a:pt x="5162684" y="70"/>
                </a:moveTo>
                <a:cubicBezTo>
                  <a:pt x="5873377" y="-1471"/>
                  <a:pt x="6711399" y="23189"/>
                  <a:pt x="7311018" y="23189"/>
                </a:cubicBezTo>
                <a:cubicBezTo>
                  <a:pt x="8120143" y="34150"/>
                  <a:pt x="8726986" y="45110"/>
                  <a:pt x="9276035" y="34150"/>
                </a:cubicBezTo>
                <a:cubicBezTo>
                  <a:pt x="9969570" y="23189"/>
                  <a:pt x="10923181" y="691768"/>
                  <a:pt x="10923181" y="1908361"/>
                </a:cubicBezTo>
                <a:cubicBezTo>
                  <a:pt x="10923181" y="2357733"/>
                  <a:pt x="10730532" y="2796145"/>
                  <a:pt x="10537884" y="3015351"/>
                </a:cubicBezTo>
                <a:cubicBezTo>
                  <a:pt x="10345235" y="3234557"/>
                  <a:pt x="9767289" y="3530485"/>
                  <a:pt x="9468683" y="3563366"/>
                </a:cubicBezTo>
                <a:cubicBezTo>
                  <a:pt x="9227873" y="3596247"/>
                  <a:pt x="8245364" y="3519525"/>
                  <a:pt x="8004553" y="3574326"/>
                </a:cubicBezTo>
                <a:cubicBezTo>
                  <a:pt x="7763743" y="3618167"/>
                  <a:pt x="5596445" y="3574326"/>
                  <a:pt x="5076293" y="3607207"/>
                </a:cubicBezTo>
                <a:cubicBezTo>
                  <a:pt x="4556142" y="3651048"/>
                  <a:pt x="2042076" y="3563366"/>
                  <a:pt x="1753103" y="3563366"/>
                </a:cubicBezTo>
                <a:cubicBezTo>
                  <a:pt x="1454498" y="3563366"/>
                  <a:pt x="1454498" y="3563366"/>
                  <a:pt x="1454498" y="3563366"/>
                </a:cubicBezTo>
                <a:cubicBezTo>
                  <a:pt x="876552" y="3453763"/>
                  <a:pt x="491254" y="3234557"/>
                  <a:pt x="298605" y="3015351"/>
                </a:cubicBezTo>
                <a:cubicBezTo>
                  <a:pt x="96324" y="2686542"/>
                  <a:pt x="0" y="2357733"/>
                  <a:pt x="0" y="1689155"/>
                </a:cubicBezTo>
                <a:cubicBezTo>
                  <a:pt x="0" y="1141140"/>
                  <a:pt x="96324" y="812331"/>
                  <a:pt x="394930" y="582165"/>
                </a:cubicBezTo>
                <a:cubicBezTo>
                  <a:pt x="587579" y="362959"/>
                  <a:pt x="1165525" y="67031"/>
                  <a:pt x="1550822" y="34150"/>
                </a:cubicBezTo>
                <a:cubicBezTo>
                  <a:pt x="1945752" y="1269"/>
                  <a:pt x="2600758" y="88951"/>
                  <a:pt x="4507980" y="12229"/>
                </a:cubicBezTo>
                <a:cubicBezTo>
                  <a:pt x="4703037" y="4009"/>
                  <a:pt x="4925787" y="584"/>
                  <a:pt x="5162684" y="7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9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25926F-092B-DB1C-4100-2359761B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nl-BE" sz="3200"/>
              <a:t>Re-opening of UEMS-CESMA Appraisals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D7EB88-2E97-DFCA-8DBD-B2C5EEC26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/>
              <a:t>E-mail request from Danny Mathysen to 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all available appraisers </a:t>
            </a:r>
            <a:r>
              <a:rPr lang="en-US"/>
              <a:t>just before the Season’s holidays to obtain feedback on </a:t>
            </a:r>
            <a:r>
              <a:rPr lang="en-US" b="1">
                <a:solidFill>
                  <a:schemeClr val="accent4">
                    <a:alpha val="58000"/>
                  </a:schemeClr>
                </a:solidFill>
              </a:rPr>
              <a:t>actual availabilities</a:t>
            </a:r>
            <a:r>
              <a:rPr lang="en-US" b="1"/>
              <a:t> </a:t>
            </a:r>
            <a:r>
              <a:rPr lang="en-US"/>
              <a:t>for the scheduled activiteis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6C2FE150-23DD-A302-1F22-AE5409A2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559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1F65A4-858A-1DF8-F832-04BC73FD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49389"/>
            <a:ext cx="5015638" cy="2075012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600" spc="-100"/>
              <a:t>It is expected that the </a:t>
            </a:r>
            <a:br>
              <a:rPr lang="en-US" sz="5600" spc="-100"/>
            </a:br>
            <a:r>
              <a:rPr lang="en-US" sz="5600" spc="-100"/>
              <a:t>UEMS-CESMA Appraisal Calendar for 2023</a:t>
            </a:r>
            <a:br>
              <a:rPr lang="en-US" sz="5600" spc="-100"/>
            </a:br>
            <a:r>
              <a:rPr lang="en-US" sz="5600" spc="-100"/>
              <a:t>will be fully loaded !!!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37F50FD-DEA1-3AE6-04F3-E5C460341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3316407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550</Words>
  <Application>Microsoft Macintosh PowerPoint</Application>
  <PresentationFormat>Breedbeeld</PresentationFormat>
  <Paragraphs>74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Sagona Book</vt:lpstr>
      <vt:lpstr>The Hand Extrablack</vt:lpstr>
      <vt:lpstr>BlobVTI</vt:lpstr>
      <vt:lpstr>APPRAISAL OFFICER REPORT</vt:lpstr>
      <vt:lpstr>Awarding of UEMS-CESMA Appraisal Certificate to ESPNIC  Recipient: David Rozsa</vt:lpstr>
      <vt:lpstr>PowerPoint-presentatie</vt:lpstr>
      <vt:lpstr>Currently ongoing UEMS-CESMA Appraisal procedures (beta programme)</vt:lpstr>
      <vt:lpstr>Re-opening of  UEMS-CESMA Appraisals</vt:lpstr>
      <vt:lpstr>Re-opening of UEMS-CESMA Appraisals</vt:lpstr>
      <vt:lpstr>Re-opening of UEMS-CESMA Appraisals</vt:lpstr>
      <vt:lpstr>Re-opening of UEMS-CESMA Appraisals</vt:lpstr>
      <vt:lpstr>It is expected that the  UEMS-CESMA Appraisal Calendar for 2023 will be fully loaded !!!</vt:lpstr>
      <vt:lpstr>Preliminary schedule for UEMS-CESMA appraisals in 2023</vt:lpstr>
      <vt:lpstr>Preliminary schedule for UEMS-CESMA (re-)appraisals in 2023</vt:lpstr>
      <vt:lpstr>Preliminary schedule for UEMS-CESMA (re-)appraisals in 2023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APPRAISAL OFFICER REPORT</dc:title>
  <dc:creator>Danny Mathysen</dc:creator>
  <cp:lastModifiedBy>Danny Mathysen</cp:lastModifiedBy>
  <cp:revision>11</cp:revision>
  <dcterms:created xsi:type="dcterms:W3CDTF">2022-12-02T13:04:53Z</dcterms:created>
  <dcterms:modified xsi:type="dcterms:W3CDTF">2022-12-08T10:12:30Z</dcterms:modified>
</cp:coreProperties>
</file>