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7" r:id="rId3"/>
    <p:sldId id="258" r:id="rId4"/>
    <p:sldId id="272" r:id="rId5"/>
    <p:sldId id="271" r:id="rId6"/>
    <p:sldId id="275" r:id="rId7"/>
    <p:sldId id="269" r:id="rId8"/>
    <p:sldId id="270" r:id="rId9"/>
    <p:sldId id="268" r:id="rId10"/>
    <p:sldId id="257" r:id="rId11"/>
    <p:sldId id="265" r:id="rId12"/>
    <p:sldId id="273" r:id="rId13"/>
    <p:sldId id="274" r:id="rId14"/>
    <p:sldId id="260" r:id="rId15"/>
    <p:sldId id="259" r:id="rId16"/>
    <p:sldId id="261" r:id="rId17"/>
    <p:sldId id="262" r:id="rId18"/>
    <p:sldId id="263" r:id="rId19"/>
    <p:sldId id="264" r:id="rId20"/>
    <p:sldId id="25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24"/>
    <p:restoredTop sz="93437"/>
  </p:normalViewPr>
  <p:slideViewPr>
    <p:cSldViewPr snapToGrid="0" snapToObjects="1">
      <p:cViewPr varScale="1">
        <p:scale>
          <a:sx n="103" d="100"/>
          <a:sy n="103" d="100"/>
        </p:scale>
        <p:origin x="1392" y="176"/>
      </p:cViewPr>
      <p:guideLst/>
    </p:cSldViewPr>
  </p:slideViewPr>
  <p:notesTextViewPr>
    <p:cViewPr>
      <p:scale>
        <a:sx n="1" d="1"/>
        <a:sy n="1" d="1"/>
      </p:scale>
      <p:origin x="0" y="0"/>
    </p:cViewPr>
  </p:notesTextViewPr>
  <p:sorterViewPr>
    <p:cViewPr>
      <p:scale>
        <a:sx n="107" d="100"/>
        <a:sy n="10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A017-3ACE-224A-B9B2-7CEDFC92B0A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9E7A2F8-AF2D-894B-B86F-7FCE9F4D8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8049F47-B16D-2D48-A32F-BC7C0D053F58}"/>
              </a:ext>
            </a:extLst>
          </p:cNvPr>
          <p:cNvSpPr>
            <a:spLocks noGrp="1"/>
          </p:cNvSpPr>
          <p:nvPr>
            <p:ph type="dt" sz="half" idx="10"/>
          </p:nvPr>
        </p:nvSpPr>
        <p:spPr/>
        <p:txBody>
          <a:bodyPr/>
          <a:lstStyle/>
          <a:p>
            <a:fld id="{253D829B-9F2E-BE4B-81D4-0E6EC4891D0C}" type="datetimeFigureOut">
              <a:rPr lang="en-US" smtClean="0"/>
              <a:t>10/21/21</a:t>
            </a:fld>
            <a:endParaRPr lang="en-US"/>
          </a:p>
        </p:txBody>
      </p:sp>
      <p:sp>
        <p:nvSpPr>
          <p:cNvPr id="5" name="Footer Placeholder 4">
            <a:extLst>
              <a:ext uri="{FF2B5EF4-FFF2-40B4-BE49-F238E27FC236}">
                <a16:creationId xmlns:a16="http://schemas.microsoft.com/office/drawing/2014/main" id="{5E2A7B81-48E9-D74F-A119-524DD8E30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D3A4B-D7D2-0D4C-BDB0-6A6EE012946D}"/>
              </a:ext>
            </a:extLst>
          </p:cNvPr>
          <p:cNvSpPr>
            <a:spLocks noGrp="1"/>
          </p:cNvSpPr>
          <p:nvPr>
            <p:ph type="sldNum" sz="quarter" idx="12"/>
          </p:nvPr>
        </p:nvSpPr>
        <p:spPr/>
        <p:txBody>
          <a:bodyPr/>
          <a:lstStyle/>
          <a:p>
            <a:fld id="{304D19CC-C65C-7840-B4A3-A2A6E164E60B}" type="slidenum">
              <a:rPr lang="en-US" smtClean="0"/>
              <a:t>‹#›</a:t>
            </a:fld>
            <a:endParaRPr lang="en-US"/>
          </a:p>
        </p:txBody>
      </p:sp>
    </p:spTree>
    <p:extLst>
      <p:ext uri="{BB962C8B-B14F-4D97-AF65-F5344CB8AC3E}">
        <p14:creationId xmlns:p14="http://schemas.microsoft.com/office/powerpoint/2010/main" val="281970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98914-91B3-3847-9638-C02CFFCF97A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018AE0-E44A-174C-AD83-5DE5A65AE8B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953397-AE34-0D4B-8227-1046E39559CD}"/>
              </a:ext>
            </a:extLst>
          </p:cNvPr>
          <p:cNvSpPr>
            <a:spLocks noGrp="1"/>
          </p:cNvSpPr>
          <p:nvPr>
            <p:ph type="dt" sz="half" idx="10"/>
          </p:nvPr>
        </p:nvSpPr>
        <p:spPr/>
        <p:txBody>
          <a:bodyPr/>
          <a:lstStyle/>
          <a:p>
            <a:fld id="{253D829B-9F2E-BE4B-81D4-0E6EC4891D0C}" type="datetimeFigureOut">
              <a:rPr lang="en-US" smtClean="0"/>
              <a:t>10/21/21</a:t>
            </a:fld>
            <a:endParaRPr lang="en-US"/>
          </a:p>
        </p:txBody>
      </p:sp>
      <p:sp>
        <p:nvSpPr>
          <p:cNvPr id="5" name="Footer Placeholder 4">
            <a:extLst>
              <a:ext uri="{FF2B5EF4-FFF2-40B4-BE49-F238E27FC236}">
                <a16:creationId xmlns:a16="http://schemas.microsoft.com/office/drawing/2014/main" id="{6A5A8538-0E23-554C-9213-83DB7311E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62803-8275-EF48-9128-9746F27733B4}"/>
              </a:ext>
            </a:extLst>
          </p:cNvPr>
          <p:cNvSpPr>
            <a:spLocks noGrp="1"/>
          </p:cNvSpPr>
          <p:nvPr>
            <p:ph type="sldNum" sz="quarter" idx="12"/>
          </p:nvPr>
        </p:nvSpPr>
        <p:spPr/>
        <p:txBody>
          <a:bodyPr/>
          <a:lstStyle/>
          <a:p>
            <a:fld id="{304D19CC-C65C-7840-B4A3-A2A6E164E60B}" type="slidenum">
              <a:rPr lang="en-US" smtClean="0"/>
              <a:t>‹#›</a:t>
            </a:fld>
            <a:endParaRPr lang="en-US"/>
          </a:p>
        </p:txBody>
      </p:sp>
    </p:spTree>
    <p:extLst>
      <p:ext uri="{BB962C8B-B14F-4D97-AF65-F5344CB8AC3E}">
        <p14:creationId xmlns:p14="http://schemas.microsoft.com/office/powerpoint/2010/main" val="62698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21BE15-AA9D-7045-ACFD-8710059E645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41E7F4E-C380-F144-975F-0C7A4A6B52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C3EFC2-EC7C-484B-A4D2-65E2031822B8}"/>
              </a:ext>
            </a:extLst>
          </p:cNvPr>
          <p:cNvSpPr>
            <a:spLocks noGrp="1"/>
          </p:cNvSpPr>
          <p:nvPr>
            <p:ph type="dt" sz="half" idx="10"/>
          </p:nvPr>
        </p:nvSpPr>
        <p:spPr/>
        <p:txBody>
          <a:bodyPr/>
          <a:lstStyle/>
          <a:p>
            <a:fld id="{253D829B-9F2E-BE4B-81D4-0E6EC4891D0C}" type="datetimeFigureOut">
              <a:rPr lang="en-US" smtClean="0"/>
              <a:t>10/21/21</a:t>
            </a:fld>
            <a:endParaRPr lang="en-US"/>
          </a:p>
        </p:txBody>
      </p:sp>
      <p:sp>
        <p:nvSpPr>
          <p:cNvPr id="5" name="Footer Placeholder 4">
            <a:extLst>
              <a:ext uri="{FF2B5EF4-FFF2-40B4-BE49-F238E27FC236}">
                <a16:creationId xmlns:a16="http://schemas.microsoft.com/office/drawing/2014/main" id="{119A9A9C-6F68-7B43-B1BE-9C500E054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8C17F-0A30-DB4C-BD9F-F663FF21C9B5}"/>
              </a:ext>
            </a:extLst>
          </p:cNvPr>
          <p:cNvSpPr>
            <a:spLocks noGrp="1"/>
          </p:cNvSpPr>
          <p:nvPr>
            <p:ph type="sldNum" sz="quarter" idx="12"/>
          </p:nvPr>
        </p:nvSpPr>
        <p:spPr/>
        <p:txBody>
          <a:bodyPr/>
          <a:lstStyle/>
          <a:p>
            <a:fld id="{304D19CC-C65C-7840-B4A3-A2A6E164E60B}" type="slidenum">
              <a:rPr lang="en-US" smtClean="0"/>
              <a:t>‹#›</a:t>
            </a:fld>
            <a:endParaRPr lang="en-US"/>
          </a:p>
        </p:txBody>
      </p:sp>
    </p:spTree>
    <p:extLst>
      <p:ext uri="{BB962C8B-B14F-4D97-AF65-F5344CB8AC3E}">
        <p14:creationId xmlns:p14="http://schemas.microsoft.com/office/powerpoint/2010/main" val="23065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0617C-AA1B-8C4E-BD0D-4404302E56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CDDD366-73E0-E640-BC19-8B4770D37D7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7BAA75-B483-5F42-B331-E40C9BE2B076}"/>
              </a:ext>
            </a:extLst>
          </p:cNvPr>
          <p:cNvSpPr>
            <a:spLocks noGrp="1"/>
          </p:cNvSpPr>
          <p:nvPr>
            <p:ph type="dt" sz="half" idx="10"/>
          </p:nvPr>
        </p:nvSpPr>
        <p:spPr/>
        <p:txBody>
          <a:bodyPr/>
          <a:lstStyle/>
          <a:p>
            <a:fld id="{253D829B-9F2E-BE4B-81D4-0E6EC4891D0C}" type="datetimeFigureOut">
              <a:rPr lang="en-US" smtClean="0"/>
              <a:t>10/21/21</a:t>
            </a:fld>
            <a:endParaRPr lang="en-US"/>
          </a:p>
        </p:txBody>
      </p:sp>
      <p:sp>
        <p:nvSpPr>
          <p:cNvPr id="5" name="Footer Placeholder 4">
            <a:extLst>
              <a:ext uri="{FF2B5EF4-FFF2-40B4-BE49-F238E27FC236}">
                <a16:creationId xmlns:a16="http://schemas.microsoft.com/office/drawing/2014/main" id="{CCE39F15-6B4D-9147-A181-5127C2B2D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03425-EAFC-1C43-A367-C5E8B7359F6D}"/>
              </a:ext>
            </a:extLst>
          </p:cNvPr>
          <p:cNvSpPr>
            <a:spLocks noGrp="1"/>
          </p:cNvSpPr>
          <p:nvPr>
            <p:ph type="sldNum" sz="quarter" idx="12"/>
          </p:nvPr>
        </p:nvSpPr>
        <p:spPr/>
        <p:txBody>
          <a:bodyPr/>
          <a:lstStyle/>
          <a:p>
            <a:fld id="{304D19CC-C65C-7840-B4A3-A2A6E164E60B}" type="slidenum">
              <a:rPr lang="en-US" smtClean="0"/>
              <a:t>‹#›</a:t>
            </a:fld>
            <a:endParaRPr lang="en-US"/>
          </a:p>
        </p:txBody>
      </p:sp>
    </p:spTree>
    <p:extLst>
      <p:ext uri="{BB962C8B-B14F-4D97-AF65-F5344CB8AC3E}">
        <p14:creationId xmlns:p14="http://schemas.microsoft.com/office/powerpoint/2010/main" val="297331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C505A-04D7-6D41-8353-2B1836F5BD2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449E4B7-F001-954A-88EE-03DC59F59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578D398-C44E-E44C-A1F2-FEA671A1D611}"/>
              </a:ext>
            </a:extLst>
          </p:cNvPr>
          <p:cNvSpPr>
            <a:spLocks noGrp="1"/>
          </p:cNvSpPr>
          <p:nvPr>
            <p:ph type="dt" sz="half" idx="10"/>
          </p:nvPr>
        </p:nvSpPr>
        <p:spPr/>
        <p:txBody>
          <a:bodyPr/>
          <a:lstStyle/>
          <a:p>
            <a:fld id="{253D829B-9F2E-BE4B-81D4-0E6EC4891D0C}" type="datetimeFigureOut">
              <a:rPr lang="en-US" smtClean="0"/>
              <a:t>10/21/21</a:t>
            </a:fld>
            <a:endParaRPr lang="en-US"/>
          </a:p>
        </p:txBody>
      </p:sp>
      <p:sp>
        <p:nvSpPr>
          <p:cNvPr id="5" name="Footer Placeholder 4">
            <a:extLst>
              <a:ext uri="{FF2B5EF4-FFF2-40B4-BE49-F238E27FC236}">
                <a16:creationId xmlns:a16="http://schemas.microsoft.com/office/drawing/2014/main" id="{9F25267B-DE27-B847-AD5F-DFCBCAA30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696F8-9E67-3240-9182-BE42DE66EF69}"/>
              </a:ext>
            </a:extLst>
          </p:cNvPr>
          <p:cNvSpPr>
            <a:spLocks noGrp="1"/>
          </p:cNvSpPr>
          <p:nvPr>
            <p:ph type="sldNum" sz="quarter" idx="12"/>
          </p:nvPr>
        </p:nvSpPr>
        <p:spPr/>
        <p:txBody>
          <a:bodyPr/>
          <a:lstStyle/>
          <a:p>
            <a:fld id="{304D19CC-C65C-7840-B4A3-A2A6E164E60B}" type="slidenum">
              <a:rPr lang="en-US" smtClean="0"/>
              <a:t>‹#›</a:t>
            </a:fld>
            <a:endParaRPr lang="en-US"/>
          </a:p>
        </p:txBody>
      </p:sp>
    </p:spTree>
    <p:extLst>
      <p:ext uri="{BB962C8B-B14F-4D97-AF65-F5344CB8AC3E}">
        <p14:creationId xmlns:p14="http://schemas.microsoft.com/office/powerpoint/2010/main" val="282226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086D-9D7F-034A-8D10-9C8432BEDE9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C7C93F-7158-2840-803F-C4F21BD7DD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2E77F8F-55BC-F849-A7A8-4731E6F2CB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D00CB69-A35C-4F43-929A-6C55FBD7947D}"/>
              </a:ext>
            </a:extLst>
          </p:cNvPr>
          <p:cNvSpPr>
            <a:spLocks noGrp="1"/>
          </p:cNvSpPr>
          <p:nvPr>
            <p:ph type="dt" sz="half" idx="10"/>
          </p:nvPr>
        </p:nvSpPr>
        <p:spPr/>
        <p:txBody>
          <a:bodyPr/>
          <a:lstStyle/>
          <a:p>
            <a:fld id="{253D829B-9F2E-BE4B-81D4-0E6EC4891D0C}" type="datetimeFigureOut">
              <a:rPr lang="en-US" smtClean="0"/>
              <a:t>10/21/21</a:t>
            </a:fld>
            <a:endParaRPr lang="en-US"/>
          </a:p>
        </p:txBody>
      </p:sp>
      <p:sp>
        <p:nvSpPr>
          <p:cNvPr id="6" name="Footer Placeholder 5">
            <a:extLst>
              <a:ext uri="{FF2B5EF4-FFF2-40B4-BE49-F238E27FC236}">
                <a16:creationId xmlns:a16="http://schemas.microsoft.com/office/drawing/2014/main" id="{40E99C29-5C06-FA48-BBEE-1CB1B3CEF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9A4997-D0F8-4747-B37F-AA628DEDF30C}"/>
              </a:ext>
            </a:extLst>
          </p:cNvPr>
          <p:cNvSpPr>
            <a:spLocks noGrp="1"/>
          </p:cNvSpPr>
          <p:nvPr>
            <p:ph type="sldNum" sz="quarter" idx="12"/>
          </p:nvPr>
        </p:nvSpPr>
        <p:spPr/>
        <p:txBody>
          <a:bodyPr/>
          <a:lstStyle/>
          <a:p>
            <a:fld id="{304D19CC-C65C-7840-B4A3-A2A6E164E60B}" type="slidenum">
              <a:rPr lang="en-US" smtClean="0"/>
              <a:t>‹#›</a:t>
            </a:fld>
            <a:endParaRPr lang="en-US"/>
          </a:p>
        </p:txBody>
      </p:sp>
    </p:spTree>
    <p:extLst>
      <p:ext uri="{BB962C8B-B14F-4D97-AF65-F5344CB8AC3E}">
        <p14:creationId xmlns:p14="http://schemas.microsoft.com/office/powerpoint/2010/main" val="383453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AACF-9275-BB4B-AB91-93E9547A658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2F8A41-5EDD-F44A-A33C-1E52141B21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D89DB1C-DA53-B44C-A1F5-97C193B7EC1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67A07AD-0C99-764C-B854-73800D5E0A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B0ED2D-7600-C948-83CE-CD7D6E4EBB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6B382A3-F3CE-6A46-8D6B-857B96B38D6B}"/>
              </a:ext>
            </a:extLst>
          </p:cNvPr>
          <p:cNvSpPr>
            <a:spLocks noGrp="1"/>
          </p:cNvSpPr>
          <p:nvPr>
            <p:ph type="dt" sz="half" idx="10"/>
          </p:nvPr>
        </p:nvSpPr>
        <p:spPr/>
        <p:txBody>
          <a:bodyPr/>
          <a:lstStyle/>
          <a:p>
            <a:fld id="{253D829B-9F2E-BE4B-81D4-0E6EC4891D0C}" type="datetimeFigureOut">
              <a:rPr lang="en-US" smtClean="0"/>
              <a:t>10/21/21</a:t>
            </a:fld>
            <a:endParaRPr lang="en-US"/>
          </a:p>
        </p:txBody>
      </p:sp>
      <p:sp>
        <p:nvSpPr>
          <p:cNvPr id="8" name="Footer Placeholder 7">
            <a:extLst>
              <a:ext uri="{FF2B5EF4-FFF2-40B4-BE49-F238E27FC236}">
                <a16:creationId xmlns:a16="http://schemas.microsoft.com/office/drawing/2014/main" id="{62EDBC5C-54F8-D64C-ABB9-CD38255177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11EE28-D9D7-B744-8F95-995FB837D458}"/>
              </a:ext>
            </a:extLst>
          </p:cNvPr>
          <p:cNvSpPr>
            <a:spLocks noGrp="1"/>
          </p:cNvSpPr>
          <p:nvPr>
            <p:ph type="sldNum" sz="quarter" idx="12"/>
          </p:nvPr>
        </p:nvSpPr>
        <p:spPr/>
        <p:txBody>
          <a:bodyPr/>
          <a:lstStyle/>
          <a:p>
            <a:fld id="{304D19CC-C65C-7840-B4A3-A2A6E164E60B}" type="slidenum">
              <a:rPr lang="en-US" smtClean="0"/>
              <a:t>‹#›</a:t>
            </a:fld>
            <a:endParaRPr lang="en-US"/>
          </a:p>
        </p:txBody>
      </p:sp>
    </p:spTree>
    <p:extLst>
      <p:ext uri="{BB962C8B-B14F-4D97-AF65-F5344CB8AC3E}">
        <p14:creationId xmlns:p14="http://schemas.microsoft.com/office/powerpoint/2010/main" val="230463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6505-DC45-404B-8F94-6D8AEC329EF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CEC856-2C02-4D4F-939D-F5A3D409A8BC}"/>
              </a:ext>
            </a:extLst>
          </p:cNvPr>
          <p:cNvSpPr>
            <a:spLocks noGrp="1"/>
          </p:cNvSpPr>
          <p:nvPr>
            <p:ph type="dt" sz="half" idx="10"/>
          </p:nvPr>
        </p:nvSpPr>
        <p:spPr/>
        <p:txBody>
          <a:bodyPr/>
          <a:lstStyle/>
          <a:p>
            <a:fld id="{253D829B-9F2E-BE4B-81D4-0E6EC4891D0C}" type="datetimeFigureOut">
              <a:rPr lang="en-US" smtClean="0"/>
              <a:t>10/21/21</a:t>
            </a:fld>
            <a:endParaRPr lang="en-US"/>
          </a:p>
        </p:txBody>
      </p:sp>
      <p:sp>
        <p:nvSpPr>
          <p:cNvPr id="4" name="Footer Placeholder 3">
            <a:extLst>
              <a:ext uri="{FF2B5EF4-FFF2-40B4-BE49-F238E27FC236}">
                <a16:creationId xmlns:a16="http://schemas.microsoft.com/office/drawing/2014/main" id="{F2C0F59C-8B1B-0349-B201-8A0348C93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5A3AF3-A23C-AC44-8E4A-ED12EFFEC01C}"/>
              </a:ext>
            </a:extLst>
          </p:cNvPr>
          <p:cNvSpPr>
            <a:spLocks noGrp="1"/>
          </p:cNvSpPr>
          <p:nvPr>
            <p:ph type="sldNum" sz="quarter" idx="12"/>
          </p:nvPr>
        </p:nvSpPr>
        <p:spPr/>
        <p:txBody>
          <a:bodyPr/>
          <a:lstStyle/>
          <a:p>
            <a:fld id="{304D19CC-C65C-7840-B4A3-A2A6E164E60B}" type="slidenum">
              <a:rPr lang="en-US" smtClean="0"/>
              <a:t>‹#›</a:t>
            </a:fld>
            <a:endParaRPr lang="en-US"/>
          </a:p>
        </p:txBody>
      </p:sp>
    </p:spTree>
    <p:extLst>
      <p:ext uri="{BB962C8B-B14F-4D97-AF65-F5344CB8AC3E}">
        <p14:creationId xmlns:p14="http://schemas.microsoft.com/office/powerpoint/2010/main" val="220855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91703-CF6F-4840-9E28-DCF2450573A2}"/>
              </a:ext>
            </a:extLst>
          </p:cNvPr>
          <p:cNvSpPr>
            <a:spLocks noGrp="1"/>
          </p:cNvSpPr>
          <p:nvPr>
            <p:ph type="dt" sz="half" idx="10"/>
          </p:nvPr>
        </p:nvSpPr>
        <p:spPr/>
        <p:txBody>
          <a:bodyPr/>
          <a:lstStyle/>
          <a:p>
            <a:fld id="{253D829B-9F2E-BE4B-81D4-0E6EC4891D0C}" type="datetimeFigureOut">
              <a:rPr lang="en-US" smtClean="0"/>
              <a:t>10/21/21</a:t>
            </a:fld>
            <a:endParaRPr lang="en-US"/>
          </a:p>
        </p:txBody>
      </p:sp>
      <p:sp>
        <p:nvSpPr>
          <p:cNvPr id="3" name="Footer Placeholder 2">
            <a:extLst>
              <a:ext uri="{FF2B5EF4-FFF2-40B4-BE49-F238E27FC236}">
                <a16:creationId xmlns:a16="http://schemas.microsoft.com/office/drawing/2014/main" id="{5CA29E90-3E03-8645-8F62-208B1768DC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E64D26-F479-C045-8AAF-874959CAFFB0}"/>
              </a:ext>
            </a:extLst>
          </p:cNvPr>
          <p:cNvSpPr>
            <a:spLocks noGrp="1"/>
          </p:cNvSpPr>
          <p:nvPr>
            <p:ph type="sldNum" sz="quarter" idx="12"/>
          </p:nvPr>
        </p:nvSpPr>
        <p:spPr/>
        <p:txBody>
          <a:bodyPr/>
          <a:lstStyle/>
          <a:p>
            <a:fld id="{304D19CC-C65C-7840-B4A3-A2A6E164E60B}" type="slidenum">
              <a:rPr lang="en-US" smtClean="0"/>
              <a:t>‹#›</a:t>
            </a:fld>
            <a:endParaRPr lang="en-US"/>
          </a:p>
        </p:txBody>
      </p:sp>
    </p:spTree>
    <p:extLst>
      <p:ext uri="{BB962C8B-B14F-4D97-AF65-F5344CB8AC3E}">
        <p14:creationId xmlns:p14="http://schemas.microsoft.com/office/powerpoint/2010/main" val="125419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DA7C-FCE4-4342-AFAB-03F004EFFC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C44DA53-3E78-A44E-8751-3BE8F8D6B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12B3B02-E871-8C4C-900A-CB6E3B7D6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647107-AC15-0C47-AF63-D8CA7E5200EC}"/>
              </a:ext>
            </a:extLst>
          </p:cNvPr>
          <p:cNvSpPr>
            <a:spLocks noGrp="1"/>
          </p:cNvSpPr>
          <p:nvPr>
            <p:ph type="dt" sz="half" idx="10"/>
          </p:nvPr>
        </p:nvSpPr>
        <p:spPr/>
        <p:txBody>
          <a:bodyPr/>
          <a:lstStyle/>
          <a:p>
            <a:fld id="{253D829B-9F2E-BE4B-81D4-0E6EC4891D0C}" type="datetimeFigureOut">
              <a:rPr lang="en-US" smtClean="0"/>
              <a:t>10/21/21</a:t>
            </a:fld>
            <a:endParaRPr lang="en-US"/>
          </a:p>
        </p:txBody>
      </p:sp>
      <p:sp>
        <p:nvSpPr>
          <p:cNvPr id="6" name="Footer Placeholder 5">
            <a:extLst>
              <a:ext uri="{FF2B5EF4-FFF2-40B4-BE49-F238E27FC236}">
                <a16:creationId xmlns:a16="http://schemas.microsoft.com/office/drawing/2014/main" id="{53C50792-545A-0145-8CD2-E4630BC205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3B7EA7-6CC5-5548-916D-F338B028B6EE}"/>
              </a:ext>
            </a:extLst>
          </p:cNvPr>
          <p:cNvSpPr>
            <a:spLocks noGrp="1"/>
          </p:cNvSpPr>
          <p:nvPr>
            <p:ph type="sldNum" sz="quarter" idx="12"/>
          </p:nvPr>
        </p:nvSpPr>
        <p:spPr/>
        <p:txBody>
          <a:bodyPr/>
          <a:lstStyle/>
          <a:p>
            <a:fld id="{304D19CC-C65C-7840-B4A3-A2A6E164E60B}" type="slidenum">
              <a:rPr lang="en-US" smtClean="0"/>
              <a:t>‹#›</a:t>
            </a:fld>
            <a:endParaRPr lang="en-US"/>
          </a:p>
        </p:txBody>
      </p:sp>
    </p:spTree>
    <p:extLst>
      <p:ext uri="{BB962C8B-B14F-4D97-AF65-F5344CB8AC3E}">
        <p14:creationId xmlns:p14="http://schemas.microsoft.com/office/powerpoint/2010/main" val="280908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452C-3598-BF46-BD79-039DEF9035D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93D5DB5-4B15-DA48-9AFB-8451D91D80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956DD6-3544-EF47-B31A-1B0AC727A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E0B984-262D-1049-99C5-C9D7162124B0}"/>
              </a:ext>
            </a:extLst>
          </p:cNvPr>
          <p:cNvSpPr>
            <a:spLocks noGrp="1"/>
          </p:cNvSpPr>
          <p:nvPr>
            <p:ph type="dt" sz="half" idx="10"/>
          </p:nvPr>
        </p:nvSpPr>
        <p:spPr/>
        <p:txBody>
          <a:bodyPr/>
          <a:lstStyle/>
          <a:p>
            <a:fld id="{253D829B-9F2E-BE4B-81D4-0E6EC4891D0C}" type="datetimeFigureOut">
              <a:rPr lang="en-US" smtClean="0"/>
              <a:t>10/21/21</a:t>
            </a:fld>
            <a:endParaRPr lang="en-US"/>
          </a:p>
        </p:txBody>
      </p:sp>
      <p:sp>
        <p:nvSpPr>
          <p:cNvPr id="6" name="Footer Placeholder 5">
            <a:extLst>
              <a:ext uri="{FF2B5EF4-FFF2-40B4-BE49-F238E27FC236}">
                <a16:creationId xmlns:a16="http://schemas.microsoft.com/office/drawing/2014/main" id="{9C23D64D-DD5C-B34B-BCF6-B30047E6C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CA8D90-484D-0540-B40F-C35894AEAFCD}"/>
              </a:ext>
            </a:extLst>
          </p:cNvPr>
          <p:cNvSpPr>
            <a:spLocks noGrp="1"/>
          </p:cNvSpPr>
          <p:nvPr>
            <p:ph type="sldNum" sz="quarter" idx="12"/>
          </p:nvPr>
        </p:nvSpPr>
        <p:spPr/>
        <p:txBody>
          <a:bodyPr/>
          <a:lstStyle/>
          <a:p>
            <a:fld id="{304D19CC-C65C-7840-B4A3-A2A6E164E60B}" type="slidenum">
              <a:rPr lang="en-US" smtClean="0"/>
              <a:t>‹#›</a:t>
            </a:fld>
            <a:endParaRPr lang="en-US"/>
          </a:p>
        </p:txBody>
      </p:sp>
    </p:spTree>
    <p:extLst>
      <p:ext uri="{BB962C8B-B14F-4D97-AF65-F5344CB8AC3E}">
        <p14:creationId xmlns:p14="http://schemas.microsoft.com/office/powerpoint/2010/main" val="2919120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EC0921-27A7-9349-A1E9-FD42CF2BB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2B897E-F793-E04B-AB0E-0628B4D80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D8A793-4E3B-0941-885F-9D06462EAA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D829B-9F2E-BE4B-81D4-0E6EC4891D0C}" type="datetimeFigureOut">
              <a:rPr lang="en-US" smtClean="0"/>
              <a:t>10/21/21</a:t>
            </a:fld>
            <a:endParaRPr lang="en-US"/>
          </a:p>
        </p:txBody>
      </p:sp>
      <p:sp>
        <p:nvSpPr>
          <p:cNvPr id="5" name="Footer Placeholder 4">
            <a:extLst>
              <a:ext uri="{FF2B5EF4-FFF2-40B4-BE49-F238E27FC236}">
                <a16:creationId xmlns:a16="http://schemas.microsoft.com/office/drawing/2014/main" id="{F7CE10DF-6E75-4C4E-9BC4-DFBD28761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CCAE56-84B2-F54C-B548-00011F7B37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D19CC-C65C-7840-B4A3-A2A6E164E60B}" type="slidenum">
              <a:rPr lang="en-US" smtClean="0"/>
              <a:t>‹#›</a:t>
            </a:fld>
            <a:endParaRPr lang="en-US"/>
          </a:p>
        </p:txBody>
      </p:sp>
    </p:spTree>
    <p:extLst>
      <p:ext uri="{BB962C8B-B14F-4D97-AF65-F5344CB8AC3E}">
        <p14:creationId xmlns:p14="http://schemas.microsoft.com/office/powerpoint/2010/main" val="67824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hyperlink" Target="https://www.surveymonkey.com/r/HJNGBT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CD004E-EC01-FF4B-B93B-F8A818DFA434}"/>
              </a:ext>
            </a:extLst>
          </p:cNvPr>
          <p:cNvSpPr>
            <a:spLocks noGrp="1"/>
          </p:cNvSpPr>
          <p:nvPr>
            <p:ph type="title"/>
          </p:nvPr>
        </p:nvSpPr>
        <p:spPr/>
        <p:txBody>
          <a:bodyPr>
            <a:normAutofit fontScale="90000"/>
          </a:bodyPr>
          <a:lstStyle/>
          <a:p>
            <a:r>
              <a:rPr lang="tr-TR" dirty="0"/>
              <a:t>Meeting of </a:t>
            </a:r>
            <a:r>
              <a:rPr lang="tr-TR" dirty="0" err="1"/>
              <a:t>the</a:t>
            </a:r>
            <a:r>
              <a:rPr lang="tr-TR" dirty="0"/>
              <a:t> </a:t>
            </a:r>
            <a:r>
              <a:rPr lang="tr-TR" dirty="0" err="1"/>
              <a:t>Working</a:t>
            </a:r>
            <a:r>
              <a:rPr lang="tr-TR" dirty="0"/>
              <a:t> </a:t>
            </a:r>
            <a:r>
              <a:rPr lang="tr-TR" dirty="0" err="1"/>
              <a:t>Group</a:t>
            </a:r>
            <a:r>
              <a:rPr lang="tr-TR" dirty="0"/>
              <a:t> on </a:t>
            </a:r>
            <a:r>
              <a:rPr lang="tr-TR" dirty="0" err="1"/>
              <a:t>Postgraduate</a:t>
            </a:r>
            <a:r>
              <a:rPr lang="tr-TR" dirty="0"/>
              <a:t> Training </a:t>
            </a:r>
            <a:br>
              <a:rPr lang="tr-TR" dirty="0"/>
            </a:br>
            <a:endParaRPr lang="tr-TR" dirty="0"/>
          </a:p>
        </p:txBody>
      </p:sp>
      <p:sp>
        <p:nvSpPr>
          <p:cNvPr id="3" name="İçerik Yer Tutucusu 2">
            <a:extLst>
              <a:ext uri="{FF2B5EF4-FFF2-40B4-BE49-F238E27FC236}">
                <a16:creationId xmlns:a16="http://schemas.microsoft.com/office/drawing/2014/main" id="{402204E4-20C1-AF44-9F6C-578700C8C876}"/>
              </a:ext>
            </a:extLst>
          </p:cNvPr>
          <p:cNvSpPr>
            <a:spLocks noGrp="1"/>
          </p:cNvSpPr>
          <p:nvPr>
            <p:ph idx="1"/>
          </p:nvPr>
        </p:nvSpPr>
        <p:spPr/>
        <p:txBody>
          <a:bodyPr>
            <a:normAutofit/>
          </a:bodyPr>
          <a:lstStyle/>
          <a:p>
            <a:pPr marL="0" indent="0">
              <a:buNone/>
            </a:pPr>
            <a:r>
              <a:rPr lang="tr-TR" sz="2100" dirty="0" err="1"/>
              <a:t>https</a:t>
            </a:r>
            <a:r>
              <a:rPr lang="tr-TR" sz="2100" dirty="0"/>
              <a:t>://us06web.zoom.us/j/89384869630?pwd=Ly91MFVTSmFYV2x0MDhubVU5NHRFQT09 Meeting ID: 893 8486 9630    </a:t>
            </a:r>
            <a:r>
              <a:rPr lang="tr-TR" sz="2100" dirty="0" err="1"/>
              <a:t>Passcode</a:t>
            </a:r>
            <a:r>
              <a:rPr lang="tr-TR" sz="2100" dirty="0"/>
              <a:t>: 828374 </a:t>
            </a:r>
          </a:p>
          <a:p>
            <a:pPr marL="0" indent="0">
              <a:buNone/>
            </a:pPr>
            <a:r>
              <a:rPr lang="tr-TR" dirty="0" err="1"/>
              <a:t>Agenda</a:t>
            </a:r>
            <a:r>
              <a:rPr lang="tr-TR" dirty="0"/>
              <a:t> </a:t>
            </a:r>
          </a:p>
          <a:p>
            <a:pPr marL="0" indent="0">
              <a:buNone/>
            </a:pPr>
            <a:r>
              <a:rPr lang="tr-TR" dirty="0"/>
              <a:t>1) </a:t>
            </a:r>
            <a:r>
              <a:rPr lang="tr-TR" dirty="0" err="1"/>
              <a:t>Surveys</a:t>
            </a:r>
            <a:r>
              <a:rPr lang="tr-TR" dirty="0"/>
              <a:t> </a:t>
            </a:r>
            <a:r>
              <a:rPr lang="tr-TR" dirty="0" err="1"/>
              <a:t>about</a:t>
            </a:r>
            <a:r>
              <a:rPr lang="tr-TR" dirty="0"/>
              <a:t> </a:t>
            </a:r>
            <a:r>
              <a:rPr lang="tr-TR" dirty="0" err="1"/>
              <a:t>the</a:t>
            </a:r>
            <a:r>
              <a:rPr lang="tr-TR" dirty="0"/>
              <a:t> </a:t>
            </a:r>
            <a:r>
              <a:rPr lang="tr-TR" dirty="0" err="1"/>
              <a:t>duration</a:t>
            </a:r>
            <a:r>
              <a:rPr lang="tr-TR" dirty="0"/>
              <a:t> of </a:t>
            </a:r>
            <a:r>
              <a:rPr lang="tr-TR" dirty="0" err="1"/>
              <a:t>training</a:t>
            </a:r>
            <a:r>
              <a:rPr lang="tr-TR" dirty="0"/>
              <a:t> </a:t>
            </a:r>
            <a:r>
              <a:rPr lang="tr-TR" dirty="0" err="1"/>
              <a:t>and</a:t>
            </a:r>
            <a:r>
              <a:rPr lang="tr-TR" dirty="0"/>
              <a:t> </a:t>
            </a:r>
            <a:r>
              <a:rPr lang="tr-TR" dirty="0" err="1"/>
              <a:t>prerequisites</a:t>
            </a:r>
            <a:r>
              <a:rPr lang="tr-TR" dirty="0"/>
              <a:t> </a:t>
            </a:r>
            <a:r>
              <a:rPr lang="tr-TR" dirty="0" err="1"/>
              <a:t>for</a:t>
            </a:r>
            <a:r>
              <a:rPr lang="tr-TR" dirty="0"/>
              <a:t> </a:t>
            </a:r>
            <a:r>
              <a:rPr lang="tr-TR" dirty="0" err="1"/>
              <a:t>beginning</a:t>
            </a:r>
            <a:r>
              <a:rPr lang="tr-TR" dirty="0"/>
              <a:t> a PGMST program (10 </a:t>
            </a:r>
            <a:r>
              <a:rPr lang="tr-TR" dirty="0" err="1"/>
              <a:t>min</a:t>
            </a:r>
            <a:r>
              <a:rPr lang="tr-TR" dirty="0"/>
              <a:t>) </a:t>
            </a:r>
          </a:p>
          <a:p>
            <a:pPr marL="0" indent="0">
              <a:buNone/>
            </a:pPr>
            <a:r>
              <a:rPr lang="tr-TR" dirty="0"/>
              <a:t>2) </a:t>
            </a:r>
            <a:r>
              <a:rPr lang="tr-TR" dirty="0" err="1"/>
              <a:t>Distant</a:t>
            </a:r>
            <a:r>
              <a:rPr lang="tr-TR" dirty="0"/>
              <a:t> </a:t>
            </a:r>
            <a:r>
              <a:rPr lang="tr-TR" dirty="0" err="1"/>
              <a:t>teaching</a:t>
            </a:r>
            <a:r>
              <a:rPr lang="tr-TR" dirty="0"/>
              <a:t> </a:t>
            </a:r>
            <a:r>
              <a:rPr lang="tr-TR" dirty="0" err="1"/>
              <a:t>project</a:t>
            </a:r>
            <a:r>
              <a:rPr lang="tr-TR" dirty="0"/>
              <a:t> (30 </a:t>
            </a:r>
            <a:r>
              <a:rPr lang="tr-TR" dirty="0" err="1"/>
              <a:t>min</a:t>
            </a:r>
            <a:r>
              <a:rPr lang="tr-TR" dirty="0"/>
              <a:t>) </a:t>
            </a:r>
          </a:p>
          <a:p>
            <a:pPr marL="0" indent="0">
              <a:buNone/>
            </a:pPr>
            <a:r>
              <a:rPr lang="tr-TR" dirty="0"/>
              <a:t>3) Evaluation of </a:t>
            </a:r>
            <a:r>
              <a:rPr lang="tr-TR" dirty="0" err="1"/>
              <a:t>training</a:t>
            </a:r>
            <a:r>
              <a:rPr lang="tr-TR" dirty="0"/>
              <a:t> </a:t>
            </a:r>
            <a:r>
              <a:rPr lang="tr-TR" dirty="0" err="1"/>
              <a:t>centres</a:t>
            </a:r>
            <a:r>
              <a:rPr lang="tr-TR" dirty="0"/>
              <a:t> in </a:t>
            </a:r>
            <a:r>
              <a:rPr lang="tr-TR" dirty="0" err="1"/>
              <a:t>European</a:t>
            </a:r>
            <a:r>
              <a:rPr lang="tr-TR" dirty="0"/>
              <a:t> </a:t>
            </a:r>
            <a:r>
              <a:rPr lang="tr-TR" dirty="0" err="1"/>
              <a:t>countries</a:t>
            </a:r>
            <a:r>
              <a:rPr lang="tr-TR" dirty="0"/>
              <a:t> (10 </a:t>
            </a:r>
            <a:r>
              <a:rPr lang="tr-TR" dirty="0" err="1"/>
              <a:t>min</a:t>
            </a:r>
            <a:r>
              <a:rPr lang="tr-TR" dirty="0"/>
              <a:t>) </a:t>
            </a:r>
          </a:p>
          <a:p>
            <a:pPr marL="0" indent="0">
              <a:buNone/>
            </a:pPr>
            <a:r>
              <a:rPr lang="tr-TR" dirty="0"/>
              <a:t>4) </a:t>
            </a:r>
            <a:r>
              <a:rPr lang="tr-TR" dirty="0" err="1"/>
              <a:t>Any</a:t>
            </a:r>
            <a:r>
              <a:rPr lang="tr-TR" dirty="0"/>
              <a:t> </a:t>
            </a:r>
            <a:r>
              <a:rPr lang="tr-TR" dirty="0" err="1"/>
              <a:t>other</a:t>
            </a:r>
            <a:r>
              <a:rPr lang="tr-TR" dirty="0"/>
              <a:t> </a:t>
            </a:r>
            <a:r>
              <a:rPr lang="tr-TR" dirty="0" err="1"/>
              <a:t>subject</a:t>
            </a:r>
            <a:r>
              <a:rPr lang="tr-TR" dirty="0"/>
              <a:t> (5 </a:t>
            </a:r>
            <a:r>
              <a:rPr lang="tr-TR" dirty="0" err="1"/>
              <a:t>min</a:t>
            </a:r>
            <a:r>
              <a:rPr lang="tr-TR" dirty="0"/>
              <a:t>)</a:t>
            </a:r>
          </a:p>
          <a:p>
            <a:endParaRPr lang="tr-TR" dirty="0"/>
          </a:p>
        </p:txBody>
      </p:sp>
    </p:spTree>
    <p:extLst>
      <p:ext uri="{BB962C8B-B14F-4D97-AF65-F5344CB8AC3E}">
        <p14:creationId xmlns:p14="http://schemas.microsoft.com/office/powerpoint/2010/main" val="3989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691DEB-DBD8-F341-87B0-4902848ECE0F}"/>
              </a:ext>
            </a:extLst>
          </p:cNvPr>
          <p:cNvSpPr>
            <a:spLocks noGrp="1"/>
          </p:cNvSpPr>
          <p:nvPr>
            <p:ph type="title"/>
          </p:nvPr>
        </p:nvSpPr>
        <p:spPr/>
        <p:txBody>
          <a:bodyPr>
            <a:normAutofit fontScale="90000"/>
          </a:bodyPr>
          <a:lstStyle/>
          <a:p>
            <a:br>
              <a:rPr lang="en-US" b="1" u="sng" dirty="0"/>
            </a:br>
            <a:r>
              <a:rPr lang="en-US" sz="4000" b="1" dirty="0"/>
              <a:t>Evaluation of training centers in European countries, 									</a:t>
            </a:r>
            <a:r>
              <a:rPr lang="en-US" sz="2200" b="1" dirty="0"/>
              <a:t>Proposed by Andreas</a:t>
            </a:r>
            <a:br>
              <a:rPr lang="en-US" dirty="0"/>
            </a:br>
            <a:endParaRPr lang="tr-TR" dirty="0"/>
          </a:p>
        </p:txBody>
      </p:sp>
      <p:sp>
        <p:nvSpPr>
          <p:cNvPr id="3" name="İçerik Yer Tutucusu 2">
            <a:extLst>
              <a:ext uri="{FF2B5EF4-FFF2-40B4-BE49-F238E27FC236}">
                <a16:creationId xmlns:a16="http://schemas.microsoft.com/office/drawing/2014/main" id="{FF73022B-F5C3-BC48-BC70-173E2022690D}"/>
              </a:ext>
            </a:extLst>
          </p:cNvPr>
          <p:cNvSpPr>
            <a:spLocks noGrp="1"/>
          </p:cNvSpPr>
          <p:nvPr>
            <p:ph idx="1"/>
          </p:nvPr>
        </p:nvSpPr>
        <p:spPr/>
        <p:txBody>
          <a:bodyPr>
            <a:normAutofit fontScale="40000" lnSpcReduction="20000"/>
          </a:bodyPr>
          <a:lstStyle/>
          <a:p>
            <a:pPr marL="0" indent="0">
              <a:buNone/>
            </a:pPr>
            <a:r>
              <a:rPr lang="en-US" dirty="0"/>
              <a:t> </a:t>
            </a:r>
          </a:p>
          <a:p>
            <a:pPr marL="0" indent="0">
              <a:lnSpc>
                <a:spcPct val="120000"/>
              </a:lnSpc>
              <a:buNone/>
            </a:pPr>
            <a:r>
              <a:rPr lang="en-US" sz="5900" dirty="0"/>
              <a:t>First to collect date from every European country – member of UEMS about a normal evaluation and re-evaluation process in their country. If evaluation exists, how often, etc.</a:t>
            </a:r>
          </a:p>
          <a:p>
            <a:pPr marL="0" indent="0">
              <a:lnSpc>
                <a:spcPct val="120000"/>
              </a:lnSpc>
              <a:buNone/>
            </a:pPr>
            <a:r>
              <a:rPr lang="en-US" sz="5900" dirty="0"/>
              <a:t>Second, criteria under which the centers are evaluated.</a:t>
            </a:r>
          </a:p>
          <a:p>
            <a:pPr marL="0" indent="0">
              <a:lnSpc>
                <a:spcPct val="120000"/>
              </a:lnSpc>
              <a:buNone/>
            </a:pPr>
            <a:r>
              <a:rPr lang="en-US" sz="5900" dirty="0"/>
              <a:t>After all these or even more data are collected, UEMS should decide and suggest specific evaluation criteria and standards for each specialty.</a:t>
            </a:r>
          </a:p>
          <a:p>
            <a:pPr marL="0" indent="0">
              <a:buNone/>
            </a:pPr>
            <a:br>
              <a:rPr lang="en-US" sz="5900" dirty="0"/>
            </a:br>
            <a:endParaRPr lang="en-US" sz="5900" dirty="0"/>
          </a:p>
          <a:p>
            <a:pPr marL="0" indent="0">
              <a:buNone/>
            </a:pPr>
            <a:br>
              <a:rPr lang="en-US" dirty="0"/>
            </a:br>
            <a:endParaRPr lang="en-US" dirty="0"/>
          </a:p>
          <a:p>
            <a:endParaRPr lang="tr-TR" dirty="0"/>
          </a:p>
        </p:txBody>
      </p:sp>
    </p:spTree>
    <p:extLst>
      <p:ext uri="{BB962C8B-B14F-4D97-AF65-F5344CB8AC3E}">
        <p14:creationId xmlns:p14="http://schemas.microsoft.com/office/powerpoint/2010/main" val="358803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F0A2D7-6215-6E42-9361-D38380AAA88E}"/>
              </a:ext>
            </a:extLst>
          </p:cNvPr>
          <p:cNvSpPr>
            <a:spLocks noGrp="1"/>
          </p:cNvSpPr>
          <p:nvPr>
            <p:ph type="title"/>
          </p:nvPr>
        </p:nvSpPr>
        <p:spPr/>
        <p:txBody>
          <a:bodyPr/>
          <a:lstStyle/>
          <a:p>
            <a:r>
              <a:rPr lang="tr-TR" dirty="0" err="1"/>
              <a:t>Our</a:t>
            </a:r>
            <a:r>
              <a:rPr lang="tr-TR" dirty="0"/>
              <a:t> </a:t>
            </a:r>
            <a:r>
              <a:rPr lang="tr-TR" dirty="0" err="1"/>
              <a:t>working</a:t>
            </a:r>
            <a:r>
              <a:rPr lang="tr-TR" dirty="0"/>
              <a:t> </a:t>
            </a:r>
            <a:r>
              <a:rPr lang="tr-TR" dirty="0" err="1"/>
              <a:t>groups</a:t>
            </a:r>
            <a:r>
              <a:rPr lang="tr-TR" dirty="0"/>
              <a:t> </a:t>
            </a:r>
            <a:r>
              <a:rPr lang="tr-TR" dirty="0" err="1"/>
              <a:t>need</a:t>
            </a:r>
            <a:r>
              <a:rPr lang="tr-TR" dirty="0"/>
              <a:t> :</a:t>
            </a:r>
          </a:p>
        </p:txBody>
      </p:sp>
      <p:sp>
        <p:nvSpPr>
          <p:cNvPr id="3" name="İçerik Yer Tutucusu 2">
            <a:extLst>
              <a:ext uri="{FF2B5EF4-FFF2-40B4-BE49-F238E27FC236}">
                <a16:creationId xmlns:a16="http://schemas.microsoft.com/office/drawing/2014/main" id="{CEC22701-2C43-9942-8292-BD4A042FC1E2}"/>
              </a:ext>
            </a:extLst>
          </p:cNvPr>
          <p:cNvSpPr>
            <a:spLocks noGrp="1"/>
          </p:cNvSpPr>
          <p:nvPr>
            <p:ph idx="1"/>
          </p:nvPr>
        </p:nvSpPr>
        <p:spPr/>
        <p:txBody>
          <a:bodyPr/>
          <a:lstStyle/>
          <a:p>
            <a:pPr lvl="0"/>
            <a:r>
              <a:rPr lang="en-US" sz="3600" b="1" dirty="0"/>
              <a:t>UEMS’s, EEC’s approval and support for this very big and very important Project with huge potential.</a:t>
            </a:r>
            <a:endParaRPr lang="tr-TR" sz="3600" b="1" dirty="0"/>
          </a:p>
          <a:p>
            <a:pPr lvl="0"/>
            <a:endParaRPr lang="en-US" dirty="0"/>
          </a:p>
          <a:p>
            <a:pPr lvl="0"/>
            <a:r>
              <a:rPr lang="en-US" dirty="0"/>
              <a:t>Secretariat help from UEMS Office.</a:t>
            </a:r>
            <a:endParaRPr lang="tr-TR" dirty="0"/>
          </a:p>
          <a:p>
            <a:pPr lvl="0"/>
            <a:endParaRPr lang="en-US" dirty="0"/>
          </a:p>
          <a:p>
            <a:pPr lvl="0"/>
            <a:r>
              <a:rPr lang="en-US" dirty="0"/>
              <a:t>Our colleagues support, getting into the WGPGT and our Project, bring their expert colleagues who volunteers to work in this Project.</a:t>
            </a:r>
            <a:endParaRPr lang="tr-TR" dirty="0"/>
          </a:p>
          <a:p>
            <a:pPr marL="0" indent="0">
              <a:buNone/>
            </a:pPr>
            <a:endParaRPr lang="tr-TR" dirty="0"/>
          </a:p>
        </p:txBody>
      </p:sp>
    </p:spTree>
    <p:extLst>
      <p:ext uri="{BB962C8B-B14F-4D97-AF65-F5344CB8AC3E}">
        <p14:creationId xmlns:p14="http://schemas.microsoft.com/office/powerpoint/2010/main" val="68347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8C8F11-2F47-0247-A2FF-1B518973F90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4D7397B-3BCC-5A40-8594-76CFCFCFF60D}"/>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1653659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65884D-DFC2-6C4A-AF34-2F82240EB4B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B27029F-F9AC-2149-B5B4-A37BF0EE79F8}"/>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3146680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EC0313-B3A2-E242-833A-0D02A34AC436}"/>
              </a:ext>
            </a:extLst>
          </p:cNvPr>
          <p:cNvSpPr>
            <a:spLocks noGrp="1"/>
          </p:cNvSpPr>
          <p:nvPr>
            <p:ph type="title"/>
          </p:nvPr>
        </p:nvSpPr>
        <p:spPr/>
        <p:txBody>
          <a:bodyPr/>
          <a:lstStyle/>
          <a:p>
            <a:r>
              <a:rPr lang="tr-TR" dirty="0" err="1"/>
              <a:t>Title</a:t>
            </a:r>
            <a:endParaRPr lang="tr-TR" dirty="0"/>
          </a:p>
        </p:txBody>
      </p:sp>
      <p:sp>
        <p:nvSpPr>
          <p:cNvPr id="3" name="İçerik Yer Tutucusu 2">
            <a:extLst>
              <a:ext uri="{FF2B5EF4-FFF2-40B4-BE49-F238E27FC236}">
                <a16:creationId xmlns:a16="http://schemas.microsoft.com/office/drawing/2014/main" id="{85728FD1-526E-584F-A340-3FCC6E5C31A8}"/>
              </a:ext>
            </a:extLst>
          </p:cNvPr>
          <p:cNvSpPr>
            <a:spLocks noGrp="1"/>
          </p:cNvSpPr>
          <p:nvPr>
            <p:ph idx="1"/>
          </p:nvPr>
        </p:nvSpPr>
        <p:spPr/>
        <p:txBody>
          <a:bodyPr/>
          <a:lstStyle/>
          <a:p>
            <a:pPr lvl="0"/>
            <a:r>
              <a:rPr lang="en-US" dirty="0"/>
              <a:t>Our Projects name:</a:t>
            </a:r>
            <a:endParaRPr lang="tr-TR" dirty="0"/>
          </a:p>
          <a:p>
            <a:r>
              <a:rPr lang="en-US" dirty="0"/>
              <a:t>Distant post graduate medical specialist training</a:t>
            </a:r>
            <a:r>
              <a:rPr lang="tr-TR" dirty="0"/>
              <a:t> </a:t>
            </a:r>
            <a:r>
              <a:rPr lang="tr-TR" sz="4400" dirty="0"/>
              <a:t>?</a:t>
            </a:r>
            <a:endParaRPr lang="tr-TR" dirty="0"/>
          </a:p>
        </p:txBody>
      </p:sp>
    </p:spTree>
    <p:extLst>
      <p:ext uri="{BB962C8B-B14F-4D97-AF65-F5344CB8AC3E}">
        <p14:creationId xmlns:p14="http://schemas.microsoft.com/office/powerpoint/2010/main" val="98101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5FFF60-1AD6-FF45-BC0F-6A7B3687CCAC}"/>
              </a:ext>
            </a:extLst>
          </p:cNvPr>
          <p:cNvSpPr>
            <a:spLocks noGrp="1"/>
          </p:cNvSpPr>
          <p:nvPr>
            <p:ph type="title"/>
          </p:nvPr>
        </p:nvSpPr>
        <p:spPr/>
        <p:txBody>
          <a:bodyPr/>
          <a:lstStyle/>
          <a:p>
            <a:r>
              <a:rPr lang="tr-TR" dirty="0" err="1"/>
              <a:t>Glossary</a:t>
            </a:r>
            <a:endParaRPr lang="tr-TR" dirty="0"/>
          </a:p>
        </p:txBody>
      </p:sp>
      <p:sp>
        <p:nvSpPr>
          <p:cNvPr id="3" name="İçerik Yer Tutucusu 2">
            <a:extLst>
              <a:ext uri="{FF2B5EF4-FFF2-40B4-BE49-F238E27FC236}">
                <a16:creationId xmlns:a16="http://schemas.microsoft.com/office/drawing/2014/main" id="{8DBE7DBD-52B7-9E41-A11A-A10BB4D84183}"/>
              </a:ext>
            </a:extLst>
          </p:cNvPr>
          <p:cNvSpPr>
            <a:spLocks noGrp="1"/>
          </p:cNvSpPr>
          <p:nvPr>
            <p:ph idx="1"/>
          </p:nvPr>
        </p:nvSpPr>
        <p:spPr/>
        <p:txBody>
          <a:bodyPr/>
          <a:lstStyle/>
          <a:p>
            <a:r>
              <a:rPr lang="en-GB" u="sng" dirty="0"/>
              <a:t>Glossary and Acronyms  to serve as basis for </a:t>
            </a:r>
            <a:r>
              <a:rPr lang="en-US" u="sng" dirty="0"/>
              <a:t>WGPGT – Arthur Felice 20/10/2021</a:t>
            </a:r>
            <a:endParaRPr lang="tr-TR" dirty="0"/>
          </a:p>
          <a:p>
            <a:r>
              <a:rPr lang="en-US" i="1" dirty="0"/>
              <a:t>( Extracted from Proposed ETR General Surgery to be presented in Limassol Meeting)</a:t>
            </a:r>
            <a:endParaRPr lang="tr-TR" dirty="0"/>
          </a:p>
          <a:p>
            <a:endParaRPr lang="tr-TR" dirty="0"/>
          </a:p>
        </p:txBody>
      </p:sp>
    </p:spTree>
    <p:extLst>
      <p:ext uri="{BB962C8B-B14F-4D97-AF65-F5344CB8AC3E}">
        <p14:creationId xmlns:p14="http://schemas.microsoft.com/office/powerpoint/2010/main" val="120293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7DFCE9-6524-DE4B-AB7B-5B28BD708B09}"/>
              </a:ext>
            </a:extLst>
          </p:cNvPr>
          <p:cNvSpPr>
            <a:spLocks noGrp="1"/>
          </p:cNvSpPr>
          <p:nvPr>
            <p:ph type="title"/>
          </p:nvPr>
        </p:nvSpPr>
        <p:spPr/>
        <p:txBody>
          <a:bodyPr/>
          <a:lstStyle/>
          <a:p>
            <a:r>
              <a:rPr lang="en-US" b="1" dirty="0"/>
              <a:t>Objectives</a:t>
            </a:r>
            <a:endParaRPr lang="tr-TR" b="1" dirty="0"/>
          </a:p>
        </p:txBody>
      </p:sp>
      <p:sp>
        <p:nvSpPr>
          <p:cNvPr id="3" name="İçerik Yer Tutucusu 2">
            <a:extLst>
              <a:ext uri="{FF2B5EF4-FFF2-40B4-BE49-F238E27FC236}">
                <a16:creationId xmlns:a16="http://schemas.microsoft.com/office/drawing/2014/main" id="{6E090684-AB5E-4F4F-A2B3-5679126C67C6}"/>
              </a:ext>
            </a:extLst>
          </p:cNvPr>
          <p:cNvSpPr>
            <a:spLocks noGrp="1"/>
          </p:cNvSpPr>
          <p:nvPr>
            <p:ph idx="1"/>
          </p:nvPr>
        </p:nvSpPr>
        <p:spPr/>
        <p:txBody>
          <a:bodyPr/>
          <a:lstStyle/>
          <a:p>
            <a:pPr lvl="0"/>
            <a:r>
              <a:rPr lang="en-US" dirty="0"/>
              <a:t>Our objectives should be clearly decided and given in a short solid form</a:t>
            </a:r>
            <a:endParaRPr lang="tr-TR" dirty="0"/>
          </a:p>
          <a:p>
            <a:r>
              <a:rPr lang="en-US" dirty="0"/>
              <a:t>To increase the quality of DPGMST and prepare for the future of DPGT </a:t>
            </a:r>
            <a:r>
              <a:rPr lang="tr-TR" dirty="0"/>
              <a:t>?</a:t>
            </a:r>
          </a:p>
          <a:p>
            <a:endParaRPr lang="tr-TR" dirty="0"/>
          </a:p>
        </p:txBody>
      </p:sp>
    </p:spTree>
    <p:extLst>
      <p:ext uri="{BB962C8B-B14F-4D97-AF65-F5344CB8AC3E}">
        <p14:creationId xmlns:p14="http://schemas.microsoft.com/office/powerpoint/2010/main" val="2317106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1A20CD-D6C4-7E40-ABED-154D8BC39C09}"/>
              </a:ext>
            </a:extLst>
          </p:cNvPr>
          <p:cNvSpPr>
            <a:spLocks noGrp="1"/>
          </p:cNvSpPr>
          <p:nvPr>
            <p:ph type="title"/>
          </p:nvPr>
        </p:nvSpPr>
        <p:spPr/>
        <p:txBody>
          <a:bodyPr>
            <a:normAutofit fontScale="90000"/>
          </a:bodyPr>
          <a:lstStyle/>
          <a:p>
            <a:br>
              <a:rPr lang="en-US" dirty="0"/>
            </a:br>
            <a:r>
              <a:rPr lang="en-US" dirty="0"/>
              <a:t>Literature: </a:t>
            </a:r>
            <a:br>
              <a:rPr lang="tr-TR" dirty="0"/>
            </a:br>
            <a:endParaRPr lang="tr-TR" dirty="0"/>
          </a:p>
        </p:txBody>
      </p:sp>
      <p:sp>
        <p:nvSpPr>
          <p:cNvPr id="3" name="İçerik Yer Tutucusu 2">
            <a:extLst>
              <a:ext uri="{FF2B5EF4-FFF2-40B4-BE49-F238E27FC236}">
                <a16:creationId xmlns:a16="http://schemas.microsoft.com/office/drawing/2014/main" id="{7CEB4B4C-7EA2-A94A-B578-4CB60279AC37}"/>
              </a:ext>
            </a:extLst>
          </p:cNvPr>
          <p:cNvSpPr>
            <a:spLocks noGrp="1"/>
          </p:cNvSpPr>
          <p:nvPr>
            <p:ph idx="1"/>
          </p:nvPr>
        </p:nvSpPr>
        <p:spPr/>
        <p:txBody>
          <a:bodyPr/>
          <a:lstStyle/>
          <a:p>
            <a:r>
              <a:rPr lang="en-US" dirty="0"/>
              <a:t>De Leeuw et al from VU University, Amsterdam (Quality specifications in postgraduate medical e-learning: an integrative literature review leading to a postgraduate e-learning model. BMC Medical Education 2016; 16:168 (added by Nigel)</a:t>
            </a:r>
            <a:endParaRPr lang="tr-TR" dirty="0"/>
          </a:p>
          <a:p>
            <a:r>
              <a:rPr lang="en-US" dirty="0" err="1"/>
              <a:t>O’Doherty</a:t>
            </a:r>
            <a:r>
              <a:rPr lang="en-US" dirty="0"/>
              <a:t> et al (Barriers and solutions to online learning in medical education – an integrative review. BMC Medical Education 2018; 18:130) (added by Nigel)</a:t>
            </a:r>
            <a:endParaRPr lang="tr-TR" dirty="0"/>
          </a:p>
          <a:p>
            <a:endParaRPr lang="tr-TR" dirty="0"/>
          </a:p>
        </p:txBody>
      </p:sp>
    </p:spTree>
    <p:extLst>
      <p:ext uri="{BB962C8B-B14F-4D97-AF65-F5344CB8AC3E}">
        <p14:creationId xmlns:p14="http://schemas.microsoft.com/office/powerpoint/2010/main" val="2096289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A410E1-43FD-F041-9CFF-C3314B6B11D0}"/>
              </a:ext>
            </a:extLst>
          </p:cNvPr>
          <p:cNvSpPr>
            <a:spLocks noGrp="1"/>
          </p:cNvSpPr>
          <p:nvPr>
            <p:ph type="title"/>
          </p:nvPr>
        </p:nvSpPr>
        <p:spPr/>
        <p:txBody>
          <a:bodyPr/>
          <a:lstStyle/>
          <a:p>
            <a:r>
              <a:rPr lang="tr-TR" dirty="0" err="1"/>
              <a:t>Advantages</a:t>
            </a:r>
            <a:r>
              <a:rPr lang="tr-TR" dirty="0"/>
              <a:t> </a:t>
            </a:r>
            <a:r>
              <a:rPr lang="tr-TR" dirty="0" err="1"/>
              <a:t>dis-advantages</a:t>
            </a:r>
            <a:r>
              <a:rPr lang="tr-TR" dirty="0"/>
              <a:t> !</a:t>
            </a:r>
          </a:p>
        </p:txBody>
      </p:sp>
      <p:sp>
        <p:nvSpPr>
          <p:cNvPr id="3" name="İçerik Yer Tutucusu 2">
            <a:extLst>
              <a:ext uri="{FF2B5EF4-FFF2-40B4-BE49-F238E27FC236}">
                <a16:creationId xmlns:a16="http://schemas.microsoft.com/office/drawing/2014/main" id="{EBA63280-F6AA-F243-BF8C-8B6AA86F1FA8}"/>
              </a:ext>
            </a:extLst>
          </p:cNvPr>
          <p:cNvSpPr>
            <a:spLocks noGrp="1"/>
          </p:cNvSpPr>
          <p:nvPr>
            <p:ph idx="1"/>
          </p:nvPr>
        </p:nvSpPr>
        <p:spPr/>
        <p:txBody>
          <a:bodyPr>
            <a:normAutofit fontScale="92500" lnSpcReduction="20000"/>
          </a:bodyPr>
          <a:lstStyle/>
          <a:p>
            <a:r>
              <a:rPr lang="en-US" dirty="0"/>
              <a:t>Arthur Felice: One important suggestion regarding ‘Distant (or perhaps Distance) Learning, that emerged, was to </a:t>
            </a:r>
            <a:r>
              <a:rPr lang="en-US" b="1" dirty="0"/>
              <a:t>gather research evidence</a:t>
            </a:r>
            <a:r>
              <a:rPr lang="en-US" dirty="0"/>
              <a:t> that points out what are the </a:t>
            </a:r>
            <a:r>
              <a:rPr lang="en-US" b="1" dirty="0"/>
              <a:t>advantages and disadvantages of Distance Learning, as compared to face-to-face teaching and learning</a:t>
            </a:r>
            <a:r>
              <a:rPr lang="en-US" dirty="0"/>
              <a:t>. One could then focus one’s attention on aspects where Distance Learning is comparatively most effective, keeping in mind what is best, ultimately, for the patient.</a:t>
            </a:r>
            <a:endParaRPr lang="tr-TR" dirty="0"/>
          </a:p>
          <a:p>
            <a:r>
              <a:rPr lang="en-US" dirty="0" err="1"/>
              <a:t>Umut</a:t>
            </a:r>
            <a:r>
              <a:rPr lang="en-US" dirty="0"/>
              <a:t> Akyol: Advantages: The possibility of education independent of time and place, 7’24 availability of materials, using the funds, ability to reach remote geographical locations, to repeat the available lectures, materials etc. As many times as wanted, availability of rich variety of learning materials, minimum need for supra-structure and carbon foot-print, </a:t>
            </a:r>
            <a:endParaRPr lang="tr-TR" dirty="0"/>
          </a:p>
          <a:p>
            <a:r>
              <a:rPr lang="en-US" dirty="0"/>
              <a:t>Nigel </a:t>
            </a:r>
            <a:r>
              <a:rPr lang="en-US" dirty="0" err="1"/>
              <a:t>Bax</a:t>
            </a:r>
            <a:r>
              <a:rPr lang="en-US" dirty="0"/>
              <a:t>: acceptable, adaptable, can be revisited and is cost effective </a:t>
            </a:r>
            <a:endParaRPr lang="tr-TR" dirty="0"/>
          </a:p>
          <a:p>
            <a:endParaRPr lang="tr-TR" dirty="0"/>
          </a:p>
        </p:txBody>
      </p:sp>
    </p:spTree>
    <p:extLst>
      <p:ext uri="{BB962C8B-B14F-4D97-AF65-F5344CB8AC3E}">
        <p14:creationId xmlns:p14="http://schemas.microsoft.com/office/powerpoint/2010/main" val="14700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8BF3D4-1848-1045-AFB9-456618EB4177}"/>
              </a:ext>
            </a:extLst>
          </p:cNvPr>
          <p:cNvSpPr>
            <a:spLocks noGrp="1"/>
          </p:cNvSpPr>
          <p:nvPr>
            <p:ph type="title"/>
          </p:nvPr>
        </p:nvSpPr>
        <p:spPr/>
        <p:txBody>
          <a:bodyPr/>
          <a:lstStyle/>
          <a:p>
            <a:r>
              <a:rPr lang="tr-TR" dirty="0" err="1"/>
              <a:t>Nigel’s</a:t>
            </a:r>
            <a:r>
              <a:rPr lang="tr-TR" dirty="0"/>
              <a:t> </a:t>
            </a:r>
            <a:r>
              <a:rPr lang="tr-TR" dirty="0" err="1"/>
              <a:t>proposals</a:t>
            </a:r>
            <a:endParaRPr lang="tr-TR" dirty="0"/>
          </a:p>
        </p:txBody>
      </p:sp>
      <p:sp>
        <p:nvSpPr>
          <p:cNvPr id="3" name="İçerik Yer Tutucusu 2">
            <a:extLst>
              <a:ext uri="{FF2B5EF4-FFF2-40B4-BE49-F238E27FC236}">
                <a16:creationId xmlns:a16="http://schemas.microsoft.com/office/drawing/2014/main" id="{A0C44649-27B1-6348-90E6-B2E9C9ECC4ED}"/>
              </a:ext>
            </a:extLst>
          </p:cNvPr>
          <p:cNvSpPr>
            <a:spLocks noGrp="1"/>
          </p:cNvSpPr>
          <p:nvPr>
            <p:ph idx="1"/>
          </p:nvPr>
        </p:nvSpPr>
        <p:spPr/>
        <p:txBody>
          <a:bodyPr/>
          <a:lstStyle/>
          <a:p>
            <a:r>
              <a:rPr lang="tr-TR" sz="3600" dirty="0" err="1"/>
              <a:t>Distant</a:t>
            </a:r>
            <a:r>
              <a:rPr lang="tr-TR" sz="3600" dirty="0"/>
              <a:t> </a:t>
            </a:r>
            <a:r>
              <a:rPr lang="tr-TR" sz="3600" dirty="0" err="1"/>
              <a:t>learning</a:t>
            </a:r>
            <a:r>
              <a:rPr lang="tr-TR" sz="3600" dirty="0"/>
              <a:t> </a:t>
            </a:r>
            <a:r>
              <a:rPr lang="tr-TR" sz="3600" dirty="0" err="1"/>
              <a:t>and</a:t>
            </a:r>
            <a:r>
              <a:rPr lang="tr-TR" sz="3600" dirty="0"/>
              <a:t> </a:t>
            </a:r>
            <a:r>
              <a:rPr lang="tr-TR" sz="3600" dirty="0" err="1"/>
              <a:t>ETRs</a:t>
            </a:r>
            <a:endParaRPr lang="tr-TR" sz="3600" dirty="0"/>
          </a:p>
          <a:p>
            <a:endParaRPr lang="tr-TR" sz="3600" dirty="0"/>
          </a:p>
          <a:p>
            <a:r>
              <a:rPr lang="tr-TR" sz="3600" dirty="0"/>
              <a:t>Global On </a:t>
            </a:r>
            <a:r>
              <a:rPr lang="tr-TR" sz="3600" dirty="0" err="1"/>
              <a:t>line</a:t>
            </a:r>
            <a:r>
              <a:rPr lang="tr-TR" sz="3600" dirty="0"/>
              <a:t> UEMS </a:t>
            </a:r>
            <a:r>
              <a:rPr lang="tr-TR" sz="3600" dirty="0" err="1"/>
              <a:t>library</a:t>
            </a:r>
            <a:endParaRPr lang="tr-TR" sz="3600" dirty="0"/>
          </a:p>
          <a:p>
            <a:endParaRPr lang="tr-TR" dirty="0"/>
          </a:p>
        </p:txBody>
      </p:sp>
    </p:spTree>
    <p:extLst>
      <p:ext uri="{BB962C8B-B14F-4D97-AF65-F5344CB8AC3E}">
        <p14:creationId xmlns:p14="http://schemas.microsoft.com/office/powerpoint/2010/main" val="121030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998EF-EAFC-CF45-B51A-9458A1A2A83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AE97AE6-F949-1941-AB48-03AD0A8472D9}"/>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A9642A6E-A93F-5D4F-A4BA-0EDD47FC05A2}"/>
              </a:ext>
            </a:extLst>
          </p:cNvPr>
          <p:cNvPicPr>
            <a:picLocks noChangeAspect="1"/>
          </p:cNvPicPr>
          <p:nvPr/>
        </p:nvPicPr>
        <p:blipFill>
          <a:blip r:embed="rId2"/>
          <a:stretch>
            <a:fillRect/>
          </a:stretch>
        </p:blipFill>
        <p:spPr>
          <a:xfrm>
            <a:off x="928816" y="111210"/>
            <a:ext cx="10334368" cy="6858000"/>
          </a:xfrm>
          <a:prstGeom prst="rect">
            <a:avLst/>
          </a:prstGeom>
        </p:spPr>
      </p:pic>
    </p:spTree>
    <p:extLst>
      <p:ext uri="{BB962C8B-B14F-4D97-AF65-F5344CB8AC3E}">
        <p14:creationId xmlns:p14="http://schemas.microsoft.com/office/powerpoint/2010/main" val="15673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716B91-A82F-7F47-B380-523E261028BB}"/>
              </a:ext>
            </a:extLst>
          </p:cNvPr>
          <p:cNvPicPr>
            <a:picLocks noChangeAspect="1"/>
          </p:cNvPicPr>
          <p:nvPr/>
        </p:nvPicPr>
        <p:blipFill>
          <a:blip r:embed="rId2"/>
          <a:stretch>
            <a:fillRect/>
          </a:stretch>
        </p:blipFill>
        <p:spPr>
          <a:xfrm>
            <a:off x="731616" y="329952"/>
            <a:ext cx="2403846" cy="1464098"/>
          </a:xfrm>
          <a:prstGeom prst="rect">
            <a:avLst/>
          </a:prstGeom>
        </p:spPr>
      </p:pic>
      <p:sp>
        <p:nvSpPr>
          <p:cNvPr id="6" name="TextBox 5">
            <a:extLst>
              <a:ext uri="{FF2B5EF4-FFF2-40B4-BE49-F238E27FC236}">
                <a16:creationId xmlns:a16="http://schemas.microsoft.com/office/drawing/2014/main" id="{751916E4-16A3-8747-BB79-4378B5CDBD96}"/>
              </a:ext>
            </a:extLst>
          </p:cNvPr>
          <p:cNvSpPr txBox="1"/>
          <p:nvPr/>
        </p:nvSpPr>
        <p:spPr>
          <a:xfrm>
            <a:off x="522339" y="1444877"/>
            <a:ext cx="1249879" cy="553998"/>
          </a:xfrm>
          <a:prstGeom prst="rect">
            <a:avLst/>
          </a:prstGeom>
          <a:noFill/>
        </p:spPr>
        <p:txBody>
          <a:bodyPr wrap="square">
            <a:spAutoFit/>
          </a:bodyPr>
          <a:lstStyle/>
          <a:p>
            <a:pPr algn="ctr"/>
            <a:r>
              <a:rPr lang="en-US" sz="1000" dirty="0"/>
              <a:t>On-line resources </a:t>
            </a:r>
          </a:p>
          <a:p>
            <a:pPr algn="ctr"/>
            <a:r>
              <a:rPr lang="en-US" sz="1000" dirty="0"/>
              <a:t>developed</a:t>
            </a:r>
          </a:p>
          <a:p>
            <a:pPr algn="ctr"/>
            <a:r>
              <a:rPr lang="en-US" sz="1000" dirty="0"/>
              <a:t>within a country</a:t>
            </a:r>
          </a:p>
        </p:txBody>
      </p:sp>
      <p:pic>
        <p:nvPicPr>
          <p:cNvPr id="7" name="Picture 6">
            <a:extLst>
              <a:ext uri="{FF2B5EF4-FFF2-40B4-BE49-F238E27FC236}">
                <a16:creationId xmlns:a16="http://schemas.microsoft.com/office/drawing/2014/main" id="{B334B799-9A5B-C348-AA8F-697CC32626F9}"/>
              </a:ext>
            </a:extLst>
          </p:cNvPr>
          <p:cNvPicPr>
            <a:picLocks noChangeAspect="1"/>
          </p:cNvPicPr>
          <p:nvPr/>
        </p:nvPicPr>
        <p:blipFill>
          <a:blip r:embed="rId3"/>
          <a:stretch>
            <a:fillRect/>
          </a:stretch>
        </p:blipFill>
        <p:spPr>
          <a:xfrm>
            <a:off x="2638414" y="1649407"/>
            <a:ext cx="1723411" cy="975687"/>
          </a:xfrm>
          <a:prstGeom prst="rect">
            <a:avLst/>
          </a:prstGeom>
        </p:spPr>
      </p:pic>
      <p:pic>
        <p:nvPicPr>
          <p:cNvPr id="9" name="Picture 8">
            <a:extLst>
              <a:ext uri="{FF2B5EF4-FFF2-40B4-BE49-F238E27FC236}">
                <a16:creationId xmlns:a16="http://schemas.microsoft.com/office/drawing/2014/main" id="{91193F03-E0EC-2C4D-B8AA-5DD7B0CF0112}"/>
              </a:ext>
            </a:extLst>
          </p:cNvPr>
          <p:cNvPicPr>
            <a:picLocks noChangeAspect="1"/>
          </p:cNvPicPr>
          <p:nvPr/>
        </p:nvPicPr>
        <p:blipFill>
          <a:blip r:embed="rId4"/>
          <a:stretch>
            <a:fillRect/>
          </a:stretch>
        </p:blipFill>
        <p:spPr>
          <a:xfrm>
            <a:off x="3795088" y="2639381"/>
            <a:ext cx="566737" cy="746204"/>
          </a:xfrm>
          <a:prstGeom prst="rect">
            <a:avLst/>
          </a:prstGeom>
        </p:spPr>
      </p:pic>
      <p:pic>
        <p:nvPicPr>
          <p:cNvPr id="10" name="Picture 9">
            <a:extLst>
              <a:ext uri="{FF2B5EF4-FFF2-40B4-BE49-F238E27FC236}">
                <a16:creationId xmlns:a16="http://schemas.microsoft.com/office/drawing/2014/main" id="{BE1667BA-A954-434C-B2D8-75047D211CDD}"/>
              </a:ext>
            </a:extLst>
          </p:cNvPr>
          <p:cNvPicPr>
            <a:picLocks noChangeAspect="1"/>
          </p:cNvPicPr>
          <p:nvPr/>
        </p:nvPicPr>
        <p:blipFill>
          <a:blip r:embed="rId5"/>
          <a:stretch>
            <a:fillRect/>
          </a:stretch>
        </p:blipFill>
        <p:spPr>
          <a:xfrm>
            <a:off x="4361825" y="3458128"/>
            <a:ext cx="1681163" cy="666668"/>
          </a:xfrm>
          <a:prstGeom prst="rect">
            <a:avLst/>
          </a:prstGeom>
        </p:spPr>
      </p:pic>
      <p:pic>
        <p:nvPicPr>
          <p:cNvPr id="12" name="Picture 11">
            <a:extLst>
              <a:ext uri="{FF2B5EF4-FFF2-40B4-BE49-F238E27FC236}">
                <a16:creationId xmlns:a16="http://schemas.microsoft.com/office/drawing/2014/main" id="{FCDAB897-A5E4-6440-A509-74D8268EBD6F}"/>
              </a:ext>
            </a:extLst>
          </p:cNvPr>
          <p:cNvPicPr>
            <a:picLocks noChangeAspect="1"/>
          </p:cNvPicPr>
          <p:nvPr/>
        </p:nvPicPr>
        <p:blipFill>
          <a:blip r:embed="rId6"/>
          <a:stretch>
            <a:fillRect/>
          </a:stretch>
        </p:blipFill>
        <p:spPr>
          <a:xfrm>
            <a:off x="3500119" y="4124796"/>
            <a:ext cx="2136149" cy="1587934"/>
          </a:xfrm>
          <a:prstGeom prst="rect">
            <a:avLst/>
          </a:prstGeom>
        </p:spPr>
      </p:pic>
      <p:pic>
        <p:nvPicPr>
          <p:cNvPr id="13" name="Picture 12">
            <a:extLst>
              <a:ext uri="{FF2B5EF4-FFF2-40B4-BE49-F238E27FC236}">
                <a16:creationId xmlns:a16="http://schemas.microsoft.com/office/drawing/2014/main" id="{A5206D49-473C-8F40-89A7-FB246A2BFB03}"/>
              </a:ext>
            </a:extLst>
          </p:cNvPr>
          <p:cNvPicPr>
            <a:picLocks noChangeAspect="1"/>
          </p:cNvPicPr>
          <p:nvPr/>
        </p:nvPicPr>
        <p:blipFill>
          <a:blip r:embed="rId7"/>
          <a:stretch>
            <a:fillRect/>
          </a:stretch>
        </p:blipFill>
        <p:spPr>
          <a:xfrm>
            <a:off x="2236511" y="5658191"/>
            <a:ext cx="1094088" cy="1112024"/>
          </a:xfrm>
          <a:prstGeom prst="rect">
            <a:avLst/>
          </a:prstGeom>
        </p:spPr>
      </p:pic>
      <p:pic>
        <p:nvPicPr>
          <p:cNvPr id="14" name="Picture 13">
            <a:extLst>
              <a:ext uri="{FF2B5EF4-FFF2-40B4-BE49-F238E27FC236}">
                <a16:creationId xmlns:a16="http://schemas.microsoft.com/office/drawing/2014/main" id="{91794638-B658-D149-8A13-06DF1D9F4DA1}"/>
              </a:ext>
            </a:extLst>
          </p:cNvPr>
          <p:cNvPicPr>
            <a:picLocks noChangeAspect="1"/>
          </p:cNvPicPr>
          <p:nvPr/>
        </p:nvPicPr>
        <p:blipFill>
          <a:blip r:embed="rId8"/>
          <a:stretch>
            <a:fillRect/>
          </a:stretch>
        </p:blipFill>
        <p:spPr>
          <a:xfrm>
            <a:off x="4711700" y="5658191"/>
            <a:ext cx="958874" cy="1099626"/>
          </a:xfrm>
          <a:prstGeom prst="rect">
            <a:avLst/>
          </a:prstGeom>
        </p:spPr>
      </p:pic>
      <p:pic>
        <p:nvPicPr>
          <p:cNvPr id="18" name="Picture 17">
            <a:extLst>
              <a:ext uri="{FF2B5EF4-FFF2-40B4-BE49-F238E27FC236}">
                <a16:creationId xmlns:a16="http://schemas.microsoft.com/office/drawing/2014/main" id="{7254F124-5F59-834B-9B0E-9F42025D0D0B}"/>
              </a:ext>
            </a:extLst>
          </p:cNvPr>
          <p:cNvPicPr>
            <a:picLocks noChangeAspect="1"/>
          </p:cNvPicPr>
          <p:nvPr/>
        </p:nvPicPr>
        <p:blipFill>
          <a:blip r:embed="rId9"/>
          <a:stretch>
            <a:fillRect/>
          </a:stretch>
        </p:blipFill>
        <p:spPr>
          <a:xfrm>
            <a:off x="5942234" y="4050134"/>
            <a:ext cx="5918200" cy="2779290"/>
          </a:xfrm>
          <a:prstGeom prst="rect">
            <a:avLst/>
          </a:prstGeom>
        </p:spPr>
      </p:pic>
      <p:pic>
        <p:nvPicPr>
          <p:cNvPr id="19" name="Picture 18">
            <a:extLst>
              <a:ext uri="{FF2B5EF4-FFF2-40B4-BE49-F238E27FC236}">
                <a16:creationId xmlns:a16="http://schemas.microsoft.com/office/drawing/2014/main" id="{91DD4B65-3F41-D447-A968-D501071E4708}"/>
              </a:ext>
            </a:extLst>
          </p:cNvPr>
          <p:cNvPicPr>
            <a:picLocks noChangeAspect="1"/>
          </p:cNvPicPr>
          <p:nvPr/>
        </p:nvPicPr>
        <p:blipFill>
          <a:blip r:embed="rId10"/>
          <a:stretch>
            <a:fillRect/>
          </a:stretch>
        </p:blipFill>
        <p:spPr>
          <a:xfrm>
            <a:off x="7478934" y="62386"/>
            <a:ext cx="4381500" cy="2032000"/>
          </a:xfrm>
          <a:prstGeom prst="rect">
            <a:avLst/>
          </a:prstGeom>
        </p:spPr>
      </p:pic>
      <p:pic>
        <p:nvPicPr>
          <p:cNvPr id="21" name="Picture 20">
            <a:extLst>
              <a:ext uri="{FF2B5EF4-FFF2-40B4-BE49-F238E27FC236}">
                <a16:creationId xmlns:a16="http://schemas.microsoft.com/office/drawing/2014/main" id="{6C026CD2-D560-C24E-ABC7-926F120DB327}"/>
              </a:ext>
            </a:extLst>
          </p:cNvPr>
          <p:cNvPicPr>
            <a:picLocks noChangeAspect="1"/>
          </p:cNvPicPr>
          <p:nvPr/>
        </p:nvPicPr>
        <p:blipFill>
          <a:blip r:embed="rId11"/>
          <a:stretch>
            <a:fillRect/>
          </a:stretch>
        </p:blipFill>
        <p:spPr>
          <a:xfrm>
            <a:off x="7478934" y="2146768"/>
            <a:ext cx="4381500" cy="1892300"/>
          </a:xfrm>
          <a:prstGeom prst="rect">
            <a:avLst/>
          </a:prstGeom>
        </p:spPr>
      </p:pic>
      <p:pic>
        <p:nvPicPr>
          <p:cNvPr id="23" name="Picture 22">
            <a:extLst>
              <a:ext uri="{FF2B5EF4-FFF2-40B4-BE49-F238E27FC236}">
                <a16:creationId xmlns:a16="http://schemas.microsoft.com/office/drawing/2014/main" id="{102FE208-F487-994F-A872-529620C171A9}"/>
              </a:ext>
            </a:extLst>
          </p:cNvPr>
          <p:cNvPicPr>
            <a:picLocks noChangeAspect="1"/>
          </p:cNvPicPr>
          <p:nvPr/>
        </p:nvPicPr>
        <p:blipFill>
          <a:blip r:embed="rId12"/>
          <a:stretch>
            <a:fillRect/>
          </a:stretch>
        </p:blipFill>
        <p:spPr>
          <a:xfrm>
            <a:off x="-26687" y="2867657"/>
            <a:ext cx="3492500" cy="2730500"/>
          </a:xfrm>
          <a:prstGeom prst="rect">
            <a:avLst/>
          </a:prstGeom>
        </p:spPr>
      </p:pic>
    </p:spTree>
    <p:extLst>
      <p:ext uri="{BB962C8B-B14F-4D97-AF65-F5344CB8AC3E}">
        <p14:creationId xmlns:p14="http://schemas.microsoft.com/office/powerpoint/2010/main" val="112744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4DFBE7-6C6C-E749-B019-3F44A6AF0429}"/>
              </a:ext>
            </a:extLst>
          </p:cNvPr>
          <p:cNvSpPr>
            <a:spLocks noGrp="1"/>
          </p:cNvSpPr>
          <p:nvPr>
            <p:ph type="title"/>
          </p:nvPr>
        </p:nvSpPr>
        <p:spPr/>
        <p:txBody>
          <a:bodyPr/>
          <a:lstStyle/>
          <a:p>
            <a:r>
              <a:rPr lang="tr-TR" dirty="0"/>
              <a:t>Mini </a:t>
            </a:r>
            <a:r>
              <a:rPr lang="tr-TR" dirty="0" err="1"/>
              <a:t>Projects</a:t>
            </a:r>
            <a:endParaRPr lang="tr-TR"/>
          </a:p>
        </p:txBody>
      </p:sp>
      <p:sp>
        <p:nvSpPr>
          <p:cNvPr id="3" name="İçerik Yer Tutucusu 2">
            <a:extLst>
              <a:ext uri="{FF2B5EF4-FFF2-40B4-BE49-F238E27FC236}">
                <a16:creationId xmlns:a16="http://schemas.microsoft.com/office/drawing/2014/main" id="{36AC85EA-F4C7-9640-82B1-BB415FD69A45}"/>
              </a:ext>
            </a:extLst>
          </p:cNvPr>
          <p:cNvSpPr>
            <a:spLocks noGrp="1"/>
          </p:cNvSpPr>
          <p:nvPr>
            <p:ph idx="1"/>
          </p:nvPr>
        </p:nvSpPr>
        <p:spPr/>
        <p:txBody>
          <a:bodyPr>
            <a:normAutofit lnSpcReduction="10000"/>
          </a:bodyPr>
          <a:lstStyle/>
          <a:p>
            <a:r>
              <a:rPr lang="tr-TR" dirty="0" err="1"/>
              <a:t>Survey</a:t>
            </a:r>
            <a:r>
              <a:rPr lang="tr-TR" dirty="0"/>
              <a:t> on </a:t>
            </a:r>
            <a:r>
              <a:rPr lang="tr-TR" dirty="0" err="1"/>
              <a:t>the</a:t>
            </a:r>
            <a:r>
              <a:rPr lang="tr-TR" dirty="0"/>
              <a:t> </a:t>
            </a:r>
            <a:r>
              <a:rPr lang="tr-TR" dirty="0" err="1"/>
              <a:t>duration</a:t>
            </a:r>
            <a:r>
              <a:rPr lang="tr-TR" dirty="0"/>
              <a:t> of </a:t>
            </a:r>
            <a:r>
              <a:rPr lang="tr-TR" dirty="0" err="1"/>
              <a:t>the</a:t>
            </a:r>
            <a:r>
              <a:rPr lang="tr-TR" dirty="0"/>
              <a:t> </a:t>
            </a:r>
            <a:r>
              <a:rPr lang="tr-TR" dirty="0" err="1"/>
              <a:t>training</a:t>
            </a:r>
            <a:r>
              <a:rPr lang="tr-TR" dirty="0"/>
              <a:t> of </a:t>
            </a:r>
            <a:r>
              <a:rPr lang="tr-TR" dirty="0" err="1"/>
              <a:t>each</a:t>
            </a:r>
            <a:r>
              <a:rPr lang="tr-TR" dirty="0"/>
              <a:t> </a:t>
            </a:r>
            <a:r>
              <a:rPr lang="tr-TR" dirty="0" err="1"/>
              <a:t>section</a:t>
            </a:r>
            <a:r>
              <a:rPr lang="tr-TR" dirty="0"/>
              <a:t>/</a:t>
            </a:r>
            <a:r>
              <a:rPr lang="tr-TR" dirty="0" err="1"/>
              <a:t>division</a:t>
            </a:r>
            <a:r>
              <a:rPr lang="tr-TR" dirty="0"/>
              <a:t> in </a:t>
            </a:r>
            <a:r>
              <a:rPr lang="tr-TR" dirty="0" err="1"/>
              <a:t>each</a:t>
            </a:r>
            <a:r>
              <a:rPr lang="tr-TR" dirty="0"/>
              <a:t> UEMS </a:t>
            </a:r>
            <a:r>
              <a:rPr lang="tr-TR" dirty="0" err="1"/>
              <a:t>country</a:t>
            </a:r>
            <a:r>
              <a:rPr lang="tr-TR" dirty="0"/>
              <a:t>.</a:t>
            </a:r>
          </a:p>
          <a:p>
            <a:r>
              <a:rPr lang="tr-TR" dirty="0" err="1"/>
              <a:t>Survey</a:t>
            </a:r>
            <a:r>
              <a:rPr lang="tr-TR" dirty="0"/>
              <a:t> on </a:t>
            </a:r>
            <a:r>
              <a:rPr lang="tr-TR" dirty="0" err="1"/>
              <a:t>prerequisites</a:t>
            </a:r>
            <a:r>
              <a:rPr lang="tr-TR" dirty="0"/>
              <a:t> </a:t>
            </a:r>
            <a:r>
              <a:rPr lang="tr-TR" dirty="0" err="1"/>
              <a:t>for</a:t>
            </a:r>
            <a:r>
              <a:rPr lang="tr-TR" dirty="0"/>
              <a:t> </a:t>
            </a:r>
            <a:r>
              <a:rPr lang="tr-TR" dirty="0" err="1"/>
              <a:t>getting</a:t>
            </a:r>
            <a:r>
              <a:rPr lang="tr-TR" dirty="0"/>
              <a:t> </a:t>
            </a:r>
            <a:r>
              <a:rPr lang="tr-TR" dirty="0" err="1"/>
              <a:t>into</a:t>
            </a:r>
            <a:r>
              <a:rPr lang="tr-TR" dirty="0"/>
              <a:t> a post </a:t>
            </a:r>
            <a:r>
              <a:rPr lang="tr-TR" dirty="0" err="1"/>
              <a:t>graduate</a:t>
            </a:r>
            <a:r>
              <a:rPr lang="tr-TR" dirty="0"/>
              <a:t> </a:t>
            </a:r>
            <a:r>
              <a:rPr lang="tr-TR" dirty="0" err="1"/>
              <a:t>medical</a:t>
            </a:r>
            <a:r>
              <a:rPr lang="tr-TR" dirty="0"/>
              <a:t> </a:t>
            </a:r>
            <a:r>
              <a:rPr lang="tr-TR" dirty="0" err="1"/>
              <a:t>training</a:t>
            </a:r>
            <a:r>
              <a:rPr lang="tr-TR" dirty="0"/>
              <a:t> program, PGMTP, in UEMS </a:t>
            </a:r>
            <a:r>
              <a:rPr lang="tr-TR" dirty="0" err="1"/>
              <a:t>countries</a:t>
            </a:r>
            <a:endParaRPr lang="tr-TR" dirty="0"/>
          </a:p>
          <a:p>
            <a:endParaRPr lang="tr-TR" dirty="0"/>
          </a:p>
          <a:p>
            <a:pPr marL="0" indent="0">
              <a:buNone/>
            </a:pPr>
            <a:r>
              <a:rPr lang="tr-TR" dirty="0"/>
              <a:t>WE </a:t>
            </a:r>
            <a:r>
              <a:rPr lang="tr-TR" dirty="0" err="1"/>
              <a:t>still</a:t>
            </a:r>
            <a:r>
              <a:rPr lang="tr-TR" dirty="0"/>
              <a:t> </a:t>
            </a:r>
            <a:r>
              <a:rPr lang="tr-TR" dirty="0" err="1"/>
              <a:t>need</a:t>
            </a:r>
            <a:r>
              <a:rPr lang="tr-TR" dirty="0"/>
              <a:t> </a:t>
            </a:r>
            <a:r>
              <a:rPr lang="tr-TR" dirty="0" err="1"/>
              <a:t>more</a:t>
            </a:r>
            <a:r>
              <a:rPr lang="tr-TR" dirty="0"/>
              <a:t> data, </a:t>
            </a:r>
            <a:r>
              <a:rPr lang="tr-TR" dirty="0" err="1"/>
              <a:t>please</a:t>
            </a:r>
            <a:r>
              <a:rPr lang="tr-TR" dirty="0"/>
              <a:t> </a:t>
            </a:r>
            <a:r>
              <a:rPr lang="tr-TR" dirty="0" err="1"/>
              <a:t>fill</a:t>
            </a:r>
            <a:r>
              <a:rPr lang="tr-TR" dirty="0"/>
              <a:t> in </a:t>
            </a:r>
            <a:r>
              <a:rPr lang="tr-TR" dirty="0" err="1"/>
              <a:t>the</a:t>
            </a:r>
            <a:r>
              <a:rPr lang="tr-TR" dirty="0"/>
              <a:t> </a:t>
            </a:r>
            <a:r>
              <a:rPr lang="tr-TR" dirty="0" err="1"/>
              <a:t>forms</a:t>
            </a:r>
            <a:endParaRPr lang="tr-TR" dirty="0"/>
          </a:p>
          <a:p>
            <a:pPr marL="0" indent="0">
              <a:buNone/>
            </a:pPr>
            <a:endParaRPr lang="tr-TR" dirty="0"/>
          </a:p>
          <a:p>
            <a:pPr marL="0" indent="0">
              <a:buNone/>
            </a:pPr>
            <a:r>
              <a:rPr lang="en-GB" u="sng" dirty="0">
                <a:hlinkClick r:id="rId2"/>
              </a:rPr>
              <a:t>https://www.surveymonkey.com/r/HJNGBT6</a:t>
            </a:r>
            <a:endParaRPr lang="en-GB" dirty="0"/>
          </a:p>
          <a:p>
            <a:pPr marL="0" indent="0">
              <a:buNone/>
            </a:pPr>
            <a:br>
              <a:rPr lang="en-GB" dirty="0"/>
            </a:br>
            <a:endParaRPr lang="tr-TR" dirty="0"/>
          </a:p>
        </p:txBody>
      </p:sp>
    </p:spTree>
    <p:extLst>
      <p:ext uri="{BB962C8B-B14F-4D97-AF65-F5344CB8AC3E}">
        <p14:creationId xmlns:p14="http://schemas.microsoft.com/office/powerpoint/2010/main" val="43258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A68635-F5C6-3F43-9830-FCD427ABD8B9}"/>
              </a:ext>
            </a:extLst>
          </p:cNvPr>
          <p:cNvSpPr>
            <a:spLocks noGrp="1"/>
          </p:cNvSpPr>
          <p:nvPr>
            <p:ph type="title"/>
          </p:nvPr>
        </p:nvSpPr>
        <p:spPr/>
        <p:txBody>
          <a:bodyPr>
            <a:normAutofit fontScale="90000"/>
          </a:bodyPr>
          <a:lstStyle/>
          <a:p>
            <a:br>
              <a:rPr lang="en-GB" b="1" dirty="0"/>
            </a:br>
            <a:r>
              <a:rPr lang="en-GB" b="1" dirty="0"/>
              <a:t>Distant learning was here, is here with a huge presence in pandemic, and will be here!</a:t>
            </a:r>
            <a:br>
              <a:rPr lang="en-GB" b="1" dirty="0"/>
            </a:br>
            <a:endParaRPr lang="tr-TR" dirty="0"/>
          </a:p>
        </p:txBody>
      </p:sp>
      <p:sp>
        <p:nvSpPr>
          <p:cNvPr id="3" name="İçerik Yer Tutucusu 2">
            <a:extLst>
              <a:ext uri="{FF2B5EF4-FFF2-40B4-BE49-F238E27FC236}">
                <a16:creationId xmlns:a16="http://schemas.microsoft.com/office/drawing/2014/main" id="{31BA461F-9BD4-C64E-8E2A-3ADD4A4A7007}"/>
              </a:ext>
            </a:extLst>
          </p:cNvPr>
          <p:cNvSpPr>
            <a:spLocks noGrp="1"/>
          </p:cNvSpPr>
          <p:nvPr>
            <p:ph idx="1"/>
          </p:nvPr>
        </p:nvSpPr>
        <p:spPr/>
        <p:txBody>
          <a:bodyPr/>
          <a:lstStyle/>
          <a:p>
            <a:endParaRPr lang="en-GB" dirty="0"/>
          </a:p>
          <a:p>
            <a:r>
              <a:rPr lang="en-GB" dirty="0"/>
              <a:t>Distant learning has been used extensively in a number of areas of education and training, particularly for adults, for many years.  It is acceptable, adaptable, can be revisited and is cost effective.  It allows the development of knowledge and understanding but for obvious reasons is currently of limited value in teaching, learning and assessing procedural clinical skills.     </a:t>
            </a:r>
          </a:p>
          <a:p>
            <a:pPr marL="0" indent="0">
              <a:buNone/>
            </a:pPr>
            <a:endParaRPr lang="tr-TR" dirty="0"/>
          </a:p>
        </p:txBody>
      </p:sp>
    </p:spTree>
    <p:extLst>
      <p:ext uri="{BB962C8B-B14F-4D97-AF65-F5344CB8AC3E}">
        <p14:creationId xmlns:p14="http://schemas.microsoft.com/office/powerpoint/2010/main" val="183016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8DEDED-B524-9C4A-918A-AA75BA3FA40A}"/>
              </a:ext>
            </a:extLst>
          </p:cNvPr>
          <p:cNvSpPr>
            <a:spLocks noGrp="1"/>
          </p:cNvSpPr>
          <p:nvPr>
            <p:ph type="title"/>
          </p:nvPr>
        </p:nvSpPr>
        <p:spPr>
          <a:xfrm>
            <a:off x="838200" y="365125"/>
            <a:ext cx="10515600" cy="2180367"/>
          </a:xfrm>
        </p:spPr>
        <p:txBody>
          <a:bodyPr>
            <a:normAutofit/>
          </a:bodyPr>
          <a:lstStyle/>
          <a:p>
            <a:pPr algn="ctr"/>
            <a:r>
              <a:rPr lang="tr-TR" dirty="0" err="1"/>
              <a:t>Distant</a:t>
            </a:r>
            <a:r>
              <a:rPr lang="tr-TR" dirty="0"/>
              <a:t>/e/</a:t>
            </a:r>
            <a:r>
              <a:rPr lang="tr-TR" dirty="0" err="1"/>
              <a:t>digital</a:t>
            </a:r>
            <a:r>
              <a:rPr lang="tr-TR" dirty="0"/>
              <a:t>/</a:t>
            </a:r>
            <a:r>
              <a:rPr lang="tr-TR" dirty="0" err="1"/>
              <a:t>etc</a:t>
            </a:r>
            <a:r>
              <a:rPr lang="tr-TR" dirty="0"/>
              <a:t>. post </a:t>
            </a:r>
            <a:r>
              <a:rPr lang="tr-TR" dirty="0" err="1"/>
              <a:t>graduate</a:t>
            </a:r>
            <a:r>
              <a:rPr lang="tr-TR" dirty="0"/>
              <a:t> </a:t>
            </a:r>
            <a:r>
              <a:rPr lang="tr-TR" dirty="0" err="1"/>
              <a:t>medical</a:t>
            </a:r>
            <a:r>
              <a:rPr lang="tr-TR" dirty="0"/>
              <a:t> </a:t>
            </a:r>
            <a:r>
              <a:rPr lang="tr-TR" dirty="0" err="1"/>
              <a:t>specialist</a:t>
            </a:r>
            <a:r>
              <a:rPr lang="tr-TR" dirty="0"/>
              <a:t> </a:t>
            </a:r>
            <a:r>
              <a:rPr lang="tr-TR" dirty="0" err="1"/>
              <a:t>training</a:t>
            </a:r>
            <a:r>
              <a:rPr lang="tr-TR" dirty="0"/>
              <a:t>/</a:t>
            </a:r>
            <a:r>
              <a:rPr lang="tr-TR" dirty="0" err="1"/>
              <a:t>education</a:t>
            </a:r>
            <a:r>
              <a:rPr lang="tr-TR" dirty="0"/>
              <a:t>/</a:t>
            </a:r>
            <a:r>
              <a:rPr lang="tr-TR" dirty="0" err="1"/>
              <a:t>teaching</a:t>
            </a:r>
            <a:r>
              <a:rPr lang="tr-TR" dirty="0"/>
              <a:t> </a:t>
            </a:r>
            <a:r>
              <a:rPr lang="tr-TR" dirty="0" err="1"/>
              <a:t>etc</a:t>
            </a:r>
            <a:br>
              <a:rPr lang="tr-TR" dirty="0"/>
            </a:br>
            <a:r>
              <a:rPr lang="tr-TR" b="1" dirty="0" err="1"/>
              <a:t>Distant</a:t>
            </a:r>
            <a:r>
              <a:rPr lang="tr-TR" b="1" dirty="0"/>
              <a:t> </a:t>
            </a:r>
            <a:r>
              <a:rPr lang="tr-TR" b="1" dirty="0" err="1"/>
              <a:t>education</a:t>
            </a:r>
            <a:endParaRPr lang="tr-TR" b="1" dirty="0"/>
          </a:p>
        </p:txBody>
      </p:sp>
      <p:sp>
        <p:nvSpPr>
          <p:cNvPr id="3" name="İçerik Yer Tutucusu 2">
            <a:extLst>
              <a:ext uri="{FF2B5EF4-FFF2-40B4-BE49-F238E27FC236}">
                <a16:creationId xmlns:a16="http://schemas.microsoft.com/office/drawing/2014/main" id="{EDA0EE60-9B59-D048-BE28-D689ABDDECB1}"/>
              </a:ext>
            </a:extLst>
          </p:cNvPr>
          <p:cNvSpPr>
            <a:spLocks noGrp="1"/>
          </p:cNvSpPr>
          <p:nvPr>
            <p:ph idx="1"/>
          </p:nvPr>
        </p:nvSpPr>
        <p:spPr>
          <a:xfrm>
            <a:off x="838200" y="2780269"/>
            <a:ext cx="10515600" cy="3396693"/>
          </a:xfrm>
        </p:spPr>
        <p:txBody>
          <a:bodyPr/>
          <a:lstStyle/>
          <a:p>
            <a:r>
              <a:rPr lang="tr-TR" dirty="0" err="1"/>
              <a:t>Began</a:t>
            </a:r>
            <a:r>
              <a:rPr lang="tr-TR" dirty="0"/>
              <a:t> </a:t>
            </a:r>
            <a:r>
              <a:rPr lang="tr-TR" dirty="0" err="1"/>
              <a:t>with</a:t>
            </a:r>
            <a:r>
              <a:rPr lang="tr-TR" dirty="0"/>
              <a:t> a mini Project</a:t>
            </a:r>
          </a:p>
          <a:p>
            <a:endParaRPr lang="tr-TR" dirty="0"/>
          </a:p>
          <a:p>
            <a:r>
              <a:rPr lang="tr-TR" dirty="0" err="1"/>
              <a:t>Are</a:t>
            </a:r>
            <a:r>
              <a:rPr lang="tr-TR" dirty="0"/>
              <a:t> </a:t>
            </a:r>
            <a:r>
              <a:rPr lang="tr-TR" dirty="0" err="1"/>
              <a:t>we</a:t>
            </a:r>
            <a:r>
              <a:rPr lang="tr-TR" dirty="0"/>
              <a:t> </a:t>
            </a:r>
            <a:r>
              <a:rPr lang="tr-TR" dirty="0" err="1"/>
              <a:t>doing</a:t>
            </a:r>
            <a:r>
              <a:rPr lang="tr-TR" dirty="0"/>
              <a:t> </a:t>
            </a:r>
            <a:r>
              <a:rPr lang="tr-TR" dirty="0" err="1"/>
              <a:t>the</a:t>
            </a:r>
            <a:r>
              <a:rPr lang="tr-TR" dirty="0"/>
              <a:t> </a:t>
            </a:r>
            <a:r>
              <a:rPr lang="tr-TR" dirty="0" err="1"/>
              <a:t>right</a:t>
            </a:r>
            <a:r>
              <a:rPr lang="tr-TR" dirty="0"/>
              <a:t> </a:t>
            </a:r>
            <a:r>
              <a:rPr lang="tr-TR" dirty="0" err="1"/>
              <a:t>think</a:t>
            </a:r>
            <a:r>
              <a:rPr lang="tr-TR" dirty="0"/>
              <a:t>?</a:t>
            </a:r>
          </a:p>
          <a:p>
            <a:endParaRPr lang="tr-TR" dirty="0"/>
          </a:p>
          <a:p>
            <a:r>
              <a:rPr lang="tr-TR" dirty="0" err="1"/>
              <a:t>Guideline</a:t>
            </a:r>
            <a:r>
              <a:rPr lang="tr-TR" dirty="0"/>
              <a:t>: «</a:t>
            </a:r>
            <a:r>
              <a:rPr lang="tr-TR" dirty="0" err="1"/>
              <a:t>To</a:t>
            </a:r>
            <a:r>
              <a:rPr lang="tr-TR" dirty="0"/>
              <a:t> </a:t>
            </a:r>
            <a:r>
              <a:rPr lang="tr-TR" dirty="0" err="1"/>
              <a:t>do»s</a:t>
            </a:r>
            <a:r>
              <a:rPr lang="tr-TR" dirty="0"/>
              <a:t> </a:t>
            </a:r>
            <a:r>
              <a:rPr lang="tr-TR" dirty="0" err="1"/>
              <a:t>and</a:t>
            </a:r>
            <a:r>
              <a:rPr lang="tr-TR" dirty="0"/>
              <a:t> «not </a:t>
            </a:r>
            <a:r>
              <a:rPr lang="tr-TR" dirty="0" err="1"/>
              <a:t>to</a:t>
            </a:r>
            <a:r>
              <a:rPr lang="tr-TR" dirty="0"/>
              <a:t> </a:t>
            </a:r>
            <a:r>
              <a:rPr lang="tr-TR" dirty="0" err="1"/>
              <a:t>do»s</a:t>
            </a:r>
            <a:r>
              <a:rPr lang="tr-TR" dirty="0"/>
              <a:t> </a:t>
            </a:r>
            <a:r>
              <a:rPr lang="tr-TR" dirty="0" err="1"/>
              <a:t>for</a:t>
            </a:r>
            <a:r>
              <a:rPr lang="tr-TR" dirty="0"/>
              <a:t> a </a:t>
            </a:r>
            <a:r>
              <a:rPr lang="tr-TR" dirty="0" err="1"/>
              <a:t>successful</a:t>
            </a:r>
            <a:r>
              <a:rPr lang="tr-TR" dirty="0"/>
              <a:t> </a:t>
            </a:r>
            <a:r>
              <a:rPr lang="tr-TR" dirty="0" err="1"/>
              <a:t>distant</a:t>
            </a:r>
            <a:r>
              <a:rPr lang="tr-TR" dirty="0"/>
              <a:t> PGMST </a:t>
            </a:r>
            <a:r>
              <a:rPr lang="tr-TR" dirty="0" err="1"/>
              <a:t>session</a:t>
            </a:r>
            <a:r>
              <a:rPr lang="tr-TR" dirty="0"/>
              <a:t>.</a:t>
            </a:r>
          </a:p>
          <a:p>
            <a:endParaRPr lang="tr-TR" dirty="0"/>
          </a:p>
          <a:p>
            <a:pPr marL="0" indent="0">
              <a:buNone/>
            </a:pPr>
            <a:endParaRPr lang="tr-TR" dirty="0"/>
          </a:p>
        </p:txBody>
      </p:sp>
    </p:spTree>
    <p:extLst>
      <p:ext uri="{BB962C8B-B14F-4D97-AF65-F5344CB8AC3E}">
        <p14:creationId xmlns:p14="http://schemas.microsoft.com/office/powerpoint/2010/main" val="237528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6E27E7-E1A7-A54B-B616-1CE970D4E70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E842614-6ED0-1D4E-B393-BC6D97061A80}"/>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r>
              <a:rPr lang="en-GB" sz="3600" dirty="0"/>
              <a:t>Two excellent, very promising but challenging sub-projects are proposed by our dear colleague,  Nigel </a:t>
            </a:r>
            <a:r>
              <a:rPr lang="en-GB" sz="3600" dirty="0" err="1"/>
              <a:t>Bax</a:t>
            </a:r>
            <a:endParaRPr lang="tr-TR" sz="3600" dirty="0"/>
          </a:p>
          <a:p>
            <a:endParaRPr lang="tr-TR" dirty="0"/>
          </a:p>
        </p:txBody>
      </p:sp>
    </p:spTree>
    <p:extLst>
      <p:ext uri="{BB962C8B-B14F-4D97-AF65-F5344CB8AC3E}">
        <p14:creationId xmlns:p14="http://schemas.microsoft.com/office/powerpoint/2010/main" val="4009206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44BA77-C65D-A646-BCAC-91B41D4F80E2}"/>
              </a:ext>
            </a:extLst>
          </p:cNvPr>
          <p:cNvSpPr>
            <a:spLocks noGrp="1"/>
          </p:cNvSpPr>
          <p:nvPr>
            <p:ph type="title"/>
          </p:nvPr>
        </p:nvSpPr>
        <p:spPr/>
        <p:txBody>
          <a:bodyPr>
            <a:normAutofit/>
          </a:bodyPr>
          <a:lstStyle/>
          <a:p>
            <a:r>
              <a:rPr lang="tr-TR" sz="5400" b="1" dirty="0" err="1"/>
              <a:t>ETRs</a:t>
            </a:r>
            <a:r>
              <a:rPr lang="tr-TR" sz="5400" b="1" dirty="0"/>
              <a:t> </a:t>
            </a:r>
            <a:r>
              <a:rPr lang="tr-TR" sz="5400" b="1" dirty="0" err="1"/>
              <a:t>and</a:t>
            </a:r>
            <a:r>
              <a:rPr lang="tr-TR" sz="5400" b="1" dirty="0"/>
              <a:t> </a:t>
            </a:r>
            <a:r>
              <a:rPr lang="tr-TR" sz="5400" b="1" dirty="0" err="1"/>
              <a:t>Distant</a:t>
            </a:r>
            <a:r>
              <a:rPr lang="tr-TR" sz="5400" b="1" dirty="0"/>
              <a:t> PGMST</a:t>
            </a:r>
          </a:p>
        </p:txBody>
      </p:sp>
      <p:sp>
        <p:nvSpPr>
          <p:cNvPr id="3" name="İçerik Yer Tutucusu 2">
            <a:extLst>
              <a:ext uri="{FF2B5EF4-FFF2-40B4-BE49-F238E27FC236}">
                <a16:creationId xmlns:a16="http://schemas.microsoft.com/office/drawing/2014/main" id="{1F8E2419-F812-9B43-97E7-243C8D466DAA}"/>
              </a:ext>
            </a:extLst>
          </p:cNvPr>
          <p:cNvSpPr>
            <a:spLocks noGrp="1"/>
          </p:cNvSpPr>
          <p:nvPr>
            <p:ph idx="1"/>
          </p:nvPr>
        </p:nvSpPr>
        <p:spPr/>
        <p:txBody>
          <a:bodyPr>
            <a:normAutofit fontScale="92500" lnSpcReduction="20000"/>
          </a:bodyPr>
          <a:lstStyle/>
          <a:p>
            <a:pPr lvl="0"/>
            <a:r>
              <a:rPr lang="en-US" dirty="0"/>
              <a:t>ETRs Getting better and better thanks to: all S&amp;Bs, ETR reviewing committee harmonizing, standardizing, increasing the level continually, and all the bodies working on them</a:t>
            </a:r>
            <a:endParaRPr lang="tr-TR" dirty="0"/>
          </a:p>
          <a:p>
            <a:r>
              <a:rPr lang="en-US" dirty="0"/>
              <a:t> But:</a:t>
            </a:r>
            <a:endParaRPr lang="tr-TR" dirty="0"/>
          </a:p>
          <a:p>
            <a:pPr lvl="0"/>
            <a:r>
              <a:rPr lang="en-US" dirty="0"/>
              <a:t>Are they used by the S&amp;Bs, National societies, in national systems?</a:t>
            </a:r>
            <a:endParaRPr lang="tr-TR" dirty="0"/>
          </a:p>
          <a:p>
            <a:pPr lvl="0"/>
            <a:r>
              <a:rPr lang="en-US" dirty="0"/>
              <a:t>Do they reach the end users, trainees? </a:t>
            </a:r>
            <a:endParaRPr lang="tr-TR" dirty="0"/>
          </a:p>
          <a:p>
            <a:pPr lvl="0"/>
            <a:r>
              <a:rPr lang="en-US" dirty="0"/>
              <a:t>Do they really have an positive impact to the public health as an end point?</a:t>
            </a:r>
            <a:endParaRPr lang="tr-TR" dirty="0"/>
          </a:p>
          <a:p>
            <a:pPr lvl="0"/>
            <a:r>
              <a:rPr lang="en-US" dirty="0"/>
              <a:t>Can we also let the rest of the World in need of such very good guidance use them?</a:t>
            </a:r>
            <a:endParaRPr lang="tr-TR" dirty="0"/>
          </a:p>
          <a:p>
            <a:pPr lvl="0"/>
            <a:r>
              <a:rPr lang="en-US" dirty="0"/>
              <a:t>Can they be more interactive, dynamic?</a:t>
            </a:r>
            <a:endParaRPr lang="tr-TR" dirty="0"/>
          </a:p>
          <a:p>
            <a:r>
              <a:rPr lang="en-US" dirty="0"/>
              <a:t>Can we merry them with distant PGMST in a way!!!</a:t>
            </a:r>
            <a:endParaRPr lang="tr-TR" dirty="0"/>
          </a:p>
          <a:p>
            <a:endParaRPr lang="tr-TR" dirty="0"/>
          </a:p>
        </p:txBody>
      </p:sp>
    </p:spTree>
    <p:extLst>
      <p:ext uri="{BB962C8B-B14F-4D97-AF65-F5344CB8AC3E}">
        <p14:creationId xmlns:p14="http://schemas.microsoft.com/office/powerpoint/2010/main" val="160533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DEF880-1E8F-9747-A2B1-0ACD8FAC6FD8}"/>
              </a:ext>
            </a:extLst>
          </p:cNvPr>
          <p:cNvSpPr>
            <a:spLocks noGrp="1"/>
          </p:cNvSpPr>
          <p:nvPr>
            <p:ph type="title"/>
          </p:nvPr>
        </p:nvSpPr>
        <p:spPr/>
        <p:txBody>
          <a:bodyPr/>
          <a:lstStyle/>
          <a:p>
            <a:r>
              <a:rPr lang="tr-TR" dirty="0" err="1"/>
              <a:t>Distant</a:t>
            </a:r>
            <a:r>
              <a:rPr lang="tr-TR" dirty="0"/>
              <a:t> PGMST, UEMS Library</a:t>
            </a:r>
          </a:p>
        </p:txBody>
      </p:sp>
      <p:sp>
        <p:nvSpPr>
          <p:cNvPr id="3" name="İçerik Yer Tutucusu 2">
            <a:extLst>
              <a:ext uri="{FF2B5EF4-FFF2-40B4-BE49-F238E27FC236}">
                <a16:creationId xmlns:a16="http://schemas.microsoft.com/office/drawing/2014/main" id="{6158B0E9-2BA8-CE49-AF91-1FD5F1C94D27}"/>
              </a:ext>
            </a:extLst>
          </p:cNvPr>
          <p:cNvSpPr>
            <a:spLocks noGrp="1"/>
          </p:cNvSpPr>
          <p:nvPr>
            <p:ph idx="1"/>
          </p:nvPr>
        </p:nvSpPr>
        <p:spPr/>
        <p:txBody>
          <a:bodyPr/>
          <a:lstStyle/>
          <a:p>
            <a:r>
              <a:rPr lang="tr-TR" dirty="0"/>
              <a:t>UEMS </a:t>
            </a:r>
            <a:r>
              <a:rPr lang="tr-TR" dirty="0" err="1"/>
              <a:t>experience</a:t>
            </a:r>
            <a:r>
              <a:rPr lang="tr-TR" dirty="0"/>
              <a:t>, </a:t>
            </a:r>
            <a:r>
              <a:rPr lang="tr-TR" dirty="0" err="1"/>
              <a:t>know</a:t>
            </a:r>
            <a:r>
              <a:rPr lang="tr-TR" dirty="0"/>
              <a:t>-how, </a:t>
            </a:r>
            <a:r>
              <a:rPr lang="tr-TR" dirty="0" err="1"/>
              <a:t>expertise</a:t>
            </a:r>
            <a:endParaRPr lang="tr-TR" dirty="0"/>
          </a:p>
          <a:p>
            <a:r>
              <a:rPr lang="tr-TR" dirty="0" err="1"/>
              <a:t>The</a:t>
            </a:r>
            <a:r>
              <a:rPr lang="tr-TR" dirty="0"/>
              <a:t> rest of </a:t>
            </a:r>
            <a:r>
              <a:rPr lang="tr-TR" dirty="0" err="1"/>
              <a:t>the</a:t>
            </a:r>
            <a:r>
              <a:rPr lang="tr-TR" dirty="0"/>
              <a:t> World in </a:t>
            </a:r>
            <a:r>
              <a:rPr lang="tr-TR" dirty="0" err="1"/>
              <a:t>need</a:t>
            </a:r>
            <a:r>
              <a:rPr lang="tr-TR" dirty="0"/>
              <a:t> of </a:t>
            </a:r>
            <a:r>
              <a:rPr lang="tr-TR" dirty="0" err="1"/>
              <a:t>these</a:t>
            </a:r>
            <a:r>
              <a:rPr lang="tr-TR" dirty="0"/>
              <a:t> </a:t>
            </a:r>
            <a:r>
              <a:rPr lang="tr-TR" dirty="0" err="1"/>
              <a:t>qualities</a:t>
            </a:r>
            <a:endParaRPr lang="tr-TR" dirty="0"/>
          </a:p>
          <a:p>
            <a:r>
              <a:rPr lang="tr-TR" dirty="0" err="1"/>
              <a:t>Distant</a:t>
            </a:r>
            <a:r>
              <a:rPr lang="tr-TR" dirty="0"/>
              <a:t> PGMST has a role</a:t>
            </a:r>
          </a:p>
          <a:p>
            <a:pPr marL="0" indent="0">
              <a:buNone/>
            </a:pPr>
            <a:r>
              <a:rPr lang="tr-TR" dirty="0" err="1"/>
              <a:t>Secondary</a:t>
            </a:r>
            <a:r>
              <a:rPr lang="tr-TR" dirty="0"/>
              <a:t> </a:t>
            </a:r>
            <a:r>
              <a:rPr lang="tr-TR" dirty="0" err="1"/>
              <a:t>gains</a:t>
            </a:r>
            <a:endParaRPr lang="tr-TR" dirty="0"/>
          </a:p>
        </p:txBody>
      </p:sp>
    </p:spTree>
    <p:extLst>
      <p:ext uri="{BB962C8B-B14F-4D97-AF65-F5344CB8AC3E}">
        <p14:creationId xmlns:p14="http://schemas.microsoft.com/office/powerpoint/2010/main" val="77386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45910D-4615-5945-B988-7C3A475A8C53}"/>
              </a:ext>
            </a:extLst>
          </p:cNvPr>
          <p:cNvSpPr>
            <a:spLocks noGrp="1"/>
          </p:cNvSpPr>
          <p:nvPr>
            <p:ph type="title"/>
          </p:nvPr>
        </p:nvSpPr>
        <p:spPr/>
        <p:txBody>
          <a:bodyPr/>
          <a:lstStyle/>
          <a:p>
            <a:r>
              <a:rPr lang="tr-TR" dirty="0" err="1"/>
              <a:t>Results</a:t>
            </a:r>
            <a:r>
              <a:rPr lang="tr-TR" dirty="0"/>
              <a:t> of </a:t>
            </a:r>
            <a:r>
              <a:rPr lang="tr-TR" dirty="0" err="1"/>
              <a:t>yesterday’s</a:t>
            </a:r>
            <a:r>
              <a:rPr lang="tr-TR" dirty="0"/>
              <a:t> </a:t>
            </a:r>
            <a:r>
              <a:rPr lang="tr-TR" dirty="0" err="1"/>
              <a:t>meeting</a:t>
            </a:r>
            <a:endParaRPr lang="tr-TR" dirty="0"/>
          </a:p>
        </p:txBody>
      </p:sp>
      <p:sp>
        <p:nvSpPr>
          <p:cNvPr id="3" name="İçerik Yer Tutucusu 2">
            <a:extLst>
              <a:ext uri="{FF2B5EF4-FFF2-40B4-BE49-F238E27FC236}">
                <a16:creationId xmlns:a16="http://schemas.microsoft.com/office/drawing/2014/main" id="{1458783B-BF72-0142-BB5A-39BA8437FD2C}"/>
              </a:ext>
            </a:extLst>
          </p:cNvPr>
          <p:cNvSpPr>
            <a:spLocks noGrp="1"/>
          </p:cNvSpPr>
          <p:nvPr>
            <p:ph idx="1"/>
          </p:nvPr>
        </p:nvSpPr>
        <p:spPr/>
        <p:txBody>
          <a:bodyPr>
            <a:normAutofit fontScale="77500" lnSpcReduction="20000"/>
          </a:bodyPr>
          <a:lstStyle/>
          <a:p>
            <a:r>
              <a:rPr lang="tr-TR" dirty="0" err="1"/>
              <a:t>There</a:t>
            </a:r>
            <a:r>
              <a:rPr lang="tr-TR" dirty="0"/>
              <a:t> </a:t>
            </a:r>
            <a:r>
              <a:rPr lang="tr-TR" dirty="0" err="1"/>
              <a:t>were</a:t>
            </a:r>
            <a:r>
              <a:rPr lang="tr-TR" dirty="0"/>
              <a:t> </a:t>
            </a:r>
            <a:r>
              <a:rPr lang="tr-TR" dirty="0" err="1"/>
              <a:t>challanging</a:t>
            </a:r>
            <a:r>
              <a:rPr lang="tr-TR" dirty="0"/>
              <a:t> </a:t>
            </a:r>
            <a:r>
              <a:rPr lang="tr-TR" dirty="0" err="1"/>
              <a:t>experience</a:t>
            </a:r>
            <a:r>
              <a:rPr lang="tr-TR" dirty="0"/>
              <a:t> </a:t>
            </a:r>
            <a:r>
              <a:rPr lang="tr-TR" dirty="0" err="1"/>
              <a:t>from</a:t>
            </a:r>
            <a:r>
              <a:rPr lang="tr-TR" dirty="0"/>
              <a:t> </a:t>
            </a:r>
            <a:r>
              <a:rPr lang="tr-TR" dirty="0" err="1"/>
              <a:t>different</a:t>
            </a:r>
            <a:r>
              <a:rPr lang="tr-TR" dirty="0"/>
              <a:t> </a:t>
            </a:r>
            <a:r>
              <a:rPr lang="tr-TR" dirty="0" err="1"/>
              <a:t>S&amp;Bs</a:t>
            </a:r>
            <a:r>
              <a:rPr lang="tr-TR" dirty="0"/>
              <a:t> </a:t>
            </a:r>
            <a:r>
              <a:rPr lang="tr-TR" dirty="0" err="1"/>
              <a:t>mainly</a:t>
            </a:r>
            <a:r>
              <a:rPr lang="tr-TR" dirty="0"/>
              <a:t> </a:t>
            </a:r>
            <a:r>
              <a:rPr lang="tr-TR" dirty="0" err="1"/>
              <a:t>due</a:t>
            </a:r>
            <a:r>
              <a:rPr lang="tr-TR" dirty="0"/>
              <a:t> </a:t>
            </a:r>
            <a:r>
              <a:rPr lang="tr-TR" dirty="0" err="1"/>
              <a:t>to</a:t>
            </a:r>
            <a:r>
              <a:rPr lang="tr-TR" dirty="0"/>
              <a:t> </a:t>
            </a:r>
            <a:r>
              <a:rPr lang="tr-TR" dirty="0" err="1"/>
              <a:t>need</a:t>
            </a:r>
            <a:r>
              <a:rPr lang="tr-TR" dirty="0"/>
              <a:t> </a:t>
            </a:r>
            <a:r>
              <a:rPr lang="tr-TR" dirty="0" err="1"/>
              <a:t>for</a:t>
            </a:r>
            <a:r>
              <a:rPr lang="tr-TR" dirty="0"/>
              <a:t> </a:t>
            </a:r>
            <a:r>
              <a:rPr lang="tr-TR" dirty="0" err="1"/>
              <a:t>big</a:t>
            </a:r>
            <a:r>
              <a:rPr lang="tr-TR" dirty="0"/>
              <a:t> </a:t>
            </a:r>
            <a:r>
              <a:rPr lang="tr-TR" dirty="0" err="1"/>
              <a:t>man</a:t>
            </a:r>
            <a:r>
              <a:rPr lang="tr-TR" dirty="0"/>
              <a:t> </a:t>
            </a:r>
            <a:r>
              <a:rPr lang="tr-TR" dirty="0" err="1"/>
              <a:t>power</a:t>
            </a:r>
            <a:r>
              <a:rPr lang="tr-TR" dirty="0"/>
              <a:t> </a:t>
            </a:r>
            <a:r>
              <a:rPr lang="tr-TR" dirty="0" err="1"/>
              <a:t>and</a:t>
            </a:r>
            <a:r>
              <a:rPr lang="tr-TR" dirty="0"/>
              <a:t> </a:t>
            </a:r>
            <a:r>
              <a:rPr lang="tr-TR" dirty="0" err="1"/>
              <a:t>finance</a:t>
            </a:r>
            <a:endParaRPr lang="tr-TR" dirty="0"/>
          </a:p>
          <a:p>
            <a:r>
              <a:rPr lang="tr-TR" dirty="0" err="1"/>
              <a:t>There</a:t>
            </a:r>
            <a:r>
              <a:rPr lang="tr-TR" dirty="0"/>
              <a:t> </a:t>
            </a:r>
            <a:r>
              <a:rPr lang="tr-TR" dirty="0" err="1"/>
              <a:t>was</a:t>
            </a:r>
            <a:r>
              <a:rPr lang="tr-TR" dirty="0"/>
              <a:t> a </a:t>
            </a:r>
            <a:r>
              <a:rPr lang="tr-TR" dirty="0" err="1"/>
              <a:t>clear</a:t>
            </a:r>
            <a:r>
              <a:rPr lang="tr-TR" dirty="0"/>
              <a:t> </a:t>
            </a:r>
            <a:r>
              <a:rPr lang="tr-TR" dirty="0" err="1"/>
              <a:t>wish</a:t>
            </a:r>
            <a:r>
              <a:rPr lang="tr-TR" dirty="0"/>
              <a:t> </a:t>
            </a:r>
            <a:r>
              <a:rPr lang="tr-TR" dirty="0" err="1"/>
              <a:t>to</a:t>
            </a:r>
            <a:r>
              <a:rPr lang="tr-TR" dirty="0"/>
              <a:t> </a:t>
            </a:r>
            <a:r>
              <a:rPr lang="tr-TR" dirty="0" err="1"/>
              <a:t>explore</a:t>
            </a:r>
            <a:r>
              <a:rPr lang="tr-TR" dirty="0"/>
              <a:t> how </a:t>
            </a:r>
            <a:r>
              <a:rPr lang="tr-TR" dirty="0" err="1"/>
              <a:t>to</a:t>
            </a:r>
            <a:r>
              <a:rPr lang="tr-TR" dirty="0"/>
              <a:t> </a:t>
            </a:r>
            <a:r>
              <a:rPr lang="tr-TR" dirty="0" err="1"/>
              <a:t>develop</a:t>
            </a:r>
            <a:r>
              <a:rPr lang="tr-TR" dirty="0"/>
              <a:t> </a:t>
            </a:r>
            <a:r>
              <a:rPr lang="tr-TR" dirty="0" err="1"/>
              <a:t>Distance</a:t>
            </a:r>
            <a:r>
              <a:rPr lang="tr-TR" dirty="0"/>
              <a:t> Learning as </a:t>
            </a:r>
            <a:r>
              <a:rPr lang="tr-TR" dirty="0" err="1"/>
              <a:t>part</a:t>
            </a:r>
            <a:r>
              <a:rPr lang="tr-TR" dirty="0"/>
              <a:t> of </a:t>
            </a:r>
            <a:r>
              <a:rPr lang="tr-TR" dirty="0" err="1"/>
              <a:t>UEMS’s</a:t>
            </a:r>
            <a:r>
              <a:rPr lang="tr-TR" dirty="0"/>
              <a:t> </a:t>
            </a:r>
            <a:r>
              <a:rPr lang="tr-TR" dirty="0" err="1"/>
              <a:t>approach</a:t>
            </a:r>
            <a:r>
              <a:rPr lang="tr-TR" dirty="0"/>
              <a:t> </a:t>
            </a:r>
            <a:r>
              <a:rPr lang="tr-TR" dirty="0" err="1"/>
              <a:t>to</a:t>
            </a:r>
            <a:r>
              <a:rPr lang="tr-TR" dirty="0"/>
              <a:t> </a:t>
            </a:r>
            <a:r>
              <a:rPr lang="tr-TR" dirty="0" err="1"/>
              <a:t>medical</a:t>
            </a:r>
            <a:r>
              <a:rPr lang="tr-TR" dirty="0"/>
              <a:t> </a:t>
            </a:r>
            <a:r>
              <a:rPr lang="tr-TR" dirty="0" err="1"/>
              <a:t>training</a:t>
            </a:r>
            <a:r>
              <a:rPr lang="tr-TR" dirty="0"/>
              <a:t>.  </a:t>
            </a:r>
            <a:r>
              <a:rPr lang="tr-TR" dirty="0" err="1"/>
              <a:t>There</a:t>
            </a:r>
            <a:r>
              <a:rPr lang="tr-TR" dirty="0"/>
              <a:t> is </a:t>
            </a:r>
            <a:r>
              <a:rPr lang="tr-TR" dirty="0" err="1"/>
              <a:t>also</a:t>
            </a:r>
            <a:r>
              <a:rPr lang="tr-TR" dirty="0"/>
              <a:t> a </a:t>
            </a:r>
            <a:r>
              <a:rPr lang="tr-TR" dirty="0" err="1"/>
              <a:t>great</a:t>
            </a:r>
            <a:r>
              <a:rPr lang="tr-TR" dirty="0"/>
              <a:t> </a:t>
            </a:r>
            <a:r>
              <a:rPr lang="tr-TR" dirty="0" err="1"/>
              <a:t>deal</a:t>
            </a:r>
            <a:r>
              <a:rPr lang="tr-TR" dirty="0"/>
              <a:t> of </a:t>
            </a:r>
            <a:r>
              <a:rPr lang="tr-TR" dirty="0" err="1"/>
              <a:t>experience</a:t>
            </a:r>
            <a:r>
              <a:rPr lang="tr-TR" dirty="0"/>
              <a:t> </a:t>
            </a:r>
            <a:r>
              <a:rPr lang="tr-TR" dirty="0" err="1"/>
              <a:t>within</a:t>
            </a:r>
            <a:r>
              <a:rPr lang="tr-TR" dirty="0"/>
              <a:t> </a:t>
            </a:r>
            <a:r>
              <a:rPr lang="tr-TR" dirty="0" err="1"/>
              <a:t>the</a:t>
            </a:r>
            <a:r>
              <a:rPr lang="tr-TR" dirty="0"/>
              <a:t> </a:t>
            </a:r>
            <a:r>
              <a:rPr lang="tr-TR" dirty="0" err="1"/>
              <a:t>membership</a:t>
            </a:r>
            <a:r>
              <a:rPr lang="tr-TR" dirty="0"/>
              <a:t> of </a:t>
            </a:r>
            <a:r>
              <a:rPr lang="tr-TR" dirty="0" err="1"/>
              <a:t>the</a:t>
            </a:r>
            <a:r>
              <a:rPr lang="tr-TR" dirty="0"/>
              <a:t> WG.</a:t>
            </a:r>
            <a:br>
              <a:rPr lang="tr-TR" dirty="0"/>
            </a:br>
            <a:endParaRPr lang="tr-TR" dirty="0"/>
          </a:p>
          <a:p>
            <a:r>
              <a:rPr lang="tr-TR" dirty="0"/>
              <a:t>A </a:t>
            </a:r>
            <a:r>
              <a:rPr lang="tr-TR" dirty="0" err="1"/>
              <a:t>starting</a:t>
            </a:r>
            <a:r>
              <a:rPr lang="tr-TR" dirty="0"/>
              <a:t> </a:t>
            </a:r>
            <a:r>
              <a:rPr lang="tr-TR" dirty="0" err="1"/>
              <a:t>point</a:t>
            </a:r>
            <a:r>
              <a:rPr lang="tr-TR" dirty="0"/>
              <a:t> </a:t>
            </a:r>
            <a:r>
              <a:rPr lang="tr-TR" dirty="0" err="1"/>
              <a:t>for</a:t>
            </a:r>
            <a:r>
              <a:rPr lang="tr-TR" dirty="0"/>
              <a:t> </a:t>
            </a:r>
            <a:r>
              <a:rPr lang="tr-TR" dirty="0" err="1"/>
              <a:t>the</a:t>
            </a:r>
            <a:r>
              <a:rPr lang="tr-TR" dirty="0"/>
              <a:t> </a:t>
            </a:r>
            <a:r>
              <a:rPr lang="tr-TR" dirty="0" err="1"/>
              <a:t>work</a:t>
            </a:r>
            <a:r>
              <a:rPr lang="tr-TR" dirty="0"/>
              <a:t> </a:t>
            </a:r>
            <a:r>
              <a:rPr lang="tr-TR" dirty="0" err="1"/>
              <a:t>would</a:t>
            </a:r>
            <a:r>
              <a:rPr lang="tr-TR" dirty="0"/>
              <a:t> be </a:t>
            </a:r>
            <a:r>
              <a:rPr lang="tr-TR" dirty="0" err="1"/>
              <a:t>to</a:t>
            </a:r>
            <a:r>
              <a:rPr lang="tr-TR" dirty="0"/>
              <a:t> </a:t>
            </a:r>
            <a:r>
              <a:rPr lang="tr-TR" dirty="0" err="1"/>
              <a:t>enquire</a:t>
            </a:r>
            <a:r>
              <a:rPr lang="tr-TR" dirty="0"/>
              <a:t> of </a:t>
            </a:r>
            <a:r>
              <a:rPr lang="tr-TR" dirty="0" err="1"/>
              <a:t>all</a:t>
            </a:r>
            <a:r>
              <a:rPr lang="tr-TR" dirty="0"/>
              <a:t> </a:t>
            </a:r>
            <a:r>
              <a:rPr lang="tr-TR" dirty="0" err="1"/>
              <a:t>members</a:t>
            </a:r>
            <a:r>
              <a:rPr lang="tr-TR" dirty="0"/>
              <a:t> of </a:t>
            </a:r>
            <a:r>
              <a:rPr lang="tr-TR" dirty="0" err="1"/>
              <a:t>the</a:t>
            </a:r>
            <a:r>
              <a:rPr lang="tr-TR" dirty="0"/>
              <a:t> WG</a:t>
            </a:r>
          </a:p>
          <a:p>
            <a:pPr marL="0" indent="0">
              <a:buNone/>
            </a:pPr>
            <a:r>
              <a:rPr lang="tr-TR" dirty="0"/>
              <a:t>    1. </a:t>
            </a:r>
            <a:r>
              <a:rPr lang="tr-TR" dirty="0" err="1"/>
              <a:t>What</a:t>
            </a:r>
            <a:r>
              <a:rPr lang="tr-TR" dirty="0"/>
              <a:t> </a:t>
            </a:r>
            <a:r>
              <a:rPr lang="tr-TR" dirty="0" err="1"/>
              <a:t>have</a:t>
            </a:r>
            <a:r>
              <a:rPr lang="tr-TR" dirty="0"/>
              <a:t> </a:t>
            </a:r>
            <a:r>
              <a:rPr lang="tr-TR" dirty="0" err="1"/>
              <a:t>they</a:t>
            </a:r>
            <a:r>
              <a:rPr lang="tr-TR" dirty="0"/>
              <a:t> done </a:t>
            </a:r>
            <a:r>
              <a:rPr lang="tr-TR" dirty="0" err="1"/>
              <a:t>so</a:t>
            </a:r>
            <a:r>
              <a:rPr lang="tr-TR" dirty="0"/>
              <a:t> far </a:t>
            </a:r>
            <a:r>
              <a:rPr lang="tr-TR" dirty="0" err="1"/>
              <a:t>and</a:t>
            </a:r>
            <a:r>
              <a:rPr lang="tr-TR" dirty="0"/>
              <a:t> </a:t>
            </a:r>
            <a:r>
              <a:rPr lang="tr-TR" dirty="0" err="1"/>
              <a:t>with</a:t>
            </a:r>
            <a:r>
              <a:rPr lang="tr-TR" dirty="0"/>
              <a:t> </a:t>
            </a:r>
            <a:r>
              <a:rPr lang="tr-TR" dirty="0" err="1"/>
              <a:t>whom</a:t>
            </a:r>
            <a:br>
              <a:rPr lang="tr-TR" dirty="0"/>
            </a:br>
            <a:r>
              <a:rPr lang="tr-TR" dirty="0"/>
              <a:t>    2. </a:t>
            </a:r>
            <a:r>
              <a:rPr lang="tr-TR" dirty="0" err="1"/>
              <a:t>What</a:t>
            </a:r>
            <a:r>
              <a:rPr lang="tr-TR" dirty="0"/>
              <a:t> </a:t>
            </a:r>
            <a:r>
              <a:rPr lang="tr-TR" dirty="0" err="1"/>
              <a:t>were</a:t>
            </a:r>
            <a:r>
              <a:rPr lang="tr-TR" dirty="0"/>
              <a:t> </a:t>
            </a:r>
            <a:r>
              <a:rPr lang="tr-TR" dirty="0" err="1"/>
              <a:t>the</a:t>
            </a:r>
            <a:r>
              <a:rPr lang="tr-TR" dirty="0"/>
              <a:t> </a:t>
            </a:r>
            <a:r>
              <a:rPr lang="tr-TR" dirty="0" err="1"/>
              <a:t>outcomes</a:t>
            </a:r>
            <a:br>
              <a:rPr lang="tr-TR" dirty="0"/>
            </a:br>
            <a:r>
              <a:rPr lang="tr-TR" dirty="0"/>
              <a:t>    3. An </a:t>
            </a:r>
            <a:r>
              <a:rPr lang="tr-TR" dirty="0" err="1"/>
              <a:t>analysis</a:t>
            </a:r>
            <a:r>
              <a:rPr lang="tr-TR" dirty="0"/>
              <a:t> </a:t>
            </a:r>
            <a:r>
              <a:rPr lang="tr-TR" dirty="0" err="1"/>
              <a:t>to</a:t>
            </a:r>
            <a:r>
              <a:rPr lang="tr-TR" dirty="0"/>
              <a:t> </a:t>
            </a:r>
            <a:r>
              <a:rPr lang="tr-TR" dirty="0" err="1"/>
              <a:t>find</a:t>
            </a:r>
            <a:r>
              <a:rPr lang="tr-TR" dirty="0"/>
              <a:t> </a:t>
            </a:r>
            <a:r>
              <a:rPr lang="tr-TR" dirty="0" err="1"/>
              <a:t>what</a:t>
            </a:r>
            <a:r>
              <a:rPr lang="tr-TR" dirty="0"/>
              <a:t> </a:t>
            </a:r>
            <a:r>
              <a:rPr lang="tr-TR" dirty="0" err="1"/>
              <a:t>worked</a:t>
            </a:r>
            <a:r>
              <a:rPr lang="tr-TR" dirty="0"/>
              <a:t> </a:t>
            </a:r>
            <a:r>
              <a:rPr lang="tr-TR" dirty="0" err="1"/>
              <a:t>and</a:t>
            </a:r>
            <a:r>
              <a:rPr lang="tr-TR" dirty="0"/>
              <a:t> </a:t>
            </a:r>
            <a:r>
              <a:rPr lang="tr-TR" dirty="0" err="1"/>
              <a:t>what</a:t>
            </a:r>
            <a:r>
              <a:rPr lang="tr-TR" dirty="0"/>
              <a:t> </a:t>
            </a:r>
            <a:r>
              <a:rPr lang="tr-TR" dirty="0" err="1"/>
              <a:t>didn’t</a:t>
            </a:r>
            <a:r>
              <a:rPr lang="tr-TR" dirty="0"/>
              <a:t> </a:t>
            </a:r>
            <a:r>
              <a:rPr lang="tr-TR" dirty="0" err="1"/>
              <a:t>and</a:t>
            </a:r>
            <a:r>
              <a:rPr lang="tr-TR" dirty="0"/>
              <a:t> </a:t>
            </a:r>
            <a:r>
              <a:rPr lang="tr-TR" dirty="0" err="1"/>
              <a:t>why</a:t>
            </a:r>
            <a:br>
              <a:rPr lang="tr-TR" dirty="0"/>
            </a:br>
            <a:r>
              <a:rPr lang="tr-TR" dirty="0"/>
              <a:t>    4. </a:t>
            </a:r>
            <a:r>
              <a:rPr lang="tr-TR" dirty="0" err="1"/>
              <a:t>Develop</a:t>
            </a:r>
            <a:r>
              <a:rPr lang="tr-TR" dirty="0"/>
              <a:t> a </a:t>
            </a:r>
            <a:r>
              <a:rPr lang="tr-TR" dirty="0" err="1"/>
              <a:t>consensus</a:t>
            </a:r>
            <a:r>
              <a:rPr lang="tr-TR" dirty="0"/>
              <a:t> as </a:t>
            </a:r>
            <a:r>
              <a:rPr lang="tr-TR" dirty="0" err="1"/>
              <a:t>to</a:t>
            </a:r>
            <a:r>
              <a:rPr lang="tr-TR" dirty="0"/>
              <a:t> </a:t>
            </a:r>
            <a:r>
              <a:rPr lang="tr-TR" dirty="0" err="1"/>
              <a:t>what</a:t>
            </a:r>
            <a:r>
              <a:rPr lang="tr-TR" dirty="0"/>
              <a:t> </a:t>
            </a:r>
            <a:r>
              <a:rPr lang="tr-TR" dirty="0" err="1"/>
              <a:t>would</a:t>
            </a:r>
            <a:r>
              <a:rPr lang="tr-TR" dirty="0"/>
              <a:t> be </a:t>
            </a:r>
            <a:r>
              <a:rPr lang="tr-TR" dirty="0" err="1"/>
              <a:t>practicable</a:t>
            </a:r>
            <a:r>
              <a:rPr lang="tr-TR" dirty="0"/>
              <a:t> </a:t>
            </a:r>
            <a:r>
              <a:rPr lang="tr-TR" dirty="0" err="1"/>
              <a:t>for</a:t>
            </a:r>
            <a:r>
              <a:rPr lang="tr-TR" dirty="0"/>
              <a:t> UEMS</a:t>
            </a:r>
            <a:br>
              <a:rPr lang="tr-TR" dirty="0"/>
            </a:br>
            <a:r>
              <a:rPr lang="tr-TR" dirty="0"/>
              <a:t>    5. </a:t>
            </a:r>
            <a:r>
              <a:rPr lang="tr-TR" dirty="0" err="1"/>
              <a:t>Determine</a:t>
            </a:r>
            <a:r>
              <a:rPr lang="tr-TR" dirty="0"/>
              <a:t> </a:t>
            </a:r>
            <a:r>
              <a:rPr lang="tr-TR" dirty="0" err="1"/>
              <a:t>what</a:t>
            </a:r>
            <a:r>
              <a:rPr lang="tr-TR" dirty="0"/>
              <a:t> is </a:t>
            </a:r>
            <a:r>
              <a:rPr lang="tr-TR" dirty="0" err="1"/>
              <a:t>needed</a:t>
            </a:r>
            <a:r>
              <a:rPr lang="tr-TR" dirty="0"/>
              <a:t> </a:t>
            </a:r>
            <a:r>
              <a:rPr lang="tr-TR" dirty="0" err="1"/>
              <a:t>to</a:t>
            </a:r>
            <a:r>
              <a:rPr lang="tr-TR" dirty="0"/>
              <a:t> </a:t>
            </a:r>
            <a:r>
              <a:rPr lang="tr-TR" dirty="0" err="1"/>
              <a:t>make</a:t>
            </a:r>
            <a:r>
              <a:rPr lang="tr-TR" dirty="0"/>
              <a:t> </a:t>
            </a:r>
            <a:r>
              <a:rPr lang="tr-TR" dirty="0" err="1"/>
              <a:t>this</a:t>
            </a:r>
            <a:r>
              <a:rPr lang="tr-TR" dirty="0"/>
              <a:t> </a:t>
            </a:r>
            <a:r>
              <a:rPr lang="tr-TR" dirty="0" err="1"/>
              <a:t>happen</a:t>
            </a:r>
            <a:br>
              <a:rPr lang="tr-TR" dirty="0"/>
            </a:br>
            <a:r>
              <a:rPr lang="tr-TR" dirty="0"/>
              <a:t>    6. </a:t>
            </a:r>
            <a:r>
              <a:rPr lang="tr-TR" dirty="0" err="1"/>
              <a:t>Develop</a:t>
            </a:r>
            <a:r>
              <a:rPr lang="tr-TR" dirty="0"/>
              <a:t> a pilot </a:t>
            </a:r>
            <a:r>
              <a:rPr lang="tr-TR" dirty="0" err="1"/>
              <a:t>to</a:t>
            </a:r>
            <a:r>
              <a:rPr lang="tr-TR" dirty="0"/>
              <a:t> test </a:t>
            </a:r>
            <a:r>
              <a:rPr lang="tr-TR" dirty="0" err="1"/>
              <a:t>the</a:t>
            </a:r>
            <a:r>
              <a:rPr lang="tr-TR" dirty="0"/>
              <a:t> </a:t>
            </a:r>
            <a:r>
              <a:rPr lang="tr-TR" dirty="0" err="1"/>
              <a:t>systems</a:t>
            </a:r>
            <a:r>
              <a:rPr lang="tr-TR" dirty="0"/>
              <a:t>/</a:t>
            </a:r>
            <a:r>
              <a:rPr lang="tr-TR" dirty="0" err="1"/>
              <a:t>ideas</a:t>
            </a:r>
            <a:r>
              <a:rPr lang="tr-TR" dirty="0"/>
              <a:t>/</a:t>
            </a:r>
            <a:r>
              <a:rPr lang="tr-TR" dirty="0" err="1"/>
              <a:t>acceptability</a:t>
            </a:r>
            <a:r>
              <a:rPr lang="tr-TR" dirty="0"/>
              <a:t>/</a:t>
            </a:r>
            <a:r>
              <a:rPr lang="tr-TR" dirty="0" err="1"/>
              <a:t>usefulness</a:t>
            </a:r>
            <a:r>
              <a:rPr lang="tr-TR" dirty="0"/>
              <a:t> </a:t>
            </a:r>
            <a:r>
              <a:rPr lang="tr-TR" dirty="0" err="1"/>
              <a:t>etc</a:t>
            </a:r>
            <a:br>
              <a:rPr lang="tr-TR" dirty="0"/>
            </a:br>
            <a:br>
              <a:rPr lang="tr-TR" dirty="0"/>
            </a:br>
            <a:r>
              <a:rPr lang="tr-TR" dirty="0" err="1"/>
              <a:t>There</a:t>
            </a:r>
            <a:r>
              <a:rPr lang="tr-TR" dirty="0"/>
              <a:t> </a:t>
            </a:r>
            <a:r>
              <a:rPr lang="tr-TR" dirty="0" err="1"/>
              <a:t>will</a:t>
            </a:r>
            <a:r>
              <a:rPr lang="tr-TR" dirty="0"/>
              <a:t> be a </a:t>
            </a:r>
            <a:r>
              <a:rPr lang="tr-TR" dirty="0" err="1"/>
              <a:t>need</a:t>
            </a:r>
            <a:r>
              <a:rPr lang="tr-TR" dirty="0"/>
              <a:t>, </a:t>
            </a:r>
            <a:r>
              <a:rPr lang="tr-TR" dirty="0" err="1"/>
              <a:t>to</a:t>
            </a:r>
            <a:r>
              <a:rPr lang="tr-TR" dirty="0"/>
              <a:t> </a:t>
            </a:r>
            <a:r>
              <a:rPr lang="tr-TR" dirty="0" err="1"/>
              <a:t>keep</a:t>
            </a:r>
            <a:r>
              <a:rPr lang="tr-TR" dirty="0"/>
              <a:t> in </a:t>
            </a:r>
            <a:r>
              <a:rPr lang="tr-TR" dirty="0" err="1"/>
              <a:t>regular</a:t>
            </a:r>
            <a:r>
              <a:rPr lang="tr-TR" dirty="0"/>
              <a:t> </a:t>
            </a:r>
            <a:r>
              <a:rPr lang="tr-TR" dirty="0" err="1"/>
              <a:t>contact</a:t>
            </a:r>
            <a:r>
              <a:rPr lang="tr-TR" dirty="0"/>
              <a:t> </a:t>
            </a:r>
            <a:r>
              <a:rPr lang="tr-TR" dirty="0" err="1"/>
              <a:t>with</a:t>
            </a:r>
            <a:r>
              <a:rPr lang="tr-TR" dirty="0"/>
              <a:t> </a:t>
            </a:r>
            <a:r>
              <a:rPr lang="tr-TR" dirty="0" err="1"/>
              <a:t>members</a:t>
            </a:r>
            <a:r>
              <a:rPr lang="tr-TR" dirty="0"/>
              <a:t> of </a:t>
            </a:r>
            <a:r>
              <a:rPr lang="tr-TR" dirty="0" err="1"/>
              <a:t>the</a:t>
            </a:r>
            <a:r>
              <a:rPr lang="tr-TR" dirty="0"/>
              <a:t> WG </a:t>
            </a:r>
            <a:r>
              <a:rPr lang="tr-TR" dirty="0" err="1"/>
              <a:t>and</a:t>
            </a:r>
            <a:r>
              <a:rPr lang="tr-TR" dirty="0"/>
              <a:t> </a:t>
            </a:r>
            <a:r>
              <a:rPr lang="tr-TR" dirty="0" err="1"/>
              <a:t>to</a:t>
            </a:r>
            <a:r>
              <a:rPr lang="tr-TR" dirty="0"/>
              <a:t> </a:t>
            </a:r>
            <a:r>
              <a:rPr lang="tr-TR" dirty="0" err="1"/>
              <a:t>report</a:t>
            </a:r>
            <a:r>
              <a:rPr lang="tr-TR" dirty="0"/>
              <a:t> </a:t>
            </a:r>
            <a:r>
              <a:rPr lang="tr-TR" dirty="0" err="1"/>
              <a:t>back</a:t>
            </a:r>
            <a:r>
              <a:rPr lang="tr-TR" dirty="0"/>
              <a:t> </a:t>
            </a:r>
            <a:r>
              <a:rPr lang="tr-TR" dirty="0" err="1"/>
              <a:t>to</a:t>
            </a:r>
            <a:r>
              <a:rPr lang="tr-TR" dirty="0"/>
              <a:t> UEMS in </a:t>
            </a:r>
            <a:r>
              <a:rPr lang="tr-TR" dirty="0" err="1"/>
              <a:t>six</a:t>
            </a:r>
            <a:r>
              <a:rPr lang="tr-TR" dirty="0"/>
              <a:t> </a:t>
            </a:r>
            <a:r>
              <a:rPr lang="tr-TR" dirty="0" err="1"/>
              <a:t>months</a:t>
            </a:r>
            <a:r>
              <a:rPr lang="tr-TR" dirty="0"/>
              <a:t>.  </a:t>
            </a:r>
            <a:r>
              <a:rPr lang="tr-TR" dirty="0" err="1"/>
              <a:t>This</a:t>
            </a:r>
            <a:r>
              <a:rPr lang="tr-TR" dirty="0"/>
              <a:t> is a </a:t>
            </a:r>
            <a:r>
              <a:rPr lang="tr-TR" dirty="0" err="1"/>
              <a:t>long</a:t>
            </a:r>
            <a:r>
              <a:rPr lang="tr-TR" dirty="0"/>
              <a:t> </a:t>
            </a:r>
            <a:r>
              <a:rPr lang="tr-TR" dirty="0" err="1"/>
              <a:t>term</a:t>
            </a:r>
            <a:r>
              <a:rPr lang="tr-TR" dirty="0"/>
              <a:t>, </a:t>
            </a:r>
            <a:r>
              <a:rPr lang="tr-TR" dirty="0" err="1"/>
              <a:t>dynemic</a:t>
            </a:r>
            <a:r>
              <a:rPr lang="tr-TR" dirty="0"/>
              <a:t> </a:t>
            </a:r>
            <a:r>
              <a:rPr lang="tr-TR" dirty="0" err="1"/>
              <a:t>process</a:t>
            </a:r>
            <a:endParaRPr lang="tr-TR" dirty="0"/>
          </a:p>
        </p:txBody>
      </p:sp>
    </p:spTree>
    <p:extLst>
      <p:ext uri="{BB962C8B-B14F-4D97-AF65-F5344CB8AC3E}">
        <p14:creationId xmlns:p14="http://schemas.microsoft.com/office/powerpoint/2010/main" val="404803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3174</TotalTime>
  <Words>1112</Words>
  <Application>Microsoft Macintosh PowerPoint</Application>
  <PresentationFormat>Geniş ekran</PresentationFormat>
  <Paragraphs>82</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Calibri Light</vt:lpstr>
      <vt:lpstr>Office Theme</vt:lpstr>
      <vt:lpstr>Meeting of the Working Group on Postgraduate Training  </vt:lpstr>
      <vt:lpstr>PowerPoint Sunusu</vt:lpstr>
      <vt:lpstr>Mini Projects</vt:lpstr>
      <vt:lpstr> Distant learning was here, is here with a huge presence in pandemic, and will be here! </vt:lpstr>
      <vt:lpstr>Distant/e/digital/etc. post graduate medical specialist training/education/teaching etc Distant education</vt:lpstr>
      <vt:lpstr>PowerPoint Sunusu</vt:lpstr>
      <vt:lpstr>ETRs and Distant PGMST</vt:lpstr>
      <vt:lpstr>Distant PGMST, UEMS Library</vt:lpstr>
      <vt:lpstr>Results of yesterday’s meeting</vt:lpstr>
      <vt:lpstr> Evaluation of training centers in European countries,          Proposed by Andreas </vt:lpstr>
      <vt:lpstr>Our working groups need :</vt:lpstr>
      <vt:lpstr>PowerPoint Sunusu</vt:lpstr>
      <vt:lpstr>PowerPoint Sunusu</vt:lpstr>
      <vt:lpstr>Title</vt:lpstr>
      <vt:lpstr>Glossary</vt:lpstr>
      <vt:lpstr>Objectives</vt:lpstr>
      <vt:lpstr> Literature:  </vt:lpstr>
      <vt:lpstr>Advantages dis-advantages !</vt:lpstr>
      <vt:lpstr>Nigel’s proposals</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Bax</dc:creator>
  <cp:lastModifiedBy>Microsoft Office User</cp:lastModifiedBy>
  <cp:revision>2</cp:revision>
  <dcterms:created xsi:type="dcterms:W3CDTF">2021-10-19T10:45:27Z</dcterms:created>
  <dcterms:modified xsi:type="dcterms:W3CDTF">2021-10-23T13:10:11Z</dcterms:modified>
</cp:coreProperties>
</file>