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58" r:id="rId2"/>
    <p:sldId id="363" r:id="rId3"/>
    <p:sldId id="365" r:id="rId4"/>
    <p:sldId id="364" r:id="rId5"/>
    <p:sldId id="256" r:id="rId6"/>
    <p:sldId id="335" r:id="rId7"/>
    <p:sldId id="339" r:id="rId8"/>
    <p:sldId id="340" r:id="rId9"/>
    <p:sldId id="341" r:id="rId10"/>
    <p:sldId id="342" r:id="rId11"/>
    <p:sldId id="343" r:id="rId12"/>
    <p:sldId id="367" r:id="rId13"/>
    <p:sldId id="344" r:id="rId14"/>
    <p:sldId id="359" r:id="rId15"/>
    <p:sldId id="345" r:id="rId16"/>
    <p:sldId id="346" r:id="rId17"/>
    <p:sldId id="347" r:id="rId18"/>
    <p:sldId id="348" r:id="rId19"/>
    <p:sldId id="349" r:id="rId20"/>
    <p:sldId id="370" r:id="rId21"/>
    <p:sldId id="366" r:id="rId22"/>
    <p:sldId id="369" r:id="rId23"/>
    <p:sldId id="371" r:id="rId24"/>
    <p:sldId id="368" r:id="rId25"/>
    <p:sldId id="356" r:id="rId26"/>
    <p:sldId id="355" r:id="rId27"/>
    <p:sldId id="354" r:id="rId28"/>
    <p:sldId id="372" r:id="rId29"/>
    <p:sldId id="3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6047"/>
  </p:normalViewPr>
  <p:slideViewPr>
    <p:cSldViewPr snapToGrid="0" snapToObjects="1">
      <p:cViewPr varScale="1">
        <p:scale>
          <a:sx n="87" d="100"/>
          <a:sy n="87" d="100"/>
        </p:scale>
        <p:origin x="22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8096-8673-614A-9502-65E0416E2595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8B76E-A272-804E-B1BD-0EAFDC5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Hershey S. Bell, MD 2002</a:t>
            </a:r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Valid, anchoring definition of competency for medicine and one which I highly recommend</a:t>
            </a:r>
          </a:p>
          <a:p>
            <a:pPr>
              <a:buFontTx/>
              <a:buChar char="•"/>
            </a:pPr>
            <a:r>
              <a:rPr lang="en-US"/>
              <a:t>Also subjective</a:t>
            </a:r>
          </a:p>
        </p:txBody>
      </p:sp>
    </p:spTree>
    <p:extLst>
      <p:ext uri="{BB962C8B-B14F-4D97-AF65-F5344CB8AC3E}">
        <p14:creationId xmlns:p14="http://schemas.microsoft.com/office/powerpoint/2010/main" val="36440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9046-E550-3749-812D-459079F9C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C7C70-CF5A-7F4B-BF08-EAE720138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8CAB-43D7-8549-9BEB-5CD6B514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EF9C3-F688-224D-8E90-A9A91F3B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66B59-1503-B34F-90D5-8F9B6944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0E58-EF70-6148-9CE0-871B3D2E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2C507-44E8-244D-BB6D-3A6C8C7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CA7-C351-1C40-A4FC-CA76AB61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11979-84BD-6D46-96ED-CFF90CC6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DD520-5F16-5442-801D-23718A12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C7E22-ABEB-4943-90DB-160579CFE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799D2-2BCC-944F-A5C0-E6337EF8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5525-EE22-3A48-88DB-0B7DD90A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D6EB2-1D67-BD4C-B7D9-032C5154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92CA5-BB0A-B44A-A380-D37D12BA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163C-AAB4-9E45-A0AE-06037558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71E9-2320-4740-BDDD-87FC9E0A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842B8-9E4D-0A47-868D-A11C061C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A5BCF-4F7C-4D41-BBDF-766B1DA1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3BE05-5588-3B40-BAB9-869A5AFA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1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2F5D-5CA7-B74F-8FBD-224EFECF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09A5E-D588-AB48-8E42-DFA9501F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8D66-DD6D-574A-8EF3-128CC7F8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A9535-9904-D040-9846-5BC756A7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F4013-CC47-2D40-A4C3-B70CDEF4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5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CAD4-BF6C-B14F-8E05-DAA9FB7F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97DB-411B-374E-A81C-BDD9BDD79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5EB57-C062-2342-ABC8-D283C68E5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6FD7E-ED84-0D4D-9230-4F7AE65A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CCB46-5D66-0B40-8F0E-3FD5DB8A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6349-255D-C444-893F-D6076DC6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F931-CC55-7C4B-A588-EE288833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D41F1-4476-BD42-BC80-7841711DD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51E0A-2123-4B47-9AD2-FE1AD0109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B9C18-0B23-C641-9B7A-916AF5CAF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C2D4F-E44C-594C-9E4D-2C9F2971D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795B7-6D59-684B-8C1A-A1BD93FC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9A452-EB43-A946-BDDE-B7B4FEDF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12185-4A0A-E240-94B8-CF5BA89A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FCA4-E114-0D4A-B549-59E7F604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25DB2-0FB0-304D-A021-EC8D7EA0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1A05B-57E7-8D47-8C7C-BF1B320F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59203-2F97-AE4F-8E4C-557C509F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3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FBBC6-C312-5E43-BD07-3C6FA6E7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B7CF1-6621-E94A-BFDC-6D9D5655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FCD91-0651-E84B-B1CB-D04B4AA6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9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91B6-8477-8848-BA57-BE09F117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F6833-A551-E243-BDA7-21AEAD70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07DC6-C088-C942-B80B-DF38E07C4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66A05-CABB-4940-A18C-BF1086E6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68679-8D66-6D46-A9E5-EAEC1934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FB6DF-A98B-4742-92CF-7A4D4C32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EEFC-0B51-8743-B552-6C8C216E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27AC3-42A8-D040-849E-12D5C2B59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F788B-7DB5-0646-BF7B-474B3F345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4105A-945F-334D-8724-40C1687D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6C33F-472D-914D-855D-316738CE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9C7B7-FFE8-8441-8B82-E7D975D2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510BF-746F-DE48-ABF0-A7F25537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7B3A4-FEFB-9D46-B67F-1661D5DDD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1879-1998-7E40-A878-DF2EDD94C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6D78-D2D7-B045-A17F-AC6935841742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8C362-D1FB-C940-8BD5-237367C52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A38A-C072-F64F-B1FA-C9A6A2771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E2B5-8760-9648-A110-B8106EF0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8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college.ca/rcsite/canmeds/canmeds-framework-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041A69-CC75-1843-9D93-2C7E501AB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542" y="0"/>
            <a:ext cx="653186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82CAC7-9210-AD4B-8924-53DB3A30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47" y="1402326"/>
            <a:ext cx="493014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96492-B199-CA40-A3DF-51F823BB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87" y="678694"/>
            <a:ext cx="9144000" cy="54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4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CC5FA-D8A1-004A-8816-C3678A802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15" y="0"/>
            <a:ext cx="8128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1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D1987-A41A-5342-B7B2-3A0D5623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70" y="0"/>
            <a:ext cx="9756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4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1B977-347B-DF4E-AC47-07B01A7A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6" y="931607"/>
            <a:ext cx="4800600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802A3-BDE0-3C42-8B29-A3529DE50492}"/>
              </a:ext>
            </a:extLst>
          </p:cNvPr>
          <p:cNvSpPr txBox="1"/>
          <p:nvPr/>
        </p:nvSpPr>
        <p:spPr>
          <a:xfrm>
            <a:off x="2779890" y="465264"/>
            <a:ext cx="302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Core Competencies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FE0E8-B309-5546-A2FA-B3587CD4A365}"/>
              </a:ext>
            </a:extLst>
          </p:cNvPr>
          <p:cNvSpPr/>
          <p:nvPr/>
        </p:nvSpPr>
        <p:spPr>
          <a:xfrm>
            <a:off x="5806279" y="116387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dirty="0" err="1">
                <a:solidFill>
                  <a:srgbClr val="4A4A4A"/>
                </a:solidFill>
                <a:effectLst/>
                <a:latin typeface="Open Sans"/>
              </a:rPr>
              <a:t>CanMEDS</a:t>
            </a:r>
            <a:r>
              <a:rPr lang="en-US" b="0" i="0" u="none" strike="noStrike" dirty="0">
                <a:solidFill>
                  <a:srgbClr val="4A4A4A"/>
                </a:solidFill>
                <a:effectLst/>
                <a:latin typeface="Open Sans"/>
              </a:rPr>
              <a:t> is a </a:t>
            </a:r>
            <a:r>
              <a:rPr lang="en-US" b="0" i="0" u="sng" dirty="0">
                <a:solidFill>
                  <a:srgbClr val="164E83"/>
                </a:solidFill>
                <a:effectLst/>
                <a:latin typeface="Open Sans"/>
                <a:hlinkClick r:id="rId3"/>
              </a:rPr>
              <a:t>framework</a:t>
            </a:r>
            <a:r>
              <a:rPr lang="en-US" b="0" i="0" u="none" strike="noStrike" dirty="0">
                <a:solidFill>
                  <a:srgbClr val="4A4A4A"/>
                </a:solidFill>
                <a:effectLst/>
                <a:latin typeface="Open Sans"/>
              </a:rPr>
              <a:t> for improving patient care by enhancing physician training. Developed by the Royal College in the 1990s, its main purpose is to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Open Sans"/>
              </a:rPr>
              <a:t>define the necessary competencies for all areas of medical practice </a:t>
            </a:r>
            <a:r>
              <a:rPr lang="en-US" b="0" i="0" u="none" strike="noStrike" dirty="0">
                <a:solidFill>
                  <a:srgbClr val="4A4A4A"/>
                </a:solidFill>
                <a:effectLst/>
                <a:latin typeface="Open Sans"/>
              </a:rPr>
              <a:t>and provide a comprehensive foundation for medical education and practice</a:t>
            </a:r>
          </a:p>
          <a:p>
            <a:endParaRPr lang="en-US" dirty="0">
              <a:solidFill>
                <a:srgbClr val="4A4A4A"/>
              </a:solidFill>
              <a:latin typeface="Open Sans"/>
            </a:endParaRPr>
          </a:p>
          <a:p>
            <a:r>
              <a:rPr lang="en-US" dirty="0"/>
              <a:t>Since its formal adoption by the Royal College in 1996, </a:t>
            </a:r>
            <a:r>
              <a:rPr lang="en-US" dirty="0" err="1"/>
              <a:t>CanMEDS</a:t>
            </a:r>
            <a:r>
              <a:rPr lang="en-US" dirty="0"/>
              <a:t> has become the </a:t>
            </a:r>
            <a:r>
              <a:rPr lang="en-US" dirty="0">
                <a:solidFill>
                  <a:srgbClr val="FF0000"/>
                </a:solidFill>
              </a:rPr>
              <a:t>most widely accepted and applied physician competency framework in the world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Renewal is key</a:t>
            </a:r>
            <a:r>
              <a:rPr lang="en-US" dirty="0"/>
              <a:t> to the </a:t>
            </a:r>
            <a:r>
              <a:rPr lang="en-US" dirty="0" err="1"/>
              <a:t>CanMEDS</a:t>
            </a:r>
            <a:r>
              <a:rPr lang="en-US" dirty="0"/>
              <a:t> Framework’s ongoing success, which is why it has been updated twice since it was developed — in 2005 and again in 2015.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EE4CE-5F69-8D4C-9D09-7B4A8CFC180D}"/>
              </a:ext>
            </a:extLst>
          </p:cNvPr>
          <p:cNvSpPr txBox="1"/>
          <p:nvPr/>
        </p:nvSpPr>
        <p:spPr>
          <a:xfrm>
            <a:off x="5806279" y="5471652"/>
            <a:ext cx="329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canmeds.royalcollege.ca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7881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1B977-347B-DF4E-AC47-07B01A7A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6" y="931607"/>
            <a:ext cx="4800600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802A3-BDE0-3C42-8B29-A3529DE50492}"/>
              </a:ext>
            </a:extLst>
          </p:cNvPr>
          <p:cNvSpPr txBox="1"/>
          <p:nvPr/>
        </p:nvSpPr>
        <p:spPr>
          <a:xfrm>
            <a:off x="2779890" y="465264"/>
            <a:ext cx="302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Core Competencies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BF1AA-1A89-3742-A7E9-D78EECC692F1}"/>
              </a:ext>
            </a:extLst>
          </p:cNvPr>
          <p:cNvSpPr txBox="1"/>
          <p:nvPr/>
        </p:nvSpPr>
        <p:spPr>
          <a:xfrm>
            <a:off x="6931742" y="931607"/>
            <a:ext cx="4288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Educational framework identifies and describes the </a:t>
            </a:r>
            <a:r>
              <a:rPr lang="en-US" sz="2000" dirty="0">
                <a:solidFill>
                  <a:srgbClr val="FF0000"/>
                </a:solidFill>
              </a:rPr>
              <a:t>seven Roles </a:t>
            </a:r>
            <a:r>
              <a:rPr lang="en-US" sz="2000" dirty="0"/>
              <a:t>that lead to optimal physician performance, care delivery and health care outcomes.</a:t>
            </a:r>
          </a:p>
          <a:p>
            <a:endParaRPr lang="en-US" sz="2000" dirty="0"/>
          </a:p>
          <a:p>
            <a:r>
              <a:rPr lang="en-US" sz="2000" dirty="0"/>
              <a:t>Competencies constitute a framework that describes the </a:t>
            </a:r>
            <a:r>
              <a:rPr lang="en-US" sz="2000" dirty="0">
                <a:solidFill>
                  <a:srgbClr val="FF0000"/>
                </a:solidFill>
              </a:rPr>
              <a:t>qualities of professionals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Framework provides generalized descriptions to </a:t>
            </a:r>
            <a:r>
              <a:rPr lang="en-US" sz="2000" dirty="0">
                <a:solidFill>
                  <a:srgbClr val="FF0000"/>
                </a:solidFill>
              </a:rPr>
              <a:t>guide learners, their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supervisors, and institutions </a:t>
            </a:r>
            <a:r>
              <a:rPr lang="en-US" sz="2000" dirty="0"/>
              <a:t>in teaching and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334E3-F648-3F4F-91D3-2A099E0CB591}"/>
              </a:ext>
            </a:extLst>
          </p:cNvPr>
          <p:cNvSpPr txBox="1"/>
          <p:nvPr/>
        </p:nvSpPr>
        <p:spPr>
          <a:xfrm>
            <a:off x="1577717" y="6090084"/>
            <a:ext cx="84571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PROPOSAL: ADOPTION OF CANMEDS AS COMPETENCY FRAMEWORK TO DESCRIBE ETR’S</a:t>
            </a:r>
          </a:p>
        </p:txBody>
      </p:sp>
    </p:spTree>
    <p:extLst>
      <p:ext uri="{BB962C8B-B14F-4D97-AF65-F5344CB8AC3E}">
        <p14:creationId xmlns:p14="http://schemas.microsoft.com/office/powerpoint/2010/main" val="256345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010E9F-6D64-CB4D-B9FB-B8D4B9CDF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6" y="931607"/>
            <a:ext cx="4800600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4CE6ED-A410-BD40-BCC0-8382885BB35F}"/>
              </a:ext>
            </a:extLst>
          </p:cNvPr>
          <p:cNvSpPr txBox="1"/>
          <p:nvPr/>
        </p:nvSpPr>
        <p:spPr>
          <a:xfrm>
            <a:off x="5428636" y="255575"/>
            <a:ext cx="314677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Difficulties teaching Competencies</a:t>
            </a:r>
          </a:p>
          <a:p>
            <a:endParaRPr lang="en-US" sz="2800" dirty="0"/>
          </a:p>
          <a:p>
            <a:r>
              <a:rPr lang="en-US" sz="2800" dirty="0"/>
              <a:t>Domains are broad and diverse</a:t>
            </a:r>
          </a:p>
          <a:p>
            <a:endParaRPr lang="en-US" sz="2800" dirty="0"/>
          </a:p>
          <a:p>
            <a:r>
              <a:rPr lang="en-US" sz="2800" dirty="0"/>
              <a:t>Often teachers focus on isolated behaviors</a:t>
            </a:r>
          </a:p>
          <a:p>
            <a:endParaRPr lang="en-US" sz="2800" dirty="0"/>
          </a:p>
          <a:p>
            <a:r>
              <a:rPr lang="en-US" sz="2800" dirty="0"/>
              <a:t>Often feedback does not transcend</a:t>
            </a:r>
          </a:p>
          <a:p>
            <a:r>
              <a:rPr lang="en-US" sz="2800" dirty="0"/>
              <a:t>Scholar and Communicator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F81BB-9A27-684A-8C16-93CAD2CDE261}"/>
              </a:ext>
            </a:extLst>
          </p:cNvPr>
          <p:cNvSpPr txBox="1"/>
          <p:nvPr/>
        </p:nvSpPr>
        <p:spPr>
          <a:xfrm>
            <a:off x="8981313" y="2625454"/>
            <a:ext cx="283474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to translate to the world of medical practice ?</a:t>
            </a:r>
          </a:p>
        </p:txBody>
      </p:sp>
    </p:spTree>
    <p:extLst>
      <p:ext uri="{BB962C8B-B14F-4D97-AF65-F5344CB8AC3E}">
        <p14:creationId xmlns:p14="http://schemas.microsoft.com/office/powerpoint/2010/main" val="16015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761954-37DF-6B44-A099-66A420272068}"/>
              </a:ext>
            </a:extLst>
          </p:cNvPr>
          <p:cNvSpPr txBox="1"/>
          <p:nvPr/>
        </p:nvSpPr>
        <p:spPr>
          <a:xfrm>
            <a:off x="2079762" y="455148"/>
            <a:ext cx="71379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Innovations from the field</a:t>
            </a:r>
            <a:r>
              <a:rPr lang="en-US" sz="4000" dirty="0"/>
              <a:t>:</a:t>
            </a:r>
          </a:p>
          <a:p>
            <a:endParaRPr lang="en-US" sz="4000" dirty="0"/>
          </a:p>
          <a:p>
            <a:pPr marL="342900" indent="-342900">
              <a:buFont typeface="Arial"/>
              <a:buChar char="•"/>
            </a:pPr>
            <a:r>
              <a:rPr lang="en-US" sz="4000" dirty="0"/>
              <a:t>Milestones</a:t>
            </a:r>
          </a:p>
          <a:p>
            <a:r>
              <a:rPr lang="en-US" sz="4000" dirty="0"/>
              <a:t>	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err="1"/>
              <a:t>Entrustable</a:t>
            </a:r>
            <a:r>
              <a:rPr lang="en-US" sz="4000" dirty="0"/>
              <a:t> Professional Activities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61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44D56-1D1E-904D-BF3E-3AAAEF8A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69" y="979669"/>
            <a:ext cx="4693920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5B278-965E-C54D-AEE7-A06E05F1FC6A}"/>
              </a:ext>
            </a:extLst>
          </p:cNvPr>
          <p:cNvSpPr txBox="1"/>
          <p:nvPr/>
        </p:nvSpPr>
        <p:spPr>
          <a:xfrm>
            <a:off x="1061006" y="5632194"/>
            <a:ext cx="63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105917F5-644B-3F42-B295-55700889BB15}"/>
              </a:ext>
            </a:extLst>
          </p:cNvPr>
          <p:cNvSpPr/>
          <p:nvPr/>
        </p:nvSpPr>
        <p:spPr>
          <a:xfrm rot="16200000">
            <a:off x="-34352" y="4025367"/>
            <a:ext cx="2827131" cy="38652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03759-1182-0E41-81D3-104D0F214436}"/>
              </a:ext>
            </a:extLst>
          </p:cNvPr>
          <p:cNvSpPr txBox="1"/>
          <p:nvPr/>
        </p:nvSpPr>
        <p:spPr>
          <a:xfrm>
            <a:off x="159317" y="2374380"/>
            <a:ext cx="243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Competent Professional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44EB5FD6-3A33-4740-8354-0C779DEDB186}"/>
              </a:ext>
            </a:extLst>
          </p:cNvPr>
          <p:cNvSpPr/>
          <p:nvPr/>
        </p:nvSpPr>
        <p:spPr>
          <a:xfrm>
            <a:off x="1185952" y="1667586"/>
            <a:ext cx="386523" cy="70679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8BC75-BF29-3A4A-8DC3-37DEA289B32E}"/>
              </a:ext>
            </a:extLst>
          </p:cNvPr>
          <p:cNvSpPr txBox="1"/>
          <p:nvPr/>
        </p:nvSpPr>
        <p:spPr>
          <a:xfrm>
            <a:off x="499817" y="1198861"/>
            <a:ext cx="175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Mastery (Expert)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67A913-D369-EA45-AB4D-1268545B7FDE}"/>
              </a:ext>
            </a:extLst>
          </p:cNvPr>
          <p:cNvCxnSpPr/>
          <p:nvPr/>
        </p:nvCxnSpPr>
        <p:spPr>
          <a:xfrm>
            <a:off x="634185" y="4936455"/>
            <a:ext cx="1479826" cy="0"/>
          </a:xfrm>
          <a:prstGeom prst="line">
            <a:avLst/>
          </a:prstGeom>
          <a:ln>
            <a:solidFill>
              <a:srgbClr val="4F81B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E97A60-143F-4942-AB01-0EAF20657900}"/>
              </a:ext>
            </a:extLst>
          </p:cNvPr>
          <p:cNvCxnSpPr/>
          <p:nvPr/>
        </p:nvCxnSpPr>
        <p:spPr>
          <a:xfrm>
            <a:off x="634185" y="3520681"/>
            <a:ext cx="1479826" cy="0"/>
          </a:xfrm>
          <a:prstGeom prst="line">
            <a:avLst/>
          </a:prstGeom>
          <a:ln>
            <a:solidFill>
              <a:srgbClr val="4F81B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60A177-1FF7-CC41-A284-83928E1D8985}"/>
              </a:ext>
            </a:extLst>
          </p:cNvPr>
          <p:cNvCxnSpPr/>
          <p:nvPr/>
        </p:nvCxnSpPr>
        <p:spPr>
          <a:xfrm>
            <a:off x="634185" y="4103782"/>
            <a:ext cx="1479826" cy="0"/>
          </a:xfrm>
          <a:prstGeom prst="line">
            <a:avLst/>
          </a:prstGeom>
          <a:ln>
            <a:solidFill>
              <a:srgbClr val="4F81BD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1020B2-8F43-C643-8001-AE3234A29E82}"/>
              </a:ext>
            </a:extLst>
          </p:cNvPr>
          <p:cNvSpPr txBox="1"/>
          <p:nvPr/>
        </p:nvSpPr>
        <p:spPr>
          <a:xfrm rot="16200000">
            <a:off x="-267723" y="394772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Milestones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A3B29-6D3A-6D4A-8294-39D23425EFD6}"/>
              </a:ext>
            </a:extLst>
          </p:cNvPr>
          <p:cNvSpPr txBox="1"/>
          <p:nvPr/>
        </p:nvSpPr>
        <p:spPr>
          <a:xfrm>
            <a:off x="4177103" y="32581"/>
            <a:ext cx="29538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Road to Mastery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355EA-671D-F346-BAFF-5277029CDEEB}"/>
              </a:ext>
            </a:extLst>
          </p:cNvPr>
          <p:cNvSpPr txBox="1"/>
          <p:nvPr/>
        </p:nvSpPr>
        <p:spPr>
          <a:xfrm>
            <a:off x="8587478" y="1492977"/>
            <a:ext cx="3604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Milestones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stages in the development of specific competencies; a continuum from medical school through residency to practitioner.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give us a learning roadmap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56910-83B5-6645-AB8B-3D810B335E0F}"/>
              </a:ext>
            </a:extLst>
          </p:cNvPr>
          <p:cNvSpPr txBox="1"/>
          <p:nvPr/>
        </p:nvSpPr>
        <p:spPr>
          <a:xfrm>
            <a:off x="2834154" y="6338915"/>
            <a:ext cx="56397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Milestones at each stage describes terminal competencies</a:t>
            </a:r>
          </a:p>
        </p:txBody>
      </p:sp>
    </p:spTree>
    <p:extLst>
      <p:ext uri="{BB962C8B-B14F-4D97-AF65-F5344CB8AC3E}">
        <p14:creationId xmlns:p14="http://schemas.microsoft.com/office/powerpoint/2010/main" val="122103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15639-CAA1-3A47-97B7-A3ED767D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371600"/>
            <a:ext cx="8483600" cy="410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54F08-7867-E84C-91E2-204E822E1F06}"/>
              </a:ext>
            </a:extLst>
          </p:cNvPr>
          <p:cNvSpPr txBox="1"/>
          <p:nvPr/>
        </p:nvSpPr>
        <p:spPr>
          <a:xfrm>
            <a:off x="2046111" y="5658557"/>
            <a:ext cx="8291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curve of skills acquisition, using the stages of Dreyfus and Dreyfus (1988). Dotted lines signify hypothetical moments at which a trainee reaches a competence</a:t>
            </a:r>
          </a:p>
          <a:p>
            <a:r>
              <a:rPr lang="en-US" dirty="0"/>
              <a:t>threshold level for a given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F8A76-108D-BB45-A497-7BA4285F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2" y="49212"/>
            <a:ext cx="2870200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31A4D1-AC9C-E443-8EDE-D3B481A4BB08}"/>
              </a:ext>
            </a:extLst>
          </p:cNvPr>
          <p:cNvSpPr txBox="1"/>
          <p:nvPr/>
        </p:nvSpPr>
        <p:spPr>
          <a:xfrm>
            <a:off x="3891796" y="371269"/>
            <a:ext cx="531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Skills acquisition or Learning curve</a:t>
            </a:r>
          </a:p>
        </p:txBody>
      </p:sp>
    </p:spTree>
    <p:extLst>
      <p:ext uri="{BB962C8B-B14F-4D97-AF65-F5344CB8AC3E}">
        <p14:creationId xmlns:p14="http://schemas.microsoft.com/office/powerpoint/2010/main" val="360736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672F39-E7E3-A14D-BDB6-AC40B204A20A}"/>
              </a:ext>
            </a:extLst>
          </p:cNvPr>
          <p:cNvSpPr txBox="1"/>
          <p:nvPr/>
        </p:nvSpPr>
        <p:spPr>
          <a:xfrm>
            <a:off x="4049890" y="465264"/>
            <a:ext cx="302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Core Competencies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98813-0CA8-804A-8891-236812800B01}"/>
              </a:ext>
            </a:extLst>
          </p:cNvPr>
          <p:cNvSpPr txBox="1"/>
          <p:nvPr/>
        </p:nvSpPr>
        <p:spPr>
          <a:xfrm>
            <a:off x="1840271" y="1381020"/>
            <a:ext cx="801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Milestones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stages in the development of specific competencies; a continuum from medical school through residency to </a:t>
            </a:r>
            <a:r>
              <a:rPr lang="en-US" sz="2400" dirty="0" err="1"/>
              <a:t>practioner</a:t>
            </a:r>
            <a:r>
              <a:rPr lang="en-US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give us a learning roadmap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Wingdings 3"/>
              </a:rPr>
              <a:t>	</a:t>
            </a:r>
            <a:r>
              <a:rPr lang="en-US" sz="2400" i="1" dirty="0"/>
              <a:t>But the roadmap must be grounded in a clinical context to make it meaningful : </a:t>
            </a:r>
            <a:r>
              <a:rPr lang="en-US" sz="2400" b="1" i="1" u="sng" dirty="0" err="1"/>
              <a:t>entrustable</a:t>
            </a:r>
            <a:r>
              <a:rPr lang="en-US" sz="2400" b="1" i="1" u="sng" dirty="0"/>
              <a:t> professional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C14D0-64C9-5449-B4AB-068E4A09691F}"/>
              </a:ext>
            </a:extLst>
          </p:cNvPr>
          <p:cNvSpPr txBox="1"/>
          <p:nvPr/>
        </p:nvSpPr>
        <p:spPr>
          <a:xfrm>
            <a:off x="2477730" y="5362940"/>
            <a:ext cx="712347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Competencies are descriptors of physicians, EPA’s are descriptors of work (authentic clinical activities*)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36C52-B42D-2B47-8EE4-1BFE7309A596}"/>
              </a:ext>
            </a:extLst>
          </p:cNvPr>
          <p:cNvSpPr txBox="1"/>
          <p:nvPr/>
        </p:nvSpPr>
        <p:spPr>
          <a:xfrm>
            <a:off x="2861187" y="6390206"/>
            <a:ext cx="831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*requires an integration of knowledge, skills and attitudes across competency domains</a:t>
            </a:r>
          </a:p>
        </p:txBody>
      </p:sp>
    </p:spTree>
    <p:extLst>
      <p:ext uri="{BB962C8B-B14F-4D97-AF65-F5344CB8AC3E}">
        <p14:creationId xmlns:p14="http://schemas.microsoft.com/office/powerpoint/2010/main" val="205103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3DEABE-51AB-F74E-BC31-44FA122D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73" y="17624"/>
            <a:ext cx="8089900" cy="19558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8C1E69-193F-7743-9D74-1017BC59DCBC}"/>
              </a:ext>
            </a:extLst>
          </p:cNvPr>
          <p:cNvSpPr txBox="1"/>
          <p:nvPr/>
        </p:nvSpPr>
        <p:spPr>
          <a:xfrm>
            <a:off x="10294374" y="722671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UEMS 2012/29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827BC-5744-FA4C-ADDB-333A8260D6A1}"/>
              </a:ext>
            </a:extLst>
          </p:cNvPr>
          <p:cNvSpPr txBox="1"/>
          <p:nvPr/>
        </p:nvSpPr>
        <p:spPr>
          <a:xfrm>
            <a:off x="2825735" y="2333685"/>
            <a:ext cx="6127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Competencies required of the trainee </a:t>
            </a:r>
            <a:endParaRPr lang="en-US" dirty="0"/>
          </a:p>
          <a:p>
            <a:r>
              <a:rPr lang="en-GB" i="1" dirty="0">
                <a:solidFill>
                  <a:srgbClr val="FF0000"/>
                </a:solidFill>
              </a:rPr>
              <a:t>Definition of competency: knowledge, skills and professionalism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GB" b="1" dirty="0"/>
              <a:t>a.</a:t>
            </a:r>
            <a:r>
              <a:rPr lang="en-GB" dirty="0"/>
              <a:t>	</a:t>
            </a:r>
            <a:r>
              <a:rPr lang="en-GB" b="1" dirty="0"/>
              <a:t>Theoretical knowledge</a:t>
            </a:r>
            <a:endParaRPr lang="en-US" dirty="0"/>
          </a:p>
          <a:p>
            <a:r>
              <a:rPr lang="en-GB" i="1" dirty="0"/>
              <a:t>Should include the main domains covered by the specialty with a short description of domains that trainee should master in the specialty 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b="1" dirty="0"/>
              <a:t>b.	Practical and clinical skills </a:t>
            </a:r>
            <a:endParaRPr lang="en-US" dirty="0"/>
          </a:p>
          <a:p>
            <a:r>
              <a:rPr lang="en-GB" i="1" dirty="0"/>
              <a:t>Key skills to possess in this specialty</a:t>
            </a:r>
            <a:endParaRPr lang="en-US" dirty="0"/>
          </a:p>
          <a:p>
            <a:r>
              <a:rPr lang="en-GB" i="1" dirty="0"/>
              <a:t>Number of procedures required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b="1" dirty="0"/>
              <a:t>c.           Competences</a:t>
            </a:r>
            <a:endParaRPr lang="en-US" dirty="0"/>
          </a:p>
          <a:p>
            <a:r>
              <a:rPr lang="en-GB" i="1" dirty="0"/>
              <a:t>Description of levels of competencies </a:t>
            </a:r>
            <a:endParaRPr lang="en-US" dirty="0"/>
          </a:p>
          <a:p>
            <a:r>
              <a:rPr lang="en-GB" i="1" dirty="0"/>
              <a:t>The European Specialist Curriculum must cover not only knowledge and skills, but also domains of professionalism, as detailed by the UEMS Section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AF0DCA1-8769-8D49-AD54-5C5BF62F1D71}"/>
              </a:ext>
            </a:extLst>
          </p:cNvPr>
          <p:cNvSpPr/>
          <p:nvPr/>
        </p:nvSpPr>
        <p:spPr>
          <a:xfrm>
            <a:off x="5680038" y="6207162"/>
            <a:ext cx="2614108" cy="31197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CC760-FD6A-2640-8F76-5ABA6C0B5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74" t="-1449" r="1574" b="51530"/>
          <a:stretch/>
        </p:blipFill>
        <p:spPr>
          <a:xfrm>
            <a:off x="1652674" y="912090"/>
            <a:ext cx="8712200" cy="4723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C4AAE-1927-404B-9B46-430DB0D86D47}"/>
              </a:ext>
            </a:extLst>
          </p:cNvPr>
          <p:cNvSpPr txBox="1"/>
          <p:nvPr/>
        </p:nvSpPr>
        <p:spPr>
          <a:xfrm>
            <a:off x="1969159" y="327314"/>
            <a:ext cx="3021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Road to Mastery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792EC-D7FF-3742-849C-20C3D361B245}"/>
              </a:ext>
            </a:extLst>
          </p:cNvPr>
          <p:cNvSpPr txBox="1"/>
          <p:nvPr/>
        </p:nvSpPr>
        <p:spPr>
          <a:xfrm>
            <a:off x="1769985" y="5850620"/>
            <a:ext cx="920925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PROPOSAL: 	ADOPT EPA’S AS TOOL TO TRANSLATE COMPETENCIES TO CLINICAL PRACTICE</a:t>
            </a:r>
          </a:p>
          <a:p>
            <a:endParaRPr lang="en-US" dirty="0"/>
          </a:p>
          <a:p>
            <a:r>
              <a:rPr lang="en-US" dirty="0"/>
              <a:t>		(ALLOW FOR VARIABLE DURATION OF TRAINING)</a:t>
            </a:r>
          </a:p>
        </p:txBody>
      </p:sp>
    </p:spTree>
    <p:extLst>
      <p:ext uri="{BB962C8B-B14F-4D97-AF65-F5344CB8AC3E}">
        <p14:creationId xmlns:p14="http://schemas.microsoft.com/office/powerpoint/2010/main" val="344939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FCC75-1E1D-A747-9943-1D0ECEA4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0" y="166001"/>
            <a:ext cx="9348470" cy="6131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27626-6754-4D41-9485-FD273F647EAF}"/>
              </a:ext>
            </a:extLst>
          </p:cNvPr>
          <p:cNvSpPr txBox="1"/>
          <p:nvPr/>
        </p:nvSpPr>
        <p:spPr>
          <a:xfrm>
            <a:off x="368710" y="6297561"/>
            <a:ext cx="44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Cees van Vleuten MEF 2021, Krakow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0E607-DE1E-164E-962D-9549ECE49E0A}"/>
              </a:ext>
            </a:extLst>
          </p:cNvPr>
          <p:cNvSpPr txBox="1"/>
          <p:nvPr/>
        </p:nvSpPr>
        <p:spPr>
          <a:xfrm>
            <a:off x="368710" y="166001"/>
            <a:ext cx="194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BC139-3369-DD43-81CC-52A8BCC22E89}"/>
              </a:ext>
            </a:extLst>
          </p:cNvPr>
          <p:cNvSpPr txBox="1"/>
          <p:nvPr/>
        </p:nvSpPr>
        <p:spPr>
          <a:xfrm>
            <a:off x="9896168" y="3716594"/>
            <a:ext cx="1650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Complex</a:t>
            </a:r>
          </a:p>
          <a:p>
            <a:r>
              <a:rPr lang="en-US" sz="2800" b="1" dirty="0"/>
              <a:t>Behaviors</a:t>
            </a:r>
          </a:p>
        </p:txBody>
      </p:sp>
    </p:spTree>
    <p:extLst>
      <p:ext uri="{BB962C8B-B14F-4D97-AF65-F5344CB8AC3E}">
        <p14:creationId xmlns:p14="http://schemas.microsoft.com/office/powerpoint/2010/main" val="327967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69864C-3A69-0E4A-85C1-55FE0076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72" y="0"/>
            <a:ext cx="982485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D0246B-5D4A-C245-B69D-8E2A68D0D6CA}"/>
              </a:ext>
            </a:extLst>
          </p:cNvPr>
          <p:cNvSpPr txBox="1"/>
          <p:nvPr/>
        </p:nvSpPr>
        <p:spPr>
          <a:xfrm>
            <a:off x="368710" y="6297561"/>
            <a:ext cx="44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Cees van Vleuten MEF 2021, Krakow</a:t>
            </a:r>
          </a:p>
        </p:txBody>
      </p:sp>
    </p:spTree>
    <p:extLst>
      <p:ext uri="{BB962C8B-B14F-4D97-AF65-F5344CB8AC3E}">
        <p14:creationId xmlns:p14="http://schemas.microsoft.com/office/powerpoint/2010/main" val="18259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3C197-5741-BC4E-8081-24F4FA9C5CED}"/>
              </a:ext>
            </a:extLst>
          </p:cNvPr>
          <p:cNvSpPr txBox="1"/>
          <p:nvPr/>
        </p:nvSpPr>
        <p:spPr>
          <a:xfrm>
            <a:off x="811161" y="634181"/>
            <a:ext cx="1039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From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A1122-C5C0-2947-A0CB-0FBD522C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71" y="482600"/>
            <a:ext cx="6492240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31635-D98D-274E-AE57-1EED33E8909C}"/>
              </a:ext>
            </a:extLst>
          </p:cNvPr>
          <p:cNvSpPr txBox="1"/>
          <p:nvPr/>
        </p:nvSpPr>
        <p:spPr>
          <a:xfrm>
            <a:off x="5737123" y="3436374"/>
            <a:ext cx="49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8B73C-FA29-D749-BD59-F205E724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79" y="4321080"/>
            <a:ext cx="639318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9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A4BAD-DBE9-9E42-A21B-9C24D300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81" y="1304604"/>
            <a:ext cx="657606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4EE6D-94BD-6648-8516-D21A14303E40}"/>
              </a:ext>
            </a:extLst>
          </p:cNvPr>
          <p:cNvSpPr txBox="1"/>
          <p:nvPr/>
        </p:nvSpPr>
        <p:spPr>
          <a:xfrm>
            <a:off x="368710" y="6297561"/>
            <a:ext cx="44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Cees van Vleuten MEF 2021, Krakow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DFDBA-70DE-E64B-B655-44B6DD64B873}"/>
              </a:ext>
            </a:extLst>
          </p:cNvPr>
          <p:cNvSpPr txBox="1"/>
          <p:nvPr/>
        </p:nvSpPr>
        <p:spPr>
          <a:xfrm>
            <a:off x="2601500" y="5080195"/>
            <a:ext cx="655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Stake decisions should be taken by a group of experts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46209-0FCE-6F4D-819F-262877DCF959}"/>
              </a:ext>
            </a:extLst>
          </p:cNvPr>
          <p:cNvSpPr txBox="1"/>
          <p:nvPr/>
        </p:nvSpPr>
        <p:spPr>
          <a:xfrm>
            <a:off x="368710" y="206478"/>
            <a:ext cx="215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019537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3021CC-2E0C-E141-BBF1-CEAC2E1C5A65}"/>
              </a:ext>
            </a:extLst>
          </p:cNvPr>
          <p:cNvSpPr txBox="1"/>
          <p:nvPr/>
        </p:nvSpPr>
        <p:spPr>
          <a:xfrm>
            <a:off x="1076633" y="766922"/>
            <a:ext cx="110105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Children, adolescents and vulnerable people  </a:t>
            </a:r>
            <a:r>
              <a:rPr lang="en-US" sz="2800" dirty="0">
                <a:sym typeface="Wingdings" pitchFamily="2" charset="2"/>
              </a:rPr>
              <a:t> UEMS council 2021/03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Frail Elderly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Patient safety, Quality improvement &amp; Resource stewardship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Prevention, healthy lifestyle and positive health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eHealth and Technology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Interprofessional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Leadership and Physician health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Advanced Care Planning, Palliative Care, End of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4462A-373D-5149-A2AE-8AD1AF4A2EC6}"/>
              </a:ext>
            </a:extLst>
          </p:cNvPr>
          <p:cNvSpPr txBox="1"/>
          <p:nvPr/>
        </p:nvSpPr>
        <p:spPr>
          <a:xfrm>
            <a:off x="1076633" y="221226"/>
            <a:ext cx="977382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Additional Themes for consideration, applicable to all disciplines</a:t>
            </a:r>
          </a:p>
        </p:txBody>
      </p:sp>
    </p:spTree>
    <p:extLst>
      <p:ext uri="{BB962C8B-B14F-4D97-AF65-F5344CB8AC3E}">
        <p14:creationId xmlns:p14="http://schemas.microsoft.com/office/powerpoint/2010/main" val="294870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8805C-F50E-374E-B28F-E26490DE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74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78AE6-6376-C748-8E20-16926141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" y="6492240"/>
            <a:ext cx="2606040" cy="36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3AA9A-09AF-8743-BC90-F937032C6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148"/>
            <a:ext cx="2647950" cy="869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23C22-318E-6149-85C8-937D705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050" y="1020302"/>
            <a:ext cx="33528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9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155D8-A0D8-084E-BE56-F2F790B2C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374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869AAB-9495-9745-BD77-EB1A30381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270" y="5543550"/>
            <a:ext cx="4476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5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A1431-FC95-AF48-B56F-CE207742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49" y="889103"/>
            <a:ext cx="787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68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9B3682-0357-E74A-88BB-FFD60B63E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04" y="126776"/>
            <a:ext cx="442044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04EE8-07B7-A346-8481-48B8666E2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" y="126776"/>
            <a:ext cx="6718300" cy="161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566417-074E-8F4C-A401-219E483E3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515" y="1911799"/>
            <a:ext cx="1778000" cy="27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3501A8-056A-C84A-9F7D-672625F80C68}"/>
              </a:ext>
            </a:extLst>
          </p:cNvPr>
          <p:cNvSpPr txBox="1"/>
          <p:nvPr/>
        </p:nvSpPr>
        <p:spPr>
          <a:xfrm>
            <a:off x="1280161" y="2191199"/>
            <a:ext cx="307064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Dimensions: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Cognitive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Technical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Integrative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Affective/moral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Habits of mind</a:t>
            </a:r>
          </a:p>
        </p:txBody>
      </p:sp>
    </p:spTree>
    <p:extLst>
      <p:ext uri="{BB962C8B-B14F-4D97-AF65-F5344CB8AC3E}">
        <p14:creationId xmlns:p14="http://schemas.microsoft.com/office/powerpoint/2010/main" val="125716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8C1E69-193F-7743-9D74-1017BC59DCBC}"/>
              </a:ext>
            </a:extLst>
          </p:cNvPr>
          <p:cNvSpPr txBox="1"/>
          <p:nvPr/>
        </p:nvSpPr>
        <p:spPr>
          <a:xfrm>
            <a:off x="10294374" y="722671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UEMS 2012/29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4A4C1-F495-B24A-BD25-D6425B8722C5}"/>
              </a:ext>
            </a:extLst>
          </p:cNvPr>
          <p:cNvSpPr/>
          <p:nvPr/>
        </p:nvSpPr>
        <p:spPr>
          <a:xfrm>
            <a:off x="378542" y="174263"/>
            <a:ext cx="6096000" cy="6479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of training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Schedule of training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duration of training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required timing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          Curriculum of training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	Assessment and evaluation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assessment, description of formative and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summative assessments,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450215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Assessment: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 by which information is obtained relative to some known objective or goal. (a broad term that includes testing)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Inherent in the idea of evaluation is "value." Process designed to provide information that will help us make a judgment about a given situation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    Governance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141EA-F7AF-4C4A-A16A-27D12193D86C}"/>
              </a:ext>
            </a:extLst>
          </p:cNvPr>
          <p:cNvSpPr/>
          <p:nvPr/>
        </p:nvSpPr>
        <p:spPr>
          <a:xfrm>
            <a:off x="7560013" y="1813740"/>
            <a:ext cx="4226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REQUIREMENTS FOR TRAINERS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1D875-E0D4-4543-ACD7-968EF10784F7}"/>
              </a:ext>
            </a:extLst>
          </p:cNvPr>
          <p:cNvSpPr/>
          <p:nvPr/>
        </p:nvSpPr>
        <p:spPr>
          <a:xfrm>
            <a:off x="7560013" y="2581643"/>
            <a:ext cx="322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REQUIREMENTS FOR </a:t>
            </a:r>
          </a:p>
          <a:p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INSTITUTIONS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7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A44BDC-73F8-1649-9FFE-8A7F776E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27" y="477782"/>
            <a:ext cx="9144000" cy="5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Copyright Hershey S. Bell, MD 2002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3366FF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Competency</a:t>
            </a:r>
            <a:endParaRPr lang="en-US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07690" y="2150634"/>
            <a:ext cx="83766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/>
              <a:t>The habitual and judicious use of communication, knowledge, technical skills, clinical reasoning, emotions, values, and reflection in daily practice for the benefit of the individual and the community being served.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76500" y="5486401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Epstein RM, </a:t>
            </a:r>
            <a:r>
              <a:rPr lang="en-US" sz="2000" dirty="0" err="1"/>
              <a:t>Hundert</a:t>
            </a:r>
            <a:r>
              <a:rPr lang="en-US" sz="2000" dirty="0"/>
              <a:t> EM. Defining and assessing professional competence. JAMA 2002</a:t>
            </a:r>
          </a:p>
        </p:txBody>
      </p:sp>
    </p:spTree>
    <p:extLst>
      <p:ext uri="{BB962C8B-B14F-4D97-AF65-F5344CB8AC3E}">
        <p14:creationId xmlns:p14="http://schemas.microsoft.com/office/powerpoint/2010/main" val="391373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2822B-6379-C744-AB83-6AC39E4E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9" y="138319"/>
            <a:ext cx="6690360" cy="3642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9F2EE0-2BE7-B145-9CD9-CBBC3B89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298" y="6333664"/>
            <a:ext cx="1841500" cy="35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8F3E4-403F-F444-959B-EE76E79EF240}"/>
              </a:ext>
            </a:extLst>
          </p:cNvPr>
          <p:cNvSpPr txBox="1"/>
          <p:nvPr/>
        </p:nvSpPr>
        <p:spPr>
          <a:xfrm>
            <a:off x="2582956" y="3953237"/>
            <a:ext cx="7132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STEPS TO BE TAKEN: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the desired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the level of performance for each competency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a framework for assessing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Evaluate the program on a continuous basis to be sure that the desired outcomes are being achieved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300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FA322E-90DF-3147-BC2C-A3B09976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19" y="0"/>
            <a:ext cx="9348470" cy="67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C5CDA-08BB-F243-8179-F1837D9B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74" y="615499"/>
            <a:ext cx="771017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1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843</Words>
  <Application>Microsoft Macintosh PowerPoint</Application>
  <PresentationFormat>Widescreen</PresentationFormat>
  <Paragraphs>137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robg</dc:creator>
  <cp:lastModifiedBy>robg</cp:lastModifiedBy>
  <cp:revision>23</cp:revision>
  <dcterms:created xsi:type="dcterms:W3CDTF">2021-06-19T10:55:46Z</dcterms:created>
  <dcterms:modified xsi:type="dcterms:W3CDTF">2021-06-22T14:26:31Z</dcterms:modified>
</cp:coreProperties>
</file>