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0" r:id="rId4"/>
    <p:sldId id="261" r:id="rId5"/>
    <p:sldId id="272" r:id="rId6"/>
    <p:sldId id="273" r:id="rId7"/>
    <p:sldId id="263" r:id="rId8"/>
    <p:sldId id="275" r:id="rId9"/>
    <p:sldId id="276" r:id="rId10"/>
    <p:sldId id="277" r:id="rId11"/>
    <p:sldId id="278" r:id="rId12"/>
    <p:sldId id="279" r:id="rId13"/>
    <p:sldId id="267" r:id="rId14"/>
    <p:sldId id="268" r:id="rId15"/>
    <p:sldId id="280" r:id="rId16"/>
    <p:sldId id="281" r:id="rId17"/>
    <p:sldId id="269" r:id="rId18"/>
    <p:sldId id="270" r:id="rId19"/>
    <p:sldId id="274" r:id="rId20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1E"/>
    <a:srgbClr val="DFE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1" autoAdjust="0"/>
    <p:restoredTop sz="86420" autoAdjust="0"/>
  </p:normalViewPr>
  <p:slideViewPr>
    <p:cSldViewPr>
      <p:cViewPr varScale="1">
        <p:scale>
          <a:sx n="109" d="100"/>
          <a:sy n="109" d="100"/>
        </p:scale>
        <p:origin x="13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C5D0A060-76AF-4EEC-AB9E-69F83424D5F6}" type="datetimeFigureOut">
              <a:rPr lang="en-GB" altLang="fr-FR"/>
              <a:pPr>
                <a:defRPr/>
              </a:pPr>
              <a:t>24/04/2021</a:t>
            </a:fld>
            <a:endParaRPr lang="en-GB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BFA5D48-E89B-4D08-82C0-0161385E073F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05851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55CA6B85-3BBF-4ACB-8CF7-263EB0AF5AAC}" type="datetimeFigureOut">
              <a:rPr lang="pl-PL" altLang="fr-FR"/>
              <a:pPr>
                <a:defRPr/>
              </a:pPr>
              <a:t>24.04.2021</a:t>
            </a:fld>
            <a:endParaRPr lang="pl-PL" altLang="fr-FR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fr-FR" noProof="0"/>
              <a:t>Kliknij, aby edytować style wzorca tekstu</a:t>
            </a:r>
          </a:p>
          <a:p>
            <a:pPr lvl="1"/>
            <a:r>
              <a:rPr lang="pl-PL" altLang="fr-FR" noProof="0"/>
              <a:t>Drugi poziom</a:t>
            </a:r>
          </a:p>
          <a:p>
            <a:pPr lvl="2"/>
            <a:r>
              <a:rPr lang="pl-PL" altLang="fr-FR" noProof="0"/>
              <a:t>Trzeci poziom</a:t>
            </a:r>
          </a:p>
          <a:p>
            <a:pPr lvl="3"/>
            <a:r>
              <a:rPr lang="pl-PL" altLang="fr-FR" noProof="0"/>
              <a:t>Czwarty poziom</a:t>
            </a:r>
          </a:p>
          <a:p>
            <a:pPr lvl="4"/>
            <a:r>
              <a:rPr lang="pl-PL" altLang="fr-FR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D7E5A5F3-B713-4374-85EC-F0B8FA982C66}" type="slidenum">
              <a:rPr lang="pl-PL" altLang="fr-FR"/>
              <a:pPr>
                <a:defRPr/>
              </a:pPr>
              <a:t>‹#›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2089763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1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1450407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10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1176619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11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3191805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12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3678102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13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2160886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14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1462693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15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3194148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16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2059849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17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1143737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18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3692001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19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177647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2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301367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3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65485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4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3363836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5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90082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6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2336928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7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2486226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8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3146317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5A5F3-B713-4374-85EC-F0B8FA982C66}" type="slidenum">
              <a:rPr lang="pl-PL" altLang="fr-FR" smtClean="0"/>
              <a:pPr>
                <a:defRPr/>
              </a:pPr>
              <a:t>9</a:t>
            </a:fld>
            <a:endParaRPr lang="pl-PL" altLang="fr-FR"/>
          </a:p>
        </p:txBody>
      </p:sp>
    </p:spTree>
    <p:extLst>
      <p:ext uri="{BB962C8B-B14F-4D97-AF65-F5344CB8AC3E}">
        <p14:creationId xmlns:p14="http://schemas.microsoft.com/office/powerpoint/2010/main" val="231162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b="6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67944" y="4581128"/>
            <a:ext cx="4964088" cy="110998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67944" y="5733256"/>
            <a:ext cx="4960640" cy="55361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3791-EED9-41D2-A882-87022EA9EB46}" type="datetime10">
              <a:rPr lang="pl-PL" smtClean="0"/>
              <a:t>08:25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UEMS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62C29-47BC-48AC-B441-997A076C980B}" type="slidenum">
              <a:rPr lang="pl-PL" altLang="fr-FR"/>
              <a:pPr>
                <a:defRPr/>
              </a:pPr>
              <a:t>‹#›</a:t>
            </a:fld>
            <a:endParaRPr lang="pl-PL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4155-4C26-4FC8-A006-F44819BCDAE4}" type="datetime10">
              <a:rPr lang="pl-PL" smtClean="0"/>
              <a:t>08:25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UEMS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6F2E4-F895-41C7-8421-CD21E81E55F5}" type="slidenum">
              <a:rPr lang="pl-PL" altLang="fr-FR"/>
              <a:pPr>
                <a:defRPr/>
              </a:pPr>
              <a:t>‹#›</a:t>
            </a:fld>
            <a:endParaRPr lang="pl-PL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79796" b="6279"/>
          <a:stretch>
            <a:fillRect/>
          </a:stretch>
        </p:blipFill>
        <p:spPr bwMode="auto">
          <a:xfrm>
            <a:off x="0" y="0"/>
            <a:ext cx="184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8" y="5435600"/>
            <a:ext cx="7826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7462" y="274638"/>
            <a:ext cx="6839338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0"/>
          </p:nvPr>
        </p:nvSpPr>
        <p:spPr>
          <a:xfrm>
            <a:off x="6228184" y="6356350"/>
            <a:ext cx="1159768" cy="365125"/>
          </a:xfrm>
        </p:spPr>
        <p:txBody>
          <a:bodyPr/>
          <a:lstStyle>
            <a:lvl1pPr>
              <a:defRPr sz="1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/>
              <a:t>UEMS 2017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8172400" y="6356350"/>
            <a:ext cx="514400" cy="365125"/>
          </a:xfrm>
        </p:spPr>
        <p:txBody>
          <a:bodyPr/>
          <a:lstStyle>
            <a:lvl1pPr>
              <a:defRPr b="1">
                <a:solidFill>
                  <a:srgbClr val="558ED5"/>
                </a:solidFill>
              </a:defRPr>
            </a:lvl1pPr>
          </a:lstStyle>
          <a:p>
            <a:pPr>
              <a:defRPr/>
            </a:pPr>
            <a:fld id="{D2ACDAF4-B28F-4BD7-AB17-8A0E1B760154}" type="slidenum">
              <a:rPr lang="pl-PL" altLang="fr-FR"/>
              <a:pPr>
                <a:defRPr/>
              </a:pPr>
              <a:t>‹#›</a:t>
            </a:fld>
            <a:endParaRPr lang="pl-PL" altLang="fr-FR"/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7524328" y="6356350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F7B690-106C-45E3-8FAD-A2FFBE6DFDE5}" type="datetime10">
              <a:rPr lang="pl-PL" smtClean="0"/>
              <a:t>08:25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FBFD-DF1C-436B-819D-F7088A25E278}" type="datetime10">
              <a:rPr lang="pl-PL" smtClean="0"/>
              <a:t>08:25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UEMS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A41D-CE94-4E69-9D10-7EDAD9D7C78E}" type="slidenum">
              <a:rPr lang="pl-PL" altLang="fr-FR"/>
              <a:pPr>
                <a:defRPr/>
              </a:pPr>
              <a:t>‹#›</a:t>
            </a:fld>
            <a:endParaRPr lang="pl-PL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050CB-E9F2-44E9-9882-7783CEDB0FC4}" type="datetime10">
              <a:rPr lang="pl-PL" smtClean="0"/>
              <a:t>08:25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UEMS 2017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03A6-7C31-4619-B201-F11BF679E140}" type="slidenum">
              <a:rPr lang="pl-PL" altLang="fr-FR"/>
              <a:pPr>
                <a:defRPr/>
              </a:pPr>
              <a:t>‹#›</a:t>
            </a:fld>
            <a:endParaRPr lang="pl-PL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24A0-1181-4B1F-AF2D-B29757AE1410}" type="datetime10">
              <a:rPr lang="pl-PL" smtClean="0"/>
              <a:t>08:25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UEMS 2017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DA26A-6E46-4EA9-8703-74E3C939026D}" type="slidenum">
              <a:rPr lang="pl-PL" altLang="fr-FR"/>
              <a:pPr>
                <a:defRPr/>
              </a:pPr>
              <a:t>‹#›</a:t>
            </a:fld>
            <a:endParaRPr lang="pl-PL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E191-1546-4F7A-83E1-940EB9C9876B}" type="datetime10">
              <a:rPr lang="pl-PL" smtClean="0"/>
              <a:t>08:25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UEMS 2017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C1EC7-FE3F-4C44-B526-84739FB7ED02}" type="slidenum">
              <a:rPr lang="pl-PL" altLang="fr-FR"/>
              <a:pPr>
                <a:defRPr/>
              </a:pPr>
              <a:t>‹#›</a:t>
            </a:fld>
            <a:endParaRPr lang="pl-PL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65D7-D4E6-49E9-926F-89E7639D5701}" type="datetime10">
              <a:rPr lang="pl-PL" smtClean="0"/>
              <a:t>08:25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UEMS 2017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1182-49D6-447A-8080-35688CE861A3}" type="slidenum">
              <a:rPr lang="pl-PL" altLang="fr-FR"/>
              <a:pPr>
                <a:defRPr/>
              </a:pPr>
              <a:t>‹#›</a:t>
            </a:fld>
            <a:endParaRPr lang="pl-PL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FDDBF-F2EE-4B87-8B4F-34C975C50B4F}" type="datetime10">
              <a:rPr lang="pl-PL" smtClean="0"/>
              <a:t>08:25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UEMS 2017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98268-E779-4392-8A7C-7BF81FF10748}" type="slidenum">
              <a:rPr lang="pl-PL" altLang="fr-FR"/>
              <a:pPr>
                <a:defRPr/>
              </a:pPr>
              <a:t>‹#›</a:t>
            </a:fld>
            <a:endParaRPr lang="pl-PL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CE77-D369-449D-928A-5A8B0BD8B513}" type="datetime10">
              <a:rPr lang="pl-PL" smtClean="0"/>
              <a:t>08:25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UEMS 2017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73DD-A191-48BD-A86D-E24E58A2F9F7}" type="slidenum">
              <a:rPr lang="pl-PL" altLang="fr-FR"/>
              <a:pPr>
                <a:defRPr/>
              </a:pPr>
              <a:t>‹#›</a:t>
            </a:fld>
            <a:endParaRPr lang="pl-PL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fr-FR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fr-FR"/>
              <a:t>Kliknij, aby edytować style wzorca tekstu</a:t>
            </a:r>
          </a:p>
          <a:p>
            <a:pPr lvl="1"/>
            <a:r>
              <a:rPr lang="pl-PL" altLang="fr-FR"/>
              <a:t>Drugi poziom</a:t>
            </a:r>
          </a:p>
          <a:p>
            <a:pPr lvl="2"/>
            <a:r>
              <a:rPr lang="pl-PL" altLang="fr-FR"/>
              <a:t>Trzeci poziom</a:t>
            </a:r>
          </a:p>
          <a:p>
            <a:pPr lvl="3"/>
            <a:r>
              <a:rPr lang="pl-PL" altLang="fr-FR"/>
              <a:t>Czwarty poziom</a:t>
            </a:r>
          </a:p>
          <a:p>
            <a:pPr lvl="4"/>
            <a:r>
              <a:rPr lang="pl-PL" altLang="fr-FR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7C4374-2179-4624-9832-111FCABDCB2D}" type="datetime10">
              <a:rPr lang="pl-PL" smtClean="0"/>
              <a:t>08:25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UEMS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5EFFAFB-87DC-4776-8E12-DB59A35B37BE}" type="slidenum">
              <a:rPr lang="pl-PL" altLang="fr-FR"/>
              <a:pPr>
                <a:defRPr/>
              </a:pPr>
              <a:t>‹#›</a:t>
            </a:fld>
            <a:endParaRPr lang="pl-PL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endParaRPr lang="en-US" sz="4000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1600200"/>
            <a:ext cx="6912768" cy="4525963"/>
          </a:xfrm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b="1" dirty="0" smtClean="0">
                <a:solidFill>
                  <a:srgbClr val="002060"/>
                </a:solidFill>
              </a:rPr>
              <a:t>UEMS COUNCIL MEETING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 smtClean="0">
                <a:solidFill>
                  <a:srgbClr val="002060"/>
                </a:solidFill>
              </a:rPr>
              <a:t>24 April 2021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GB" b="1" dirty="0" smtClean="0">
              <a:solidFill>
                <a:srgbClr val="00206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Professor Vassilios Papalois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UEMS President</a:t>
            </a:r>
            <a:endParaRPr lang="pl-PL" sz="2000" b="1" dirty="0">
              <a:solidFill>
                <a:srgbClr val="00206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3" y="406852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r>
              <a:rPr lang="pt-PT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european training requirements (ETRs)</a:t>
            </a:r>
            <a:endParaRPr lang="en-US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1600200"/>
            <a:ext cx="6912768" cy="4525963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Important principles to consider: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National application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Overlap of areas of specialist practice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Knowledge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Competence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Spirit of the review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Evolution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3" y="406852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9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r>
              <a:rPr lang="pt-PT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european training requirements (ETRs)</a:t>
            </a:r>
            <a:endParaRPr lang="en-US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1600200"/>
            <a:ext cx="6912768" cy="4525963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Important principles to consider: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3" y="406852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880" y="2204864"/>
            <a:ext cx="573024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endParaRPr lang="en-US" sz="4000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1600200"/>
            <a:ext cx="6912768" cy="4525963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UEMS EUROPEAN TRAINING REQUIREMENTS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…the power of your ETR lies on the appraisal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 </a:t>
            </a:r>
            <a:r>
              <a:rPr lang="en-GB" sz="2000" b="1" dirty="0" smtClean="0">
                <a:solidFill>
                  <a:srgbClr val="002060"/>
                </a:solidFill>
              </a:rPr>
              <a:t>and support of your Colleagues…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3" y="406852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3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endParaRPr lang="en-US" sz="4000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406852"/>
            <a:ext cx="6912768" cy="5719311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UEMS EACCME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</a:t>
            </a: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</a:t>
            </a:r>
            <a:r>
              <a:rPr lang="en-GB" sz="2000" b="1" i="1" u="sng" dirty="0" smtClean="0">
                <a:solidFill>
                  <a:srgbClr val="002060"/>
                </a:solidFill>
              </a:rPr>
              <a:t>Immense work </a:t>
            </a:r>
            <a:r>
              <a:rPr lang="en-GB" sz="2000" b="1" dirty="0" smtClean="0">
                <a:solidFill>
                  <a:srgbClr val="002060"/>
                </a:solidFill>
              </a:rPr>
              <a:t> has been done and is being done to 	adapt to the realties imposed by the pandemic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Evidence based CME-CPD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Advisory Council Meeting March 2021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</a:t>
            </a:r>
            <a:r>
              <a:rPr lang="en-GB" sz="2000" b="1" dirty="0" smtClean="0">
                <a:solidFill>
                  <a:srgbClr val="002060"/>
                </a:solidFill>
              </a:rPr>
              <a:t>Webinars for training reviewers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Agreements: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</a:t>
            </a:r>
            <a:r>
              <a:rPr lang="en-GB" sz="2000" b="1" dirty="0" smtClean="0">
                <a:solidFill>
                  <a:srgbClr val="002060"/>
                </a:solidFill>
              </a:rPr>
              <a:t>Greece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</a:t>
            </a:r>
            <a:r>
              <a:rPr lang="en-GB" sz="2000" b="1" dirty="0" smtClean="0">
                <a:solidFill>
                  <a:srgbClr val="002060"/>
                </a:solidFill>
              </a:rPr>
              <a:t>Holland</a:t>
            </a: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EAHP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</a:t>
            </a:r>
            <a:r>
              <a:rPr lang="en-GB" sz="2000" b="1" dirty="0" smtClean="0">
                <a:solidFill>
                  <a:srgbClr val="002060"/>
                </a:solidFill>
              </a:rPr>
              <a:t>UEMO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</a:t>
            </a:r>
            <a:r>
              <a:rPr lang="en-GB" sz="2000" b="1" dirty="0" smtClean="0">
                <a:solidFill>
                  <a:srgbClr val="002060"/>
                </a:solidFill>
              </a:rPr>
              <a:t>CONFEMEL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3" y="406852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83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endParaRPr lang="en-US" sz="4000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620688"/>
            <a:ext cx="6912768" cy="5505475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UEMS ASSESSMENTS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Hybrid models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Totally virtual models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</a:t>
            </a:r>
            <a:r>
              <a:rPr lang="en-GB" sz="2000" b="1" dirty="0" smtClean="0">
                <a:solidFill>
                  <a:srgbClr val="002060"/>
                </a:solidFill>
              </a:rPr>
              <a:t>Many more examinees from around the world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Maximise income and reduce costs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Guidelines and </a:t>
            </a:r>
            <a:r>
              <a:rPr lang="en-GB" sz="2000" b="1" dirty="0" smtClean="0">
                <a:solidFill>
                  <a:srgbClr val="002060"/>
                </a:solidFill>
              </a:rPr>
              <a:t>safeguards (CESMA)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Survey</a:t>
            </a: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Webinar: last week of June</a:t>
            </a: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</a:t>
            </a: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3" y="406852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84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endParaRPr lang="en-US" sz="4000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476672"/>
            <a:ext cx="6912768" cy="5649491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8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 smtClean="0">
                <a:solidFill>
                  <a:srgbClr val="002060"/>
                </a:solidFill>
              </a:rPr>
              <a:t>UEMS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002060"/>
                </a:solidFill>
              </a:rPr>
              <a:t>	</a:t>
            </a:r>
            <a:endParaRPr lang="en-GB" sz="28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 smtClean="0">
                <a:solidFill>
                  <a:srgbClr val="002060"/>
                </a:solidFill>
              </a:rPr>
              <a:t>WORKING GROUPS</a:t>
            </a:r>
            <a:r>
              <a:rPr lang="en-GB" sz="2800" b="1" dirty="0">
                <a:solidFill>
                  <a:srgbClr val="002060"/>
                </a:solidFill>
              </a:rPr>
              <a:t>	</a:t>
            </a:r>
            <a:r>
              <a:rPr lang="en-GB" sz="2800" b="1" dirty="0" smtClean="0">
                <a:solidFill>
                  <a:srgbClr val="002060"/>
                </a:solidFill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002060"/>
                </a:solidFill>
              </a:rPr>
              <a:t>	</a:t>
            </a:r>
            <a:r>
              <a:rPr lang="en-GB" sz="2800" b="1" dirty="0" smtClean="0">
                <a:solidFill>
                  <a:srgbClr val="002060"/>
                </a:solidFill>
              </a:rPr>
              <a:t>	New modus operandi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002060"/>
                </a:solidFill>
              </a:rPr>
              <a:t>	</a:t>
            </a:r>
            <a:r>
              <a:rPr lang="en-GB" sz="2800" b="1" dirty="0" smtClean="0">
                <a:solidFill>
                  <a:srgbClr val="002060"/>
                </a:solidFill>
              </a:rPr>
              <a:t>	Focus - Continuity - Productivity</a:t>
            </a:r>
            <a:r>
              <a:rPr lang="en-GB" sz="2800" b="1" dirty="0">
                <a:solidFill>
                  <a:srgbClr val="002060"/>
                </a:solidFill>
              </a:rPr>
              <a:t>	</a:t>
            </a:r>
            <a:r>
              <a:rPr lang="en-GB" sz="2800" b="1" dirty="0" smtClean="0">
                <a:solidFill>
                  <a:srgbClr val="002060"/>
                </a:solidFill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 smtClean="0">
                <a:solidFill>
                  <a:srgbClr val="002060"/>
                </a:solidFill>
              </a:rPr>
              <a:t>		Ad Hoc Working Groups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002060"/>
                </a:solidFill>
              </a:rPr>
              <a:t>	</a:t>
            </a:r>
            <a:r>
              <a:rPr lang="en-GB" sz="2800" b="1" dirty="0" smtClean="0">
                <a:solidFill>
                  <a:srgbClr val="002060"/>
                </a:solidFill>
              </a:rPr>
              <a:t>	Specific aim and timeline</a:t>
            </a:r>
            <a:endParaRPr lang="en-GB" sz="28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 smtClean="0">
                <a:solidFill>
                  <a:srgbClr val="002060"/>
                </a:solidFill>
              </a:rPr>
              <a:t>	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 smtClean="0">
                <a:solidFill>
                  <a:srgbClr val="002060"/>
                </a:solidFill>
              </a:rPr>
              <a:t>	</a:t>
            </a:r>
            <a:r>
              <a:rPr lang="en-GB" sz="2400" b="1" dirty="0" smtClean="0">
                <a:solidFill>
                  <a:srgbClr val="002060"/>
                </a:solidFill>
              </a:rPr>
              <a:t>	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7096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93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endParaRPr lang="en-US" sz="4000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476672"/>
            <a:ext cx="6912768" cy="5649491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8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 smtClean="0">
                <a:solidFill>
                  <a:srgbClr val="002060"/>
                </a:solidFill>
              </a:rPr>
              <a:t>UEMS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002060"/>
                </a:solidFill>
              </a:rPr>
              <a:t>	</a:t>
            </a:r>
            <a:endParaRPr lang="en-GB" sz="28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AD HOC WORKING GROUP: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Learning from the pandemic adopting for the future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Proposal by Professor </a:t>
            </a:r>
            <a:r>
              <a:rPr lang="en-GB" sz="2000" b="1" dirty="0" err="1" smtClean="0">
                <a:solidFill>
                  <a:srgbClr val="002060"/>
                </a:solidFill>
              </a:rPr>
              <a:t>Lampros</a:t>
            </a:r>
            <a:r>
              <a:rPr lang="en-GB" sz="2000" b="1" dirty="0" smtClean="0">
                <a:solidFill>
                  <a:srgbClr val="002060"/>
                </a:solidFill>
              </a:rPr>
              <a:t> Michalis</a:t>
            </a: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800" b="1" dirty="0">
              <a:solidFill>
                <a:srgbClr val="00206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GB" sz="1600" b="1" dirty="0" smtClean="0">
                <a:solidFill>
                  <a:srgbClr val="0070C0"/>
                </a:solidFill>
                <a:latin typeface="+mj-lt"/>
              </a:rPr>
              <a:t>1. Organization </a:t>
            </a:r>
            <a:r>
              <a:rPr lang="en-GB" sz="1600" b="1" dirty="0">
                <a:solidFill>
                  <a:srgbClr val="0070C0"/>
                </a:solidFill>
                <a:latin typeface="+mj-lt"/>
              </a:rPr>
              <a:t>of the healthcare services in order to offer the optimal management of patients affected by a pandemic (or other major challenges) and at the same time continue offering elective and emergency care. </a:t>
            </a:r>
            <a:endParaRPr lang="en-GB" sz="1600" b="1" dirty="0" smtClean="0">
              <a:solidFill>
                <a:srgbClr val="0070C0"/>
              </a:solidFill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en-GB" sz="1600" b="1" dirty="0">
              <a:solidFill>
                <a:srgbClr val="0070C0"/>
              </a:solidFill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GB" sz="1600" b="1" dirty="0" smtClean="0">
                <a:solidFill>
                  <a:srgbClr val="0070C0"/>
                </a:solidFill>
                <a:latin typeface="+mj-lt"/>
              </a:rPr>
              <a:t>2</a:t>
            </a:r>
            <a:r>
              <a:rPr lang="en-GB" sz="1600" b="1" dirty="0">
                <a:solidFill>
                  <a:srgbClr val="0070C0"/>
                </a:solidFill>
                <a:latin typeface="+mj-lt"/>
              </a:rPr>
              <a:t>. Training and flexibility of medical professionals to be able to offer their services in the context of major general challenges (such as the pandemic).</a:t>
            </a:r>
            <a:r>
              <a:rPr lang="en-GB" sz="1600" b="1" dirty="0" smtClean="0">
                <a:solidFill>
                  <a:srgbClr val="0070C0"/>
                </a:solidFill>
                <a:latin typeface="+mj-lt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600" b="1" dirty="0" smtClean="0">
                <a:solidFill>
                  <a:srgbClr val="002060"/>
                </a:solidFill>
                <a:latin typeface="+mj-lt"/>
              </a:rPr>
              <a:t>	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600" b="1" dirty="0" smtClean="0">
                <a:solidFill>
                  <a:srgbClr val="002060"/>
                </a:solidFill>
                <a:latin typeface="+mj-lt"/>
              </a:rPr>
              <a:t>		</a:t>
            </a:r>
            <a:endParaRPr lang="en-GB" sz="1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7096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19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endParaRPr lang="en-US" sz="4000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980728"/>
            <a:ext cx="6912768" cy="5145435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NEW PROJECTS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</a:t>
            </a:r>
            <a:r>
              <a:rPr lang="en-GB" sz="2000" b="1" dirty="0" smtClean="0">
                <a:solidFill>
                  <a:srgbClr val="002060"/>
                </a:solidFill>
              </a:rPr>
              <a:t>UEMS </a:t>
            </a:r>
            <a:r>
              <a:rPr lang="en-GB" sz="2000" b="1" dirty="0">
                <a:solidFill>
                  <a:srgbClr val="002060"/>
                </a:solidFill>
              </a:rPr>
              <a:t>H</a:t>
            </a:r>
            <a:r>
              <a:rPr lang="en-GB" sz="2000" b="1" dirty="0" smtClean="0">
                <a:solidFill>
                  <a:srgbClr val="002060"/>
                </a:solidFill>
              </a:rPr>
              <a:t>istory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TF Diversity and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Inclusivity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Doctors in Independent Practice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Clinical Leadership </a:t>
            </a:r>
            <a:r>
              <a:rPr lang="en-GB" sz="2000" b="1" dirty="0" smtClean="0">
                <a:solidFill>
                  <a:srgbClr val="002060"/>
                </a:solidFill>
              </a:rPr>
              <a:t>Academy - </a:t>
            </a:r>
            <a:r>
              <a:rPr lang="en-GB" sz="2000" b="1" dirty="0" smtClean="0">
                <a:solidFill>
                  <a:srgbClr val="002060"/>
                </a:solidFill>
              </a:rPr>
              <a:t>AEMH</a:t>
            </a: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3" y="406852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99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endParaRPr lang="en-US" sz="4000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7" y="476672"/>
            <a:ext cx="7349529" cy="5649491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</a:t>
            </a: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Everyone is ambitious.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</a:t>
            </a:r>
            <a:r>
              <a:rPr lang="en-GB" sz="2000" b="1" dirty="0" smtClean="0">
                <a:solidFill>
                  <a:srgbClr val="002060"/>
                </a:solidFill>
              </a:rPr>
              <a:t>The question is if one is ambitious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</a:t>
            </a:r>
            <a:r>
              <a:rPr lang="en-GB" sz="2000" b="1" dirty="0" smtClean="0">
                <a:solidFill>
                  <a:srgbClr val="002060"/>
                </a:solidFill>
              </a:rPr>
              <a:t>to BE or ambitious </a:t>
            </a:r>
            <a:r>
              <a:rPr lang="en-GB" sz="2000" b="1" u="sng" dirty="0" smtClean="0">
                <a:solidFill>
                  <a:srgbClr val="002060"/>
                </a:solidFill>
              </a:rPr>
              <a:t>to DO!!!</a:t>
            </a:r>
            <a:endParaRPr lang="en-GB" sz="2000" b="1" u="sng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i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i="1" dirty="0">
                <a:solidFill>
                  <a:srgbClr val="002060"/>
                </a:solidFill>
              </a:rPr>
              <a:t>	</a:t>
            </a:r>
            <a:r>
              <a:rPr lang="en-GB" sz="2000" b="1" i="1" dirty="0" smtClean="0">
                <a:solidFill>
                  <a:srgbClr val="002060"/>
                </a:solidFill>
              </a:rPr>
              <a:t>Nothing is possible without people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i="1" dirty="0">
                <a:solidFill>
                  <a:srgbClr val="002060"/>
                </a:solidFill>
              </a:rPr>
              <a:t>	</a:t>
            </a:r>
            <a:r>
              <a:rPr lang="en-GB" sz="2000" b="1" i="1" dirty="0" smtClean="0">
                <a:solidFill>
                  <a:srgbClr val="002060"/>
                </a:solidFill>
              </a:rPr>
              <a:t>Nothing lasts without institutions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	</a:t>
            </a:r>
            <a:r>
              <a:rPr lang="en-GB" sz="2000" b="1" dirty="0" smtClean="0">
                <a:solidFill>
                  <a:srgbClr val="002060"/>
                </a:solidFill>
              </a:rPr>
              <a:t>	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				Jean Monnet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	</a:t>
            </a: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3" y="406852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96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endParaRPr lang="en-US" sz="4000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476672"/>
            <a:ext cx="6912768" cy="5649491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4400" b="1" i="1" dirty="0" smtClean="0">
                <a:solidFill>
                  <a:srgbClr val="002060"/>
                </a:solidFill>
              </a:rPr>
              <a:t>	THANK YOU!!!</a:t>
            </a:r>
            <a:endParaRPr lang="en-GB" sz="4400" b="1" i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	</a:t>
            </a:r>
            <a:endParaRPr lang="en-GB" sz="4400" b="1" i="1" u="sng" dirty="0" smtClean="0">
              <a:solidFill>
                <a:srgbClr val="00206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3" y="406852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00" y="1574224"/>
            <a:ext cx="7962260" cy="45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endParaRPr lang="en-US" sz="4000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1600200"/>
            <a:ext cx="7488832" cy="4525963"/>
          </a:xfrm>
        </p:spPr>
        <p:txBody>
          <a:bodyPr rtlCol="0"/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/>
              <a:t>			</a:t>
            </a:r>
            <a:r>
              <a:rPr lang="en-GB" sz="2400" b="1" dirty="0" smtClean="0">
                <a:solidFill>
                  <a:srgbClr val="0070C0"/>
                </a:solidFill>
              </a:rPr>
              <a:t>Europe </a:t>
            </a:r>
            <a:r>
              <a:rPr lang="en-GB" sz="2400" b="1" dirty="0">
                <a:solidFill>
                  <a:srgbClr val="0070C0"/>
                </a:solidFill>
              </a:rPr>
              <a:t>will be forged in </a:t>
            </a:r>
            <a:r>
              <a:rPr lang="en-GB" sz="2400" b="1" dirty="0" smtClean="0">
                <a:solidFill>
                  <a:srgbClr val="0070C0"/>
                </a:solidFill>
              </a:rPr>
              <a:t>crises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GB" sz="2400" b="1" dirty="0">
                <a:solidFill>
                  <a:srgbClr val="0070C0"/>
                </a:solidFill>
              </a:rPr>
              <a:t>	</a:t>
            </a:r>
            <a:r>
              <a:rPr lang="en-GB" sz="2400" b="1" dirty="0" smtClean="0">
                <a:solidFill>
                  <a:srgbClr val="0070C0"/>
                </a:solidFill>
              </a:rPr>
              <a:t>		and</a:t>
            </a:r>
            <a:r>
              <a:rPr lang="en-GB" sz="2400" b="1" dirty="0">
                <a:solidFill>
                  <a:srgbClr val="0070C0"/>
                </a:solidFill>
              </a:rPr>
              <a:t> will be the sum of the </a:t>
            </a:r>
            <a:r>
              <a:rPr lang="en-GB" sz="2400" b="1" dirty="0" smtClean="0">
                <a:solidFill>
                  <a:srgbClr val="0070C0"/>
                </a:solidFill>
              </a:rPr>
              <a:t>				solutions </a:t>
            </a:r>
            <a:r>
              <a:rPr lang="en-GB" sz="2400" b="1" dirty="0">
                <a:solidFill>
                  <a:srgbClr val="0070C0"/>
                </a:solidFill>
              </a:rPr>
              <a:t>adopted </a:t>
            </a:r>
            <a:r>
              <a:rPr lang="en-GB" sz="2400" b="1" dirty="0" smtClean="0">
                <a:solidFill>
                  <a:srgbClr val="0070C0"/>
                </a:solidFill>
              </a:rPr>
              <a:t>for those</a:t>
            </a:r>
            <a:r>
              <a:rPr lang="en-GB" sz="2400" b="1" dirty="0">
                <a:solidFill>
                  <a:srgbClr val="0070C0"/>
                </a:solidFill>
              </a:rPr>
              <a:t> </a:t>
            </a:r>
            <a:r>
              <a:rPr lang="en-GB" sz="2400" b="1" dirty="0" smtClean="0">
                <a:solidFill>
                  <a:srgbClr val="0070C0"/>
                </a:solidFill>
              </a:rPr>
              <a:t>crises.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b="1" dirty="0">
                <a:solidFill>
                  <a:srgbClr val="002060"/>
                </a:solidFill>
              </a:rPr>
              <a:t>	</a:t>
            </a:r>
            <a:r>
              <a:rPr lang="en-GB" sz="2400" b="1" dirty="0" smtClean="0">
                <a:solidFill>
                  <a:srgbClr val="002060"/>
                </a:solidFill>
              </a:rPr>
              <a:t>				</a:t>
            </a:r>
            <a:r>
              <a:rPr lang="en-GB" sz="2400" b="1" dirty="0" smtClean="0">
                <a:solidFill>
                  <a:srgbClr val="002060"/>
                </a:solidFill>
              </a:rPr>
              <a:t>             Jean Monnet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b="1" dirty="0" smtClean="0">
                <a:solidFill>
                  <a:srgbClr val="002060"/>
                </a:solidFill>
              </a:rPr>
              <a:t>			</a:t>
            </a:r>
            <a:r>
              <a:rPr lang="en-GB" sz="2400" b="1" u="sng" dirty="0" smtClean="0">
                <a:solidFill>
                  <a:srgbClr val="002060"/>
                </a:solidFill>
              </a:rPr>
              <a:t>The UEMS is Excellent </a:t>
            </a:r>
            <a:r>
              <a:rPr lang="en-GB" sz="2400" b="1" u="sng" dirty="0">
                <a:solidFill>
                  <a:srgbClr val="002060"/>
                </a:solidFill>
              </a:rPr>
              <a:t>S</a:t>
            </a:r>
            <a:r>
              <a:rPr lang="en-GB" sz="2400" b="1" u="sng" dirty="0" smtClean="0">
                <a:solidFill>
                  <a:srgbClr val="002060"/>
                </a:solidFill>
              </a:rPr>
              <a:t>tatus</a:t>
            </a:r>
            <a:endParaRPr lang="en-GB" sz="2400" b="1" u="sng" dirty="0">
              <a:solidFill>
                <a:srgbClr val="00206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3" y="406852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068960"/>
            <a:ext cx="2736304" cy="18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endParaRPr lang="en-US" sz="4000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1124744"/>
            <a:ext cx="6912768" cy="5001419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COVID 19 Pandemic</a:t>
            </a: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Grateful thanks to our NMAs and UEMS Bodies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Limassol October 2021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Seville March 2022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3" y="406852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32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endParaRPr lang="en-US" sz="4000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620688"/>
            <a:ext cx="6912768" cy="5505475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800" b="1" dirty="0">
                <a:solidFill>
                  <a:srgbClr val="002060"/>
                </a:solidFill>
              </a:rPr>
              <a:t>UEMS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800" b="1" dirty="0">
                <a:solidFill>
                  <a:srgbClr val="002060"/>
                </a:solidFill>
              </a:rPr>
              <a:t>	</a:t>
            </a:r>
            <a:r>
              <a:rPr lang="en-GB" sz="1800" b="1" dirty="0" smtClean="0">
                <a:solidFill>
                  <a:srgbClr val="002060"/>
                </a:solidFill>
              </a:rPr>
              <a:t>63 </a:t>
            </a:r>
            <a:r>
              <a:rPr lang="en-GB" sz="1800" b="1" dirty="0">
                <a:solidFill>
                  <a:srgbClr val="002060"/>
                </a:solidFill>
              </a:rPr>
              <a:t>years young!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800" b="1" dirty="0">
                <a:solidFill>
                  <a:srgbClr val="002060"/>
                </a:solidFill>
              </a:rPr>
              <a:t>	</a:t>
            </a:r>
            <a:r>
              <a:rPr lang="en-GB" sz="1800" b="1" dirty="0" smtClean="0">
                <a:solidFill>
                  <a:srgbClr val="002060"/>
                </a:solidFill>
              </a:rPr>
              <a:t>Massive and Expanding!</a:t>
            </a:r>
            <a:endParaRPr lang="en-GB" sz="18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800" b="1" dirty="0">
                <a:solidFill>
                  <a:srgbClr val="002060"/>
                </a:solidFill>
              </a:rPr>
              <a:t>	</a:t>
            </a:r>
            <a:r>
              <a:rPr lang="en-GB" sz="1800" b="1" dirty="0" smtClean="0">
                <a:solidFill>
                  <a:srgbClr val="002060"/>
                </a:solidFill>
              </a:rPr>
              <a:t>Complex!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800" b="1" dirty="0">
                <a:solidFill>
                  <a:srgbClr val="002060"/>
                </a:solidFill>
              </a:rPr>
              <a:t>	</a:t>
            </a:r>
            <a:r>
              <a:rPr lang="en-GB" sz="1800" b="1" dirty="0" smtClean="0">
                <a:solidFill>
                  <a:srgbClr val="002060"/>
                </a:solidFill>
              </a:rPr>
              <a:t>Very active!</a:t>
            </a:r>
            <a:endParaRPr lang="en-GB" sz="18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800" b="1" dirty="0">
                <a:solidFill>
                  <a:srgbClr val="002060"/>
                </a:solidFill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UEMS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	National Medical Associations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800" b="1" dirty="0">
                <a:solidFill>
                  <a:srgbClr val="002060"/>
                </a:solidFill>
              </a:rPr>
              <a:t>	</a:t>
            </a:r>
            <a:r>
              <a:rPr lang="en-GB" sz="1800" b="1" dirty="0" smtClean="0">
                <a:solidFill>
                  <a:srgbClr val="002060"/>
                </a:solidFill>
              </a:rPr>
              <a:t>UEMS Bodies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800" b="1" dirty="0">
                <a:solidFill>
                  <a:srgbClr val="002060"/>
                </a:solidFill>
              </a:rPr>
              <a:t>	</a:t>
            </a:r>
            <a:r>
              <a:rPr lang="en-GB" sz="1800" b="1" dirty="0" smtClean="0">
                <a:solidFill>
                  <a:srgbClr val="002060"/>
                </a:solidFill>
              </a:rPr>
              <a:t>Ever growing partnerships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18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UEMS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800" b="1" dirty="0">
                <a:solidFill>
                  <a:srgbClr val="002060"/>
                </a:solidFill>
              </a:rPr>
              <a:t>	</a:t>
            </a:r>
            <a:r>
              <a:rPr lang="en-GB" sz="2800" b="1" i="1" u="sng" dirty="0" smtClean="0">
                <a:solidFill>
                  <a:srgbClr val="002060"/>
                </a:solidFill>
              </a:rPr>
              <a:t>ONE ORGANISATION !!!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UEMS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800" b="1" dirty="0">
                <a:solidFill>
                  <a:srgbClr val="002060"/>
                </a:solidFill>
              </a:rPr>
              <a:t>	</a:t>
            </a:r>
            <a:r>
              <a:rPr lang="en-GB" sz="1800" b="1" dirty="0" smtClean="0">
                <a:solidFill>
                  <a:srgbClr val="002060"/>
                </a:solidFill>
              </a:rPr>
              <a:t>A democratic organisation where a difference of opinion is 	respected and seen as a great opportunity  for professional 	and constructive dialogue.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18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	</a:t>
            </a:r>
            <a:endParaRPr lang="en-GB" sz="1800" b="1" dirty="0">
              <a:solidFill>
                <a:srgbClr val="00206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7096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7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endParaRPr lang="en-US" sz="4000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620688"/>
            <a:ext cx="6912768" cy="5760640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UEMS FINANCES</a:t>
            </a: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The UEMS is financially strong</a:t>
            </a: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n-GB" sz="18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The DME is major asset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       By June we would be done with almost 2/3 of our loans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We honour all our external financial commitments</a:t>
            </a: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n-GB" sz="18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The overall fiscal assets are substantial</a:t>
            </a: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</a:rPr>
              <a:t>and predominantly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      in the accounts of the UEMS Bodies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2020 positive end of year position under very challenging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</a:rPr>
              <a:t>     and unprecedented circumstances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</a:rPr>
              <a:t>     </a:t>
            </a: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Less income</a:t>
            </a: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Even more less expenses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GB" sz="18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GB" sz="1800" b="1" dirty="0">
              <a:solidFill>
                <a:srgbClr val="00206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3" y="406852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66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endParaRPr lang="en-US" sz="4000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476672"/>
            <a:ext cx="6912768" cy="5649491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UEMS FINANCIAL TRANSPARENCY</a:t>
            </a: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Circulating of SG, CEO and Financial Reports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External auditing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Internal auditing (EEC, NMAs, UEMS Bodies)</a:t>
            </a: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Open to scrutiny by the Board and the NMAs individually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Meetings of treasurers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Individual support and reports to UEMS Bodies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Chairs of Groupings to EEC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3" y="406852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16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endParaRPr lang="en-US" sz="4000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476672"/>
            <a:ext cx="6912768" cy="5649491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8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 smtClean="0">
                <a:solidFill>
                  <a:srgbClr val="002060"/>
                </a:solidFill>
              </a:rPr>
              <a:t>UEMS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002060"/>
                </a:solidFill>
              </a:rPr>
              <a:t>	</a:t>
            </a:r>
            <a:endParaRPr lang="en-GB" sz="28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 smtClean="0">
                <a:solidFill>
                  <a:srgbClr val="002060"/>
                </a:solidFill>
              </a:rPr>
              <a:t>Adjust-Adapt-Evolution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002060"/>
                </a:solidFill>
              </a:rPr>
              <a:t>	</a:t>
            </a:r>
            <a:r>
              <a:rPr lang="en-GB" sz="2800" b="1" dirty="0" smtClean="0">
                <a:solidFill>
                  <a:srgbClr val="002060"/>
                </a:solidFill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002060"/>
                </a:solidFill>
              </a:rPr>
              <a:t>	</a:t>
            </a:r>
            <a:r>
              <a:rPr lang="en-GB" sz="2800" b="1" dirty="0" smtClean="0">
                <a:solidFill>
                  <a:srgbClr val="002060"/>
                </a:solidFill>
              </a:rPr>
              <a:t>	ETRs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002060"/>
                </a:solidFill>
              </a:rPr>
              <a:t>	</a:t>
            </a:r>
            <a:r>
              <a:rPr lang="en-GB" sz="2800" b="1" dirty="0" smtClean="0">
                <a:solidFill>
                  <a:srgbClr val="002060"/>
                </a:solidFill>
              </a:rPr>
              <a:t>	EACCME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002060"/>
                </a:solidFill>
              </a:rPr>
              <a:t>	</a:t>
            </a:r>
            <a:r>
              <a:rPr lang="en-GB" sz="2800" b="1" dirty="0" smtClean="0">
                <a:solidFill>
                  <a:srgbClr val="002060"/>
                </a:solidFill>
              </a:rPr>
              <a:t>	Exams/ Assessments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002060"/>
                </a:solidFill>
              </a:rPr>
              <a:t>	</a:t>
            </a:r>
            <a:r>
              <a:rPr lang="en-GB" sz="2800" b="1" dirty="0" smtClean="0">
                <a:solidFill>
                  <a:srgbClr val="002060"/>
                </a:solidFill>
              </a:rPr>
              <a:t>	Working Groups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002060"/>
                </a:solidFill>
              </a:rPr>
              <a:t>	</a:t>
            </a:r>
            <a:r>
              <a:rPr lang="en-GB" sz="2800" b="1" dirty="0" smtClean="0">
                <a:solidFill>
                  <a:srgbClr val="002060"/>
                </a:solidFill>
              </a:rPr>
              <a:t>	New Projects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002060"/>
                </a:solidFill>
              </a:rPr>
              <a:t>	</a:t>
            </a:r>
            <a:r>
              <a:rPr lang="en-GB" sz="2800" b="1" dirty="0" smtClean="0">
                <a:solidFill>
                  <a:srgbClr val="002060"/>
                </a:solidFill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8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 smtClean="0">
                <a:solidFill>
                  <a:srgbClr val="002060"/>
                </a:solidFill>
              </a:rPr>
              <a:t>	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 smtClean="0">
                <a:solidFill>
                  <a:srgbClr val="002060"/>
                </a:solidFill>
              </a:rPr>
              <a:t>	</a:t>
            </a:r>
            <a:r>
              <a:rPr lang="en-GB" sz="2400" b="1" dirty="0" smtClean="0">
                <a:solidFill>
                  <a:srgbClr val="002060"/>
                </a:solidFill>
              </a:rPr>
              <a:t>	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7096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33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endParaRPr lang="en-US" sz="4000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1124744"/>
            <a:ext cx="6912768" cy="5001419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UEMS EUROPEAN TRAINING REQUIREMENTS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Gravitas of ETRs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      	Pan-European effort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     	Peer review: ETRs Committee - NMAs </a:t>
            </a:r>
            <a:r>
              <a:rPr lang="en-GB" sz="2000" b="1" dirty="0">
                <a:solidFill>
                  <a:srgbClr val="002060"/>
                </a:solidFill>
              </a:rPr>
              <a:t>-</a:t>
            </a:r>
            <a:r>
              <a:rPr lang="en-GB" sz="2000" b="1" dirty="0" smtClean="0">
                <a:solidFill>
                  <a:srgbClr val="002060"/>
                </a:solidFill>
              </a:rPr>
              <a:t> UEMS Bodies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     	Approval and support: NMAs - UEMS Bodies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    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3" y="406852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36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/>
            </a:r>
            <a:br>
              <a:rPr lang="pt-PT" sz="40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r>
              <a:rPr lang="pt-PT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european training requirements (ETRs)</a:t>
            </a:r>
            <a:endParaRPr lang="en-US" b="1" cap="small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1403648" y="1340768"/>
            <a:ext cx="6912768" cy="4785395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Flagship project of the UEMS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Requires an enormous amount of work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New TOR for the ETR Committee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New process of review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ETRs: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     Major contribution across Europe for Doctors and Patients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     Source of pride for the UEMS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Webinar: First week of June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3" y="406852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55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764</Words>
  <Application>Microsoft Office PowerPoint</Application>
  <PresentationFormat>On-screen Show (4:3)</PresentationFormat>
  <Paragraphs>268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Wingdings</vt:lpstr>
      <vt:lpstr>Motyw pakietu Office</vt:lpstr>
      <vt:lpstr> </vt:lpstr>
      <vt:lpstr> </vt:lpstr>
      <vt:lpstr> </vt:lpstr>
      <vt:lpstr> </vt:lpstr>
      <vt:lpstr> </vt:lpstr>
      <vt:lpstr> </vt:lpstr>
      <vt:lpstr> </vt:lpstr>
      <vt:lpstr> </vt:lpstr>
      <vt:lpstr> european training requirements (ETRs)</vt:lpstr>
      <vt:lpstr> european training requirements (ETRs)</vt:lpstr>
      <vt:lpstr> european training requirements (ETRs)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Secretary General Report</dc:title>
  <dc:creator>João Grenho</dc:creator>
  <cp:lastModifiedBy>Papalois, Vassilios</cp:lastModifiedBy>
  <cp:revision>35</cp:revision>
  <dcterms:created xsi:type="dcterms:W3CDTF">2020-10-15T12:51:39Z</dcterms:created>
  <dcterms:modified xsi:type="dcterms:W3CDTF">2021-04-24T07:36:46Z</dcterms:modified>
</cp:coreProperties>
</file>