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59" r:id="rId3"/>
    <p:sldId id="273" r:id="rId4"/>
    <p:sldId id="265" r:id="rId5"/>
    <p:sldId id="267" r:id="rId6"/>
    <p:sldId id="269" r:id="rId7"/>
    <p:sldId id="271" r:id="rId8"/>
    <p:sldId id="272" r:id="rId9"/>
    <p:sldId id="274" r:id="rId10"/>
    <p:sldId id="282" r:id="rId11"/>
    <p:sldId id="277" r:id="rId12"/>
    <p:sldId id="281" r:id="rId13"/>
    <p:sldId id="278" r:id="rId14"/>
    <p:sldId id="260" r:id="rId15"/>
    <p:sldId id="284" r:id="rId16"/>
    <p:sldId id="270" r:id="rId17"/>
    <p:sldId id="285" r:id="rId18"/>
    <p:sldId id="286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218049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Picking your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5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39 respondents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34 examinations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14 one part exam only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20 two part exam +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 oral examination only. ( 3 No exam organized yet )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4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1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11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5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2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0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13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7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365125"/>
            <a:ext cx="11566357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 SURVEY ASSEMBLY June 19, 2021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Preferences / The future on COVID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825625"/>
            <a:ext cx="11460829" cy="46672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MCQ ..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delivery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Remote delivery ( security * cost )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bg1"/>
                </a:solidFill>
              </a:rPr>
              <a:t>2/3 extended exam</a:t>
            </a:r>
          </a:p>
          <a:p>
            <a:r>
              <a:rPr lang="en-US" sz="3200" dirty="0">
                <a:solidFill>
                  <a:srgbClr val="FFFF00"/>
                </a:solidFill>
              </a:rPr>
              <a:t>18/38  </a:t>
            </a:r>
            <a:r>
              <a:rPr lang="en-US" sz="3200" dirty="0" err="1">
                <a:solidFill>
                  <a:srgbClr val="FFFF00"/>
                </a:solidFill>
              </a:rPr>
              <a:t>forsee</a:t>
            </a:r>
            <a:r>
              <a:rPr lang="en-US" sz="3200" dirty="0">
                <a:solidFill>
                  <a:srgbClr val="FFFF00"/>
                </a:solidFill>
              </a:rPr>
              <a:t> a Hybrid model ( split  on line/  on site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On-line MCQ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2- way Oral…but preference to revert face to face - remote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5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Original partnership with ESE &amp; RCP Federation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2 x 2-year Pilot Program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Estimated cost for  exam 100 000 euros ( 80 candidates)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3-year break even figure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Alignment with partners was as much commercial as ‘sharing workload’</a:t>
            </a:r>
          </a:p>
        </p:txBody>
      </p:sp>
    </p:spTree>
    <p:extLst>
      <p:ext uri="{BB962C8B-B14F-4D97-AF65-F5344CB8AC3E}">
        <p14:creationId xmlns:p14="http://schemas.microsoft.com/office/powerpoint/2010/main" val="4267631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Partnerships with SCIENTIFIC Societies and 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</a:rPr>
              <a:t>Intellectual property rights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‘profit’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control ( Board make up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Managing the  pan - European exam and inter country differences ( benchmarks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next ‘after the marriage’? No honeymoon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logistics and challenges of delivering an exam for 2023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203158"/>
            <a:ext cx="11911263" cy="4973805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bank 200 for single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Need for 300 questions and to regularly add and update 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writing group ..getting Q writers / Q writing workshops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Costs and logistics of bi yearly meetings*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Incentivization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Standard setting and pass marks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86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next ‘after the marriage’? No honeymoon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logistics and challenges of delivering an exam for 2023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203158"/>
            <a:ext cx="11911263" cy="4973805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Currently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Experiences Q writers 14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Planned 2 weekends for Q writing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Plan 2 weekends / year ( ? Align w=with ECE or stand alone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Costs 15 000 / weekend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Incentives : CPD points / ECE attendance  support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70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Next STEP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Meeting and interviewing Providers (5)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But know what you want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the questions to ask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 and cost structure</a:t>
            </a:r>
          </a:p>
        </p:txBody>
      </p:sp>
    </p:spTree>
    <p:extLst>
      <p:ext uri="{BB962C8B-B14F-4D97-AF65-F5344CB8AC3E}">
        <p14:creationId xmlns:p14="http://schemas.microsoft.com/office/powerpoint/2010/main" val="2560729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DE05-1467-C44F-A740-FF306335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UEMS CESMA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F1B4-F67A-3448-A889-108AE185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6085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update &amp;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357313"/>
            <a:ext cx="11802979" cy="520065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Experiences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Learning curve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Questions you need to ask before embarking on setting up an exam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UEMS CESMA survey and examinations future in COVID era </a:t>
            </a:r>
            <a:r>
              <a:rPr lang="en-US" sz="2000" dirty="0">
                <a:solidFill>
                  <a:schemeClr val="bg1"/>
                </a:solidFill>
              </a:rPr>
              <a:t>( Prof Gian Battista )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Exam Appraisal *</a:t>
            </a:r>
          </a:p>
        </p:txBody>
      </p:sp>
    </p:spTree>
    <p:extLst>
      <p:ext uri="{BB962C8B-B14F-4D97-AF65-F5344CB8AC3E}">
        <p14:creationId xmlns:p14="http://schemas.microsoft.com/office/powerpoint/2010/main" val="316861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Qs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FFFF00"/>
                </a:solidFill>
              </a:rPr>
              <a:t>What kind of exam do you envisage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candidates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parts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much money do you have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Whom are you partnering with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600" dirty="0">
                <a:solidFill>
                  <a:srgbClr val="FFFF00"/>
                </a:solidFill>
              </a:rPr>
              <a:t>What kind of exam do you envisage ? How many parts ?</a:t>
            </a:r>
          </a:p>
          <a:p>
            <a:pPr marL="0" indent="0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MCQ only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Written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Open Book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Oral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Clinical exam</a:t>
            </a:r>
          </a:p>
        </p:txBody>
      </p:sp>
    </p:spTree>
    <p:extLst>
      <p:ext uri="{BB962C8B-B14F-4D97-AF65-F5344CB8AC3E}">
        <p14:creationId xmlns:p14="http://schemas.microsoft.com/office/powerpoint/2010/main" val="336837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77152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</a:t>
            </a:r>
            <a:r>
              <a:rPr lang="en-US" sz="4800" u="sng" dirty="0">
                <a:solidFill>
                  <a:schemeClr val="bg1"/>
                </a:solidFill>
              </a:rPr>
              <a:t>What Exam fits you best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771525"/>
            <a:ext cx="11558587" cy="58435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Paper based, On-line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. Open Book exam.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Delivery mode, locations, examiner numbers*,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Face to face , on-line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Consistency of questions &amp; minimum answers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Hawk &amp; Dove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613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168063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What do you want your exam to examine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Assessment of competency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MCQ 1 stage vs 3 stage exam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Training aligned or not 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Eligibility Criteria for taking examination  ? Europe , abroad, training year </a:t>
            </a:r>
          </a:p>
        </p:txBody>
      </p:sp>
    </p:spTree>
    <p:extLst>
      <p:ext uri="{BB962C8B-B14F-4D97-AF65-F5344CB8AC3E}">
        <p14:creationId xmlns:p14="http://schemas.microsoft.com/office/powerpoint/2010/main" val="362410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01476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:</a:t>
            </a:r>
            <a:r>
              <a:rPr lang="en-US" u="sng" dirty="0">
                <a:solidFill>
                  <a:schemeClr val="bg1"/>
                </a:solidFill>
              </a:rPr>
              <a:t>Determining your Exam pass mark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4414"/>
            <a:ext cx="12191999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Remember *Directly related to who is taking exam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Differing ‘ experiences/ training level’*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Angoff Scoring  ( what the minimally passing candidate will score)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Modified Angoff Scoring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Hofstee Method ( minimum and maximum accepted failure rates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Cohen method ( cut off score taking 60% achieved by 95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percentile candidate)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55D8-6143-1E4F-AF2E-550022D6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99197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UEMS CESMA :</a:t>
            </a:r>
            <a:r>
              <a:rPr lang="en-US" sz="4800" u="sng" dirty="0">
                <a:solidFill>
                  <a:schemeClr val="bg1">
                    <a:lumMod val="95000"/>
                  </a:schemeClr>
                </a:solidFill>
              </a:rPr>
              <a:t>How will you deliver your exam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798D3-E870-4844-A980-00251A4D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300163"/>
            <a:ext cx="11991975" cy="51927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On-line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Providers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Security provider ( not necessarily the same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Selecting provider according to your exam*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 site 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Where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When ( minimizing cost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Logistics of access &amp; cost to candidate and Board( candidates &amp; examiners 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2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B8CB-B554-B945-A600-C7F2C5B9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When it all goes wrong ? </a:t>
            </a:r>
            <a:r>
              <a:rPr lang="en-US" sz="2800" dirty="0">
                <a:solidFill>
                  <a:schemeClr val="bg1"/>
                </a:solidFill>
              </a:rPr>
              <a:t>(Pandemic experiences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9A06-EF3B-1947-9361-D2C9E9F4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On line delivery failure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Back up plan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Security &amp; cheating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challenges the results ?</a:t>
            </a:r>
          </a:p>
        </p:txBody>
      </p:sp>
    </p:spTree>
    <p:extLst>
      <p:ext uri="{BB962C8B-B14F-4D97-AF65-F5344CB8AC3E}">
        <p14:creationId xmlns:p14="http://schemas.microsoft.com/office/powerpoint/2010/main" val="341974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776</Words>
  <Application>Microsoft Macintosh PowerPoint</Application>
  <PresentationFormat>Widescreen</PresentationFormat>
  <Paragraphs>189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      CESMA  Picking your Exam</vt:lpstr>
      <vt:lpstr>CESMA update &amp; Feedback</vt:lpstr>
      <vt:lpstr>UEMS CESMA : Qs to your section</vt:lpstr>
      <vt:lpstr>UEMS CESMA  : Q to your Section</vt:lpstr>
      <vt:lpstr>UEMS CESMA  : What Exam fits you best ?</vt:lpstr>
      <vt:lpstr>UEMS CESMA  :  What do you want your exam to examine ?</vt:lpstr>
      <vt:lpstr>UEMS CESMA :Determining your Exam pass mark </vt:lpstr>
      <vt:lpstr>UEMS CESMA :How will you deliver your exam ?</vt:lpstr>
      <vt:lpstr>When it all goes wrong ? (Pandemic experiences )</vt:lpstr>
      <vt:lpstr>UEMS CESMA SURVEY ASSEMBLY June 19, 2021</vt:lpstr>
      <vt:lpstr>UEMS CESMA SURVEY ASSEMBLY June 19, 2021</vt:lpstr>
      <vt:lpstr>UEMS CESMA SURVEY ASSEMBLY June 19, 2021</vt:lpstr>
      <vt:lpstr>UEMS CESMA SURVEY ASSEMBLY June 19, 2021 Preferences / The future on COVID era</vt:lpstr>
      <vt:lpstr>Original partnership with ESE &amp; RCP Federation</vt:lpstr>
      <vt:lpstr>Partnerships with SCIENTIFIC Societies and other groups</vt:lpstr>
      <vt:lpstr>What next ‘after the marriage’? No honeymoon The logistics and challenges of delivering an exam for 2023 </vt:lpstr>
      <vt:lpstr>What next ‘after the marriage’? No honeymoon The logistics and challenges of delivering an exam for 2023 </vt:lpstr>
      <vt:lpstr>Next STEP</vt:lpstr>
      <vt:lpstr>UEMS CESMA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24</cp:revision>
  <dcterms:created xsi:type="dcterms:W3CDTF">2021-05-08T06:28:23Z</dcterms:created>
  <dcterms:modified xsi:type="dcterms:W3CDTF">2023-12-09T07:37:18Z</dcterms:modified>
</cp:coreProperties>
</file>