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8" r:id="rId3"/>
    <p:sldId id="307" r:id="rId4"/>
    <p:sldId id="297" r:id="rId5"/>
    <p:sldId id="298" r:id="rId6"/>
    <p:sldId id="299" r:id="rId7"/>
    <p:sldId id="300" r:id="rId8"/>
    <p:sldId id="310" r:id="rId9"/>
    <p:sldId id="304" r:id="rId10"/>
    <p:sldId id="309" r:id="rId11"/>
    <p:sldId id="305" r:id="rId12"/>
    <p:sldId id="301" r:id="rId13"/>
    <p:sldId id="321" r:id="rId14"/>
    <p:sldId id="293" r:id="rId15"/>
    <p:sldId id="302" r:id="rId16"/>
    <p:sldId id="313" r:id="rId17"/>
    <p:sldId id="294" r:id="rId18"/>
    <p:sldId id="295" r:id="rId19"/>
    <p:sldId id="312" r:id="rId20"/>
    <p:sldId id="314" r:id="rId21"/>
    <p:sldId id="315" r:id="rId22"/>
    <p:sldId id="319" r:id="rId23"/>
    <p:sldId id="317" r:id="rId24"/>
    <p:sldId id="320"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4660"/>
  </p:normalViewPr>
  <p:slideViewPr>
    <p:cSldViewPr>
      <p:cViewPr>
        <p:scale>
          <a:sx n="67" d="100"/>
          <a:sy n="67" d="100"/>
        </p:scale>
        <p:origin x="787"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oglio_di_lavoro_di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oglio_di_lavoro_di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B5A-426C-AF01-2E4F35F6DFA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B5A-426C-AF01-2E4F35F6DFA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B5A-426C-AF01-2E4F35F6DFAC}"/>
              </c:ext>
            </c:extLst>
          </c:dPt>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Foglio1!$A$3:$A$5</c:f>
              <c:strCache>
                <c:ptCount val="3"/>
                <c:pt idx="0">
                  <c:v>No</c:v>
                </c:pt>
                <c:pt idx="1">
                  <c:v>Yes, in association</c:v>
                </c:pt>
                <c:pt idx="2">
                  <c:v>Yes, only UEMS</c:v>
                </c:pt>
              </c:strCache>
            </c:strRef>
          </c:cat>
          <c:val>
            <c:numRef>
              <c:f>Foglio1!$B$3:$B$5</c:f>
              <c:numCache>
                <c:formatCode>General</c:formatCode>
                <c:ptCount val="3"/>
                <c:pt idx="0">
                  <c:v>4</c:v>
                </c:pt>
                <c:pt idx="1">
                  <c:v>6</c:v>
                </c:pt>
                <c:pt idx="2">
                  <c:v>7</c:v>
                </c:pt>
              </c:numCache>
            </c:numRef>
          </c:val>
          <c:extLst>
            <c:ext xmlns:c16="http://schemas.microsoft.com/office/drawing/2014/chart" uri="{C3380CC4-5D6E-409C-BE32-E72D297353CC}">
              <c16:uniqueId val="{00000006-8B5A-426C-AF01-2E4F35F6DFAC}"/>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C90-45FE-85BB-900CD5FC4E5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C90-45FE-85BB-900CD5FC4E5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C90-45FE-85BB-900CD5FC4E53}"/>
              </c:ext>
            </c:extLst>
          </c:dPt>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24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Foglio2!$A$1:$A$3</c:f>
              <c:strCache>
                <c:ptCount val="3"/>
                <c:pt idx="0">
                  <c:v>in multiple parts</c:v>
                </c:pt>
                <c:pt idx="1">
                  <c:v>in one part</c:v>
                </c:pt>
                <c:pt idx="2">
                  <c:v>in two parts</c:v>
                </c:pt>
              </c:strCache>
            </c:strRef>
          </c:cat>
          <c:val>
            <c:numRef>
              <c:f>Foglio2!$B$1:$B$3</c:f>
              <c:numCache>
                <c:formatCode>General</c:formatCode>
                <c:ptCount val="3"/>
                <c:pt idx="0">
                  <c:v>4</c:v>
                </c:pt>
                <c:pt idx="1">
                  <c:v>5</c:v>
                </c:pt>
                <c:pt idx="2">
                  <c:v>4</c:v>
                </c:pt>
              </c:numCache>
            </c:numRef>
          </c:val>
          <c:extLst>
            <c:ext xmlns:c16="http://schemas.microsoft.com/office/drawing/2014/chart" uri="{C3380CC4-5D6E-409C-BE32-E72D297353CC}">
              <c16:uniqueId val="{00000006-CC90-45FE-85BB-900CD5FC4E53}"/>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BFA-47D8-9E83-D07007179CE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BFA-47D8-9E83-D07007179CE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BFA-47D8-9E83-D07007179CE9}"/>
              </c:ext>
            </c:extLst>
          </c:dPt>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20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Foglio3!$A$2:$A$4</c:f>
              <c:strCache>
                <c:ptCount val="3"/>
                <c:pt idx="0">
                  <c:v>Hybrid</c:v>
                </c:pt>
                <c:pt idx="1">
                  <c:v>In person - onsite</c:v>
                </c:pt>
                <c:pt idx="2">
                  <c:v>Remotely</c:v>
                </c:pt>
              </c:strCache>
            </c:strRef>
          </c:cat>
          <c:val>
            <c:numRef>
              <c:f>Foglio3!$B$2:$B$4</c:f>
              <c:numCache>
                <c:formatCode>General</c:formatCode>
                <c:ptCount val="3"/>
                <c:pt idx="0">
                  <c:v>1</c:v>
                </c:pt>
                <c:pt idx="1">
                  <c:v>1</c:v>
                </c:pt>
                <c:pt idx="2">
                  <c:v>3</c:v>
                </c:pt>
              </c:numCache>
            </c:numRef>
          </c:val>
          <c:extLst>
            <c:ext xmlns:c16="http://schemas.microsoft.com/office/drawing/2014/chart" uri="{C3380CC4-5D6E-409C-BE32-E72D297353CC}">
              <c16:uniqueId val="{00000006-0BFA-47D8-9E83-D07007179CE9}"/>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8004916425647455E-2"/>
          <c:y val="0.12331699734512258"/>
          <c:w val="0.83236142260139589"/>
          <c:h val="0.8081013029203651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A4B-4AB6-B36C-59B43377BA6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A4B-4AB6-B36C-59B43377BA66}"/>
              </c:ext>
            </c:extLst>
          </c:dPt>
          <c:dLbls>
            <c:dLbl>
              <c:idx val="0"/>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28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2A4B-4AB6-B36C-59B43377BA66}"/>
                </c:ext>
              </c:extLst>
            </c:dLbl>
            <c:dLbl>
              <c:idx val="1"/>
              <c:layout/>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28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2728167566241114"/>
                      <c:h val="0.21911406395457975"/>
                    </c:manualLayout>
                  </c15:layout>
                </c:ext>
                <c:ext xmlns:c16="http://schemas.microsoft.com/office/drawing/2014/chart" uri="{C3380CC4-5D6E-409C-BE32-E72D297353CC}">
                  <c16:uniqueId val="{00000003-2A4B-4AB6-B36C-59B43377BA66}"/>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2800" b="0" i="0" u="none" strike="noStrike" kern="1200" baseline="0">
                    <a:solidFill>
                      <a:schemeClr val="dk1">
                        <a:lumMod val="65000"/>
                        <a:lumOff val="35000"/>
                      </a:schemeClr>
                    </a:solidFill>
                    <a:latin typeface="+mn-lt"/>
                    <a:ea typeface="+mn-ea"/>
                    <a:cs typeface="+mn-cs"/>
                  </a:defRPr>
                </a:pPr>
                <a:endParaRPr lang="it-IT"/>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Foglio5!$B$3:$B$4</c:f>
              <c:strCache>
                <c:ptCount val="2"/>
                <c:pt idx="0">
                  <c:v>yes</c:v>
                </c:pt>
                <c:pt idx="1">
                  <c:v>no</c:v>
                </c:pt>
              </c:strCache>
            </c:strRef>
          </c:cat>
          <c:val>
            <c:numRef>
              <c:f>Foglio5!$C$3:$C$4</c:f>
              <c:numCache>
                <c:formatCode>General</c:formatCode>
                <c:ptCount val="2"/>
                <c:pt idx="0">
                  <c:v>10</c:v>
                </c:pt>
                <c:pt idx="1">
                  <c:v>3</c:v>
                </c:pt>
              </c:numCache>
            </c:numRef>
          </c:val>
          <c:extLst>
            <c:ext xmlns:c16="http://schemas.microsoft.com/office/drawing/2014/chart" uri="{C3380CC4-5D6E-409C-BE32-E72D297353CC}">
              <c16:uniqueId val="{00000004-2A4B-4AB6-B36C-59B43377BA66}"/>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973C2-593B-438B-A69B-56F592051DE6}" type="datetimeFigureOut">
              <a:rPr lang="it-IT" smtClean="0"/>
              <a:t>05/05/2023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43BF0-706F-41AD-9C9D-451EA68A0249}" type="slidenum">
              <a:rPr lang="it-IT" smtClean="0"/>
              <a:t>‹N›</a:t>
            </a:fld>
            <a:endParaRPr lang="it-IT"/>
          </a:p>
        </p:txBody>
      </p:sp>
    </p:spTree>
    <p:extLst>
      <p:ext uri="{BB962C8B-B14F-4D97-AF65-F5344CB8AC3E}">
        <p14:creationId xmlns:p14="http://schemas.microsoft.com/office/powerpoint/2010/main" val="2353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228B398-8CCC-4CE3-B664-3F4B2D27F2D4}" type="datetime1">
              <a:rPr lang="it-IT" smtClean="0"/>
              <a:t>05/05/2023</a:t>
            </a:fld>
            <a:endParaRPr lang="it-IT"/>
          </a:p>
        </p:txBody>
      </p:sp>
      <p:sp>
        <p:nvSpPr>
          <p:cNvPr id="19" name="Segnaposto piè di pagina 18"/>
          <p:cNvSpPr>
            <a:spLocks noGrp="1"/>
          </p:cNvSpPr>
          <p:nvPr>
            <p:ph type="ftr" sz="quarter" idx="11"/>
          </p:nvPr>
        </p:nvSpPr>
        <p:spPr>
          <a:xfrm>
            <a:off x="1524000" y="6356349"/>
            <a:ext cx="6789712" cy="365125"/>
          </a:xfrm>
        </p:spPr>
        <p:txBody>
          <a:bodyPr/>
          <a:lstStyle>
            <a:lvl1pPr>
              <a:defRPr sz="1290" baseline="0"/>
            </a:lvl1pPr>
          </a:lstStyle>
          <a:p>
            <a:r>
              <a:rPr lang="it-IT" dirty="0" smtClean="0"/>
              <a:t>CESMA – The future of </a:t>
            </a:r>
            <a:r>
              <a:rPr lang="it-IT" dirty="0" err="1" smtClean="0"/>
              <a:t>European</a:t>
            </a:r>
            <a:r>
              <a:rPr lang="it-IT" dirty="0" smtClean="0"/>
              <a:t> </a:t>
            </a:r>
            <a:r>
              <a:rPr lang="it-IT" dirty="0" err="1" smtClean="0"/>
              <a:t>Examination</a:t>
            </a:r>
            <a:r>
              <a:rPr lang="it-IT" dirty="0" smtClean="0"/>
              <a:t> in the post-COVID-19 era – general </a:t>
            </a:r>
            <a:r>
              <a:rPr lang="it-IT" dirty="0" err="1" smtClean="0"/>
              <a:t>questionnaire</a:t>
            </a:r>
            <a:r>
              <a:rPr lang="it-IT" dirty="0" smtClean="0"/>
              <a:t> </a:t>
            </a:r>
            <a:endParaRPr lang="it-IT" dirty="0"/>
          </a:p>
        </p:txBody>
      </p:sp>
      <p:sp>
        <p:nvSpPr>
          <p:cNvPr id="27" name="Segnaposto numero diapositiva 26"/>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6865C14F-E3FC-4634-A80C-5EEF7A9994B1}" type="datetime1">
              <a:rPr lang="it-IT" smtClean="0"/>
              <a:t>05/05/2023</a:t>
            </a:fld>
            <a:endParaRPr lang="it-IT"/>
          </a:p>
        </p:txBody>
      </p:sp>
      <p:sp>
        <p:nvSpPr>
          <p:cNvPr id="5" name="Segnaposto piè di pagina 4"/>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37683306-D90C-438F-A949-8595D4B353A8}" type="datetime1">
              <a:rPr lang="it-IT" smtClean="0"/>
              <a:t>05/05/2023</a:t>
            </a:fld>
            <a:endParaRPr lang="it-IT"/>
          </a:p>
        </p:txBody>
      </p:sp>
      <p:sp>
        <p:nvSpPr>
          <p:cNvPr id="5" name="Segnaposto piè di pagina 4"/>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24769FB-1DE9-4D4E-8E43-FA6320EE1A3C}" type="datetime1">
              <a:rPr lang="it-IT" smtClean="0"/>
              <a:t>05/05/2023</a:t>
            </a:fld>
            <a:endParaRPr lang="it-IT"/>
          </a:p>
        </p:txBody>
      </p:sp>
      <p:sp>
        <p:nvSpPr>
          <p:cNvPr id="5" name="Segnaposto piè di pagina 4"/>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B8BCA9B5-0F13-409E-AB00-E4C2A45BC006}" type="datetime1">
              <a:rPr lang="it-IT" smtClean="0"/>
              <a:t>05/05/2023</a:t>
            </a:fld>
            <a:endParaRPr lang="it-IT"/>
          </a:p>
        </p:txBody>
      </p:sp>
      <p:sp>
        <p:nvSpPr>
          <p:cNvPr id="5" name="Segnaposto piè di pagina 4"/>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AD09B9D-D160-43D7-A2F4-63F5277371E1}" type="datetime1">
              <a:rPr lang="it-IT" smtClean="0"/>
              <a:t>05/05/2023</a:t>
            </a:fld>
            <a:endParaRPr lang="it-IT"/>
          </a:p>
        </p:txBody>
      </p:sp>
      <p:sp>
        <p:nvSpPr>
          <p:cNvPr id="6" name="Segnaposto piè di pagina 5"/>
          <p:cNvSpPr>
            <a:spLocks noGrp="1"/>
          </p:cNvSpPr>
          <p:nvPr>
            <p:ph type="ftr" sz="quarter" idx="11"/>
          </p:nvPr>
        </p:nvSpPr>
        <p:spPr/>
        <p:txBody>
          <a:bodyPr/>
          <a:lstStyle/>
          <a:p>
            <a:r>
              <a:rPr lang="en-US" smtClean="0"/>
              <a:t>CESMA – The future of European Examination in the post-COVID-19 era – general questionnaire </a:t>
            </a:r>
            <a:endParaRPr lang="it-IT" dirty="0"/>
          </a:p>
        </p:txBody>
      </p:sp>
      <p:sp>
        <p:nvSpPr>
          <p:cNvPr id="7" name="Segnaposto numero diapositiva 6"/>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AAE24914-B3D3-4D05-A447-670F917012D5}" type="datetime1">
              <a:rPr lang="it-IT" smtClean="0"/>
              <a:t>05/05/2023</a:t>
            </a:fld>
            <a:endParaRPr lang="it-IT"/>
          </a:p>
        </p:txBody>
      </p:sp>
      <p:sp>
        <p:nvSpPr>
          <p:cNvPr id="8" name="Segnaposto piè di pagina 7"/>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9" name="Segnaposto numero diapositiva 8"/>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E7682906-84C7-44C8-9A94-CFE5DA02B67C}" type="datetime1">
              <a:rPr lang="it-IT" smtClean="0"/>
              <a:t>05/05/2023</a:t>
            </a:fld>
            <a:endParaRPr lang="it-IT"/>
          </a:p>
        </p:txBody>
      </p:sp>
      <p:sp>
        <p:nvSpPr>
          <p:cNvPr id="4" name="Segnaposto piè di pagina 3"/>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5" name="Segnaposto numero diapositiva 4"/>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62D253-8B7A-4484-BA42-1D2563A633DC}" type="datetime1">
              <a:rPr lang="it-IT" smtClean="0"/>
              <a:t>05/05/2023</a:t>
            </a:fld>
            <a:endParaRPr lang="it-IT"/>
          </a:p>
        </p:txBody>
      </p:sp>
      <p:sp>
        <p:nvSpPr>
          <p:cNvPr id="3" name="Segnaposto piè di pagina 2"/>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4" name="Segnaposto numero diapositiva 3"/>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A9090604-C0C5-4FD1-B7BF-D956207E425E}" type="datetime1">
              <a:rPr lang="it-IT" smtClean="0"/>
              <a:t>05/05/2023</a:t>
            </a:fld>
            <a:endParaRPr lang="it-IT"/>
          </a:p>
        </p:txBody>
      </p:sp>
      <p:sp>
        <p:nvSpPr>
          <p:cNvPr id="6" name="Segnaposto piè di pagina 5"/>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7" name="Segnaposto numero diapositiva 6"/>
          <p:cNvSpPr>
            <a:spLocks noGrp="1"/>
          </p:cNvSpPr>
          <p:nvPr>
            <p:ph type="sldNum" sz="quarter" idx="12"/>
          </p:nvPr>
        </p:nvSpPr>
        <p:spPr>
          <a:xfrm>
            <a:off x="7924800" y="6356350"/>
            <a:ext cx="762000" cy="365125"/>
          </a:xfrm>
          <a:prstGeom prst="rect">
            <a:avLst/>
          </a:prstGeom>
        </p:spPr>
        <p:txBody>
          <a:bodyPr/>
          <a:lstStyle/>
          <a:p>
            <a:fld id="{C5926143-847C-409F-836F-FCF1B0DAD7A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059E16A2-D6DA-495E-ACBB-7E92A7565F0A}" type="datetime1">
              <a:rPr lang="it-IT" smtClean="0"/>
              <a:t>05/05/2023</a:t>
            </a:fld>
            <a:endParaRPr lang="it-IT"/>
          </a:p>
        </p:txBody>
      </p:sp>
      <p:sp>
        <p:nvSpPr>
          <p:cNvPr id="6" name="Segnaposto piè di pagina 5"/>
          <p:cNvSpPr>
            <a:spLocks noGrp="1"/>
          </p:cNvSpPr>
          <p:nvPr>
            <p:ph type="ftr" sz="quarter" idx="11"/>
          </p:nvPr>
        </p:nvSpPr>
        <p:spPr/>
        <p:txBody>
          <a:bodyPr/>
          <a:lstStyle/>
          <a:p>
            <a:r>
              <a:rPr lang="en-US" smtClean="0"/>
              <a:t>CESMA – The future of European Examination in the post-COVID-19 era – general questionnaire </a:t>
            </a:r>
            <a:endParaRPr lang="it-IT"/>
          </a:p>
        </p:txBody>
      </p:sp>
      <p:sp>
        <p:nvSpPr>
          <p:cNvPr id="7" name="Segnaposto numero diapositiva 6"/>
          <p:cNvSpPr>
            <a:spLocks noGrp="1"/>
          </p:cNvSpPr>
          <p:nvPr>
            <p:ph type="sldNum" sz="quarter" idx="12"/>
          </p:nvPr>
        </p:nvSpPr>
        <p:spPr>
          <a:xfrm>
            <a:off x="8077200" y="6356350"/>
            <a:ext cx="609600" cy="365125"/>
          </a:xfrm>
          <a:prstGeom prst="rect">
            <a:avLst/>
          </a:prstGeom>
        </p:spPr>
        <p:txBody>
          <a:bodyPr/>
          <a:lstStyle/>
          <a:p>
            <a:fld id="{C5926143-847C-409F-836F-FCF1B0DAD7A8}"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dirty="0"/>
              <a:t>Fare clic per modificare stili del testo dello schema</a:t>
            </a:r>
          </a:p>
          <a:p>
            <a:pPr lvl="1" eaLnBrk="1" latinLnBrk="0" hangingPunct="1"/>
            <a:r>
              <a:rPr kumimoji="0" lang="it-IT" dirty="0"/>
              <a:t>Secondo livello</a:t>
            </a:r>
          </a:p>
          <a:p>
            <a:pPr lvl="2" eaLnBrk="1" latinLnBrk="0" hangingPunct="1"/>
            <a:r>
              <a:rPr kumimoji="0" lang="it-IT" dirty="0"/>
              <a:t>Terzo livello</a:t>
            </a:r>
          </a:p>
          <a:p>
            <a:pPr lvl="3" eaLnBrk="1" latinLnBrk="0" hangingPunct="1"/>
            <a:r>
              <a:rPr kumimoji="0" lang="it-IT" dirty="0"/>
              <a:t>Quarto livello</a:t>
            </a:r>
          </a:p>
          <a:p>
            <a:pPr lvl="4" eaLnBrk="1" latinLnBrk="0" hangingPunct="1"/>
            <a:r>
              <a:rPr kumimoji="0" lang="it-IT" dirty="0"/>
              <a:t>Quinto livello</a:t>
            </a:r>
            <a:endParaRPr kumimoji="0" lang="en-US" dirty="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C65249-0377-4290-9E19-62BDBA2A55A8}" type="datetime1">
              <a:rPr lang="it-IT" smtClean="0"/>
              <a:t>05/05/2023</a:t>
            </a:fld>
            <a:endParaRPr lang="it-IT"/>
          </a:p>
        </p:txBody>
      </p:sp>
      <p:sp>
        <p:nvSpPr>
          <p:cNvPr id="22" name="Segnaposto piè di pagina 21"/>
          <p:cNvSpPr>
            <a:spLocks noGrp="1"/>
          </p:cNvSpPr>
          <p:nvPr>
            <p:ph type="ftr" sz="quarter" idx="3"/>
          </p:nvPr>
        </p:nvSpPr>
        <p:spPr>
          <a:xfrm>
            <a:off x="2267744" y="6356350"/>
            <a:ext cx="6552728"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CESMA – The future of European Examination in the post-COVID-19 era – general questionnaire </a:t>
            </a:r>
            <a:endParaRPr lang="it-IT" dirty="0"/>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573016"/>
            <a:ext cx="7851648" cy="1828800"/>
          </a:xfrm>
        </p:spPr>
        <p:txBody>
          <a:bodyPr>
            <a:normAutofit fontScale="90000"/>
          </a:bodyPr>
          <a:lstStyle/>
          <a:p>
            <a:pPr algn="ctr"/>
            <a:r>
              <a:rPr lang="fr-FR" dirty="0"/>
              <a:t>UEMS-CESMA questionnaire on </a:t>
            </a:r>
            <a:r>
              <a:rPr lang="fr-FR" dirty="0" err="1"/>
              <a:t>European</a:t>
            </a:r>
            <a:r>
              <a:rPr lang="fr-FR" dirty="0"/>
              <a:t> </a:t>
            </a:r>
            <a:r>
              <a:rPr lang="fr-FR" dirty="0" smtClean="0"/>
              <a:t>Exams</a:t>
            </a:r>
            <a:br>
              <a:rPr lang="fr-FR" dirty="0" smtClean="0"/>
            </a:br>
            <a:r>
              <a:rPr lang="fr-FR" dirty="0" smtClean="0"/>
              <a:t/>
            </a:r>
            <a:br>
              <a:rPr lang="fr-FR" dirty="0" smtClean="0"/>
            </a:br>
            <a:r>
              <a:rPr lang="fr-FR" sz="4000" dirty="0" smtClean="0"/>
              <a:t>Roma CESMA meeting, 5th May 2023</a:t>
            </a:r>
            <a:r>
              <a:rPr lang="it-IT" sz="4000" dirty="0" smtClean="0"/>
              <a:t/>
            </a:r>
            <a:br>
              <a:rPr lang="it-IT" sz="4000" dirty="0" smtClean="0"/>
            </a:br>
            <a:endParaRPr lang="it-IT"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How </a:t>
            </a:r>
            <a:r>
              <a:rPr lang="it-IT" dirty="0" err="1" smtClean="0"/>
              <a:t>is</a:t>
            </a:r>
            <a:r>
              <a:rPr lang="it-IT" dirty="0" smtClean="0"/>
              <a:t> </a:t>
            </a:r>
            <a:r>
              <a:rPr lang="it-IT" dirty="0" err="1" smtClean="0"/>
              <a:t>your</a:t>
            </a:r>
            <a:r>
              <a:rPr lang="it-IT" dirty="0" smtClean="0"/>
              <a:t> part 1 </a:t>
            </a:r>
            <a:r>
              <a:rPr lang="it-IT" dirty="0" err="1" smtClean="0"/>
              <a:t>organised</a:t>
            </a:r>
            <a:r>
              <a:rPr lang="it-IT" dirty="0" smtClean="0"/>
              <a:t>?</a:t>
            </a:r>
            <a:endParaRPr lang="it-IT" dirty="0"/>
          </a:p>
        </p:txBody>
      </p:sp>
      <p:pic>
        <p:nvPicPr>
          <p:cNvPr id="5" name="Segnaposto contenuto 4"/>
          <p:cNvPicPr>
            <a:picLocks noGrp="1" noChangeAspect="1"/>
          </p:cNvPicPr>
          <p:nvPr>
            <p:ph idx="1"/>
          </p:nvPr>
        </p:nvPicPr>
        <p:blipFill>
          <a:blip r:embed="rId2"/>
          <a:stretch>
            <a:fillRect/>
          </a:stretch>
        </p:blipFill>
        <p:spPr>
          <a:xfrm>
            <a:off x="70291" y="2492896"/>
            <a:ext cx="8514942" cy="3096343"/>
          </a:xfrm>
          <a:prstGeom prst="rect">
            <a:avLst/>
          </a:prstGeom>
        </p:spPr>
      </p:pic>
    </p:spTree>
    <p:extLst>
      <p:ext uri="{BB962C8B-B14F-4D97-AF65-F5344CB8AC3E}">
        <p14:creationId xmlns:p14="http://schemas.microsoft.com/office/powerpoint/2010/main" val="396027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smtClean="0"/>
              <a:t>How </a:t>
            </a:r>
            <a:r>
              <a:rPr lang="it-IT" dirty="0" err="1" smtClean="0"/>
              <a:t>is</a:t>
            </a:r>
            <a:r>
              <a:rPr lang="it-IT" dirty="0" smtClean="0"/>
              <a:t> </a:t>
            </a:r>
            <a:r>
              <a:rPr lang="it-IT" dirty="0" err="1" smtClean="0"/>
              <a:t>your</a:t>
            </a:r>
            <a:r>
              <a:rPr lang="it-IT" dirty="0" smtClean="0"/>
              <a:t> part 2 </a:t>
            </a:r>
            <a:r>
              <a:rPr lang="it-IT" dirty="0" err="1" smtClean="0"/>
              <a:t>organised</a:t>
            </a:r>
            <a:r>
              <a:rPr lang="it-IT" dirty="0" smtClean="0"/>
              <a:t> ?</a:t>
            </a:r>
            <a:endParaRPr lang="it-IT" dirty="0"/>
          </a:p>
        </p:txBody>
      </p:sp>
      <p:sp>
        <p:nvSpPr>
          <p:cNvPr id="3" name="Segnaposto contenuto 2"/>
          <p:cNvSpPr>
            <a:spLocks noGrp="1"/>
          </p:cNvSpPr>
          <p:nvPr>
            <p:ph idx="1"/>
          </p:nvPr>
        </p:nvSpPr>
        <p:spPr>
          <a:xfrm>
            <a:off x="899592" y="2780928"/>
            <a:ext cx="8229600" cy="4389120"/>
          </a:xfrm>
        </p:spPr>
        <p:txBody>
          <a:bodyPr>
            <a:normAutofit/>
          </a:bodyPr>
          <a:lstStyle/>
          <a:p>
            <a:pPr>
              <a:lnSpc>
                <a:spcPct val="150000"/>
              </a:lnSpc>
            </a:pPr>
            <a:r>
              <a:rPr lang="it-IT" sz="3600" dirty="0" smtClean="0"/>
              <a:t>	 	  </a:t>
            </a:r>
            <a:endParaRPr lang="it-IT" sz="3600" dirty="0"/>
          </a:p>
        </p:txBody>
      </p:sp>
      <p:pic>
        <p:nvPicPr>
          <p:cNvPr id="2" name="Immagine 1"/>
          <p:cNvPicPr>
            <a:picLocks noChangeAspect="1"/>
          </p:cNvPicPr>
          <p:nvPr/>
        </p:nvPicPr>
        <p:blipFill>
          <a:blip r:embed="rId2"/>
          <a:stretch>
            <a:fillRect/>
          </a:stretch>
        </p:blipFill>
        <p:spPr>
          <a:xfrm>
            <a:off x="755576" y="3140968"/>
            <a:ext cx="8113674" cy="3600400"/>
          </a:xfrm>
          <a:prstGeom prst="rect">
            <a:avLst/>
          </a:prstGeom>
        </p:spPr>
      </p:pic>
    </p:spTree>
    <p:extLst>
      <p:ext uri="{BB962C8B-B14F-4D97-AF65-F5344CB8AC3E}">
        <p14:creationId xmlns:p14="http://schemas.microsoft.com/office/powerpoint/2010/main" val="227444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en-US" dirty="0"/>
              <a:t>Does your Section / Board / MJC award a title </a:t>
            </a:r>
            <a:r>
              <a:rPr lang="en-US" dirty="0" smtClean="0"/>
              <a:t>?</a:t>
            </a:r>
            <a:endParaRPr lang="it-IT" dirty="0"/>
          </a:p>
        </p:txBody>
      </p:sp>
      <p:sp>
        <p:nvSpPr>
          <p:cNvPr id="3" name="Segnaposto contenuto 2"/>
          <p:cNvSpPr>
            <a:spLocks noGrp="1"/>
          </p:cNvSpPr>
          <p:nvPr>
            <p:ph idx="1"/>
          </p:nvPr>
        </p:nvSpPr>
        <p:spPr/>
        <p:txBody>
          <a:bodyPr>
            <a:normAutofit/>
          </a:bodyPr>
          <a:lstStyle/>
          <a:p>
            <a:pPr>
              <a:lnSpc>
                <a:spcPct val="150000"/>
              </a:lnSpc>
            </a:pPr>
            <a:r>
              <a:rPr lang="it-IT" sz="3600" dirty="0" smtClean="0"/>
              <a:t>	 	  </a:t>
            </a:r>
            <a:endParaRPr lang="it-IT" sz="3600" dirty="0"/>
          </a:p>
        </p:txBody>
      </p:sp>
      <p:graphicFrame>
        <p:nvGraphicFramePr>
          <p:cNvPr id="5" name="Grafico 4"/>
          <p:cNvGraphicFramePr>
            <a:graphicFrameLocks/>
          </p:cNvGraphicFramePr>
          <p:nvPr>
            <p:extLst>
              <p:ext uri="{D42A27DB-BD31-4B8C-83A1-F6EECF244321}">
                <p14:modId xmlns:p14="http://schemas.microsoft.com/office/powerpoint/2010/main" val="4148247971"/>
              </p:ext>
            </p:extLst>
          </p:nvPr>
        </p:nvGraphicFramePr>
        <p:xfrm>
          <a:off x="1043608" y="2118745"/>
          <a:ext cx="6552728"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098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To be awarded the Diploma or the Fellowship: </a:t>
            </a:r>
            <a:endParaRPr lang="it-IT" dirty="0"/>
          </a:p>
        </p:txBody>
      </p:sp>
      <p:sp>
        <p:nvSpPr>
          <p:cNvPr id="3" name="Segnaposto contenuto 2"/>
          <p:cNvSpPr>
            <a:spLocks noGrp="1"/>
          </p:cNvSpPr>
          <p:nvPr>
            <p:ph idx="1"/>
          </p:nvPr>
        </p:nvSpPr>
        <p:spPr>
          <a:xfrm>
            <a:off x="457200" y="1935480"/>
            <a:ext cx="8229600" cy="4733880"/>
          </a:xfrm>
        </p:spPr>
        <p:txBody>
          <a:bodyPr>
            <a:normAutofit fontScale="77500" lnSpcReduction="20000"/>
          </a:bodyPr>
          <a:lstStyle/>
          <a:p>
            <a:pPr marL="0" indent="0">
              <a:buNone/>
            </a:pPr>
            <a:r>
              <a:rPr lang="en-US" sz="3000" dirty="0" smtClean="0"/>
              <a:t>1</a:t>
            </a:r>
            <a:r>
              <a:rPr lang="en-US" sz="3000" dirty="0"/>
              <a:t>)	The candidate has passed the European Board exam. This automatically confers: Diploma / Fellowship / </a:t>
            </a:r>
            <a:r>
              <a:rPr lang="en-US" sz="3000" dirty="0" smtClean="0"/>
              <a:t>other</a:t>
            </a:r>
          </a:p>
          <a:p>
            <a:pPr marL="0" indent="0">
              <a:buNone/>
            </a:pPr>
            <a:endParaRPr lang="en-US" sz="3000" dirty="0"/>
          </a:p>
          <a:p>
            <a:pPr marL="0" indent="0">
              <a:buNone/>
            </a:pPr>
            <a:r>
              <a:rPr lang="en-US" sz="3000" dirty="0"/>
              <a:t>2)	The candidate has passed the European Board exam AND has successfully completed training in a European training </a:t>
            </a:r>
            <a:r>
              <a:rPr lang="en-US" sz="3000" dirty="0" err="1"/>
              <a:t>programme</a:t>
            </a:r>
            <a:r>
              <a:rPr lang="en-US" sz="3000" dirty="0"/>
              <a:t> formally </a:t>
            </a:r>
            <a:r>
              <a:rPr lang="en-US" sz="3000" dirty="0" err="1"/>
              <a:t>recognised</a:t>
            </a:r>
            <a:r>
              <a:rPr lang="en-US" sz="3000" dirty="0"/>
              <a:t> by a UEMS member </a:t>
            </a:r>
            <a:r>
              <a:rPr lang="en-US" sz="3000" dirty="0" smtClean="0"/>
              <a:t>country</a:t>
            </a:r>
          </a:p>
          <a:p>
            <a:pPr marL="0" indent="0">
              <a:buNone/>
            </a:pPr>
            <a:endParaRPr lang="en-US" sz="3000" dirty="0"/>
          </a:p>
          <a:p>
            <a:pPr marL="0" indent="0">
              <a:buNone/>
            </a:pPr>
            <a:r>
              <a:rPr lang="en-US" sz="3000" dirty="0"/>
              <a:t>3)	The candidate has passed the European Board exam AND has undertaken specialty training anywhere in the </a:t>
            </a:r>
            <a:r>
              <a:rPr lang="en-US" sz="3000" dirty="0" smtClean="0"/>
              <a:t>world</a:t>
            </a:r>
          </a:p>
          <a:p>
            <a:pPr marL="0" indent="0">
              <a:buNone/>
            </a:pPr>
            <a:endParaRPr lang="en-US" sz="3000" dirty="0"/>
          </a:p>
          <a:p>
            <a:pPr marL="0" indent="0">
              <a:buNone/>
            </a:pPr>
            <a:r>
              <a:rPr lang="en-US" sz="3000" dirty="0"/>
              <a:t>4)	The candidate has passed the European Board examination which includes BOTH an assessment of knowledge AND clinical competence, typically through a two-stage exam</a:t>
            </a:r>
          </a:p>
          <a:p>
            <a:endParaRPr lang="it-IT" dirty="0"/>
          </a:p>
        </p:txBody>
      </p:sp>
    </p:spTree>
    <p:extLst>
      <p:ext uri="{BB962C8B-B14F-4D97-AF65-F5344CB8AC3E}">
        <p14:creationId xmlns:p14="http://schemas.microsoft.com/office/powerpoint/2010/main" val="202041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Sections</a:t>
            </a:r>
            <a:r>
              <a:rPr lang="it-IT" dirty="0" smtClean="0"/>
              <a:t> </a:t>
            </a:r>
            <a:endParaRPr lang="it-IT" dirty="0"/>
          </a:p>
        </p:txBody>
      </p:sp>
      <p:pic>
        <p:nvPicPr>
          <p:cNvPr id="4" name="Segnaposto contenuto 3"/>
          <p:cNvPicPr>
            <a:picLocks noGrp="1" noChangeAspect="1"/>
          </p:cNvPicPr>
          <p:nvPr>
            <p:ph idx="1"/>
          </p:nvPr>
        </p:nvPicPr>
        <p:blipFill>
          <a:blip r:embed="rId2"/>
          <a:stretch>
            <a:fillRect/>
          </a:stretch>
        </p:blipFill>
        <p:spPr>
          <a:xfrm>
            <a:off x="1028393" y="1484784"/>
            <a:ext cx="7087214" cy="5112568"/>
          </a:xfrm>
          <a:prstGeom prst="rect">
            <a:avLst/>
          </a:prstGeom>
        </p:spPr>
      </p:pic>
    </p:spTree>
    <p:extLst>
      <p:ext uri="{BB962C8B-B14F-4D97-AF65-F5344CB8AC3E}">
        <p14:creationId xmlns:p14="http://schemas.microsoft.com/office/powerpoint/2010/main" val="158484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err="1" smtClean="0"/>
              <a:t>Surgery</a:t>
            </a:r>
            <a:endParaRPr lang="it-IT" dirty="0"/>
          </a:p>
        </p:txBody>
      </p:sp>
      <p:sp>
        <p:nvSpPr>
          <p:cNvPr id="3" name="Segnaposto contenuto 2"/>
          <p:cNvSpPr>
            <a:spLocks noGrp="1"/>
          </p:cNvSpPr>
          <p:nvPr>
            <p:ph idx="1"/>
          </p:nvPr>
        </p:nvSpPr>
        <p:spPr/>
        <p:txBody>
          <a:bodyPr>
            <a:normAutofit fontScale="62500" lnSpcReduction="20000"/>
          </a:bodyPr>
          <a:lstStyle/>
          <a:p>
            <a:pPr>
              <a:lnSpc>
                <a:spcPct val="150000"/>
              </a:lnSpc>
            </a:pPr>
            <a:r>
              <a:rPr lang="en-US" sz="3600" dirty="0"/>
              <a:t>(1) Eligibility Process (Robust) </a:t>
            </a:r>
            <a:endParaRPr lang="en-US" sz="3600" dirty="0" smtClean="0"/>
          </a:p>
          <a:p>
            <a:pPr>
              <a:lnSpc>
                <a:spcPct val="150000"/>
              </a:lnSpc>
            </a:pPr>
            <a:r>
              <a:rPr lang="en-US" sz="3600" dirty="0" smtClean="0"/>
              <a:t>(</a:t>
            </a:r>
            <a:r>
              <a:rPr lang="en-US" sz="3600" dirty="0"/>
              <a:t>2) Written - Best answer out of five MCQs (primarily testing knowledge but also decision-making </a:t>
            </a:r>
            <a:endParaRPr lang="en-US" sz="3600" dirty="0" smtClean="0"/>
          </a:p>
          <a:p>
            <a:pPr>
              <a:lnSpc>
                <a:spcPct val="150000"/>
              </a:lnSpc>
            </a:pPr>
            <a:r>
              <a:rPr lang="en-US" sz="3600" dirty="0" smtClean="0"/>
              <a:t>(</a:t>
            </a:r>
            <a:r>
              <a:rPr lang="en-US" sz="3600" dirty="0"/>
              <a:t>3) Clinical (Modified OSCE)- 9 Stations of 9 minutes each for each candidate - Primarily testing Decision-making, technique, attitudes, including Multi Disciplinary Team attitudes and following the patient/actor through the various subsequent stages of the clinical encounter, process, and Critical Appraisal of research evidence.</a:t>
            </a:r>
            <a:r>
              <a:rPr lang="it-IT" sz="3600" dirty="0" smtClean="0"/>
              <a:t>	 	  </a:t>
            </a:r>
            <a:endParaRPr lang="it-IT" sz="3600" dirty="0"/>
          </a:p>
        </p:txBody>
      </p:sp>
    </p:spTree>
    <p:extLst>
      <p:ext uri="{BB962C8B-B14F-4D97-AF65-F5344CB8AC3E}">
        <p14:creationId xmlns:p14="http://schemas.microsoft.com/office/powerpoint/2010/main" val="314426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Sections</a:t>
            </a:r>
            <a:r>
              <a:rPr lang="it-IT" dirty="0" smtClean="0"/>
              <a:t> </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 </a:t>
            </a:r>
            <a:endParaRPr lang="en-US" dirty="0"/>
          </a:p>
          <a:p>
            <a:r>
              <a:rPr lang="en-US" dirty="0"/>
              <a:t>Part 1a CV Part 1b Logbook Part 2a written exam (MCQ) Part 2b Oral </a:t>
            </a:r>
            <a:r>
              <a:rPr lang="en-US" dirty="0" smtClean="0"/>
              <a:t>exam</a:t>
            </a:r>
          </a:p>
          <a:p>
            <a:endParaRPr lang="en-US" dirty="0"/>
          </a:p>
          <a:p>
            <a:r>
              <a:rPr lang="en-US" dirty="0"/>
              <a:t>Eligibility Process; Written (Best answer out of five MCQs); Clinical (9 Stations of 9 minutes each</a:t>
            </a:r>
            <a:r>
              <a:rPr lang="en-US" dirty="0" smtClean="0"/>
              <a:t>)</a:t>
            </a:r>
          </a:p>
          <a:p>
            <a:endParaRPr lang="en-US" dirty="0"/>
          </a:p>
          <a:p>
            <a:r>
              <a:rPr lang="en-US" dirty="0"/>
              <a:t>MCQ, Oral Examination, Practical Examination</a:t>
            </a:r>
            <a:endParaRPr lang="it-IT" dirty="0"/>
          </a:p>
        </p:txBody>
      </p:sp>
    </p:spTree>
    <p:extLst>
      <p:ext uri="{BB962C8B-B14F-4D97-AF65-F5344CB8AC3E}">
        <p14:creationId xmlns:p14="http://schemas.microsoft.com/office/powerpoint/2010/main" val="185752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Other</a:t>
            </a:r>
            <a:r>
              <a:rPr lang="it-IT" dirty="0" smtClean="0"/>
              <a:t> </a:t>
            </a:r>
            <a:endParaRPr lang="it-IT" dirty="0"/>
          </a:p>
        </p:txBody>
      </p:sp>
      <p:sp>
        <p:nvSpPr>
          <p:cNvPr id="3" name="Segnaposto contenuto 2"/>
          <p:cNvSpPr>
            <a:spLocks noGrp="1"/>
          </p:cNvSpPr>
          <p:nvPr>
            <p:ph idx="1"/>
          </p:nvPr>
        </p:nvSpPr>
        <p:spPr/>
        <p:txBody>
          <a:bodyPr>
            <a:normAutofit lnSpcReduction="10000"/>
          </a:bodyPr>
          <a:lstStyle/>
          <a:p>
            <a:r>
              <a:rPr lang="en-US" dirty="0" smtClean="0"/>
              <a:t>necessary: The robust Eligibility process aims at ensuring adequate training, including Formative Assessments wherever they take place. This is effectively the First part of the Exit Exam for General Surgery. at ensuring adequate training, wherever that </a:t>
            </a:r>
            <a:r>
              <a:rPr lang="en-US" dirty="0" err="1" smtClean="0"/>
              <a:t>takeds</a:t>
            </a:r>
            <a:r>
              <a:rPr lang="en-US" dirty="0" smtClean="0"/>
              <a:t> place and including proof of Formative </a:t>
            </a:r>
            <a:r>
              <a:rPr lang="en-US" dirty="0" err="1" smtClean="0"/>
              <a:t>Assessmentsat</a:t>
            </a:r>
            <a:r>
              <a:rPr lang="en-US" dirty="0" smtClean="0"/>
              <a:t> ensuring the validity and completeness of the training, wherever that takes place. Very often it is in multiple locations and includes proof of Formative Assessments. This is effectively the first part od the Surgery exam</a:t>
            </a:r>
          </a:p>
        </p:txBody>
      </p:sp>
    </p:spTree>
    <p:extLst>
      <p:ext uri="{BB962C8B-B14F-4D97-AF65-F5344CB8AC3E}">
        <p14:creationId xmlns:p14="http://schemas.microsoft.com/office/powerpoint/2010/main" val="313806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Other</a:t>
            </a:r>
            <a:r>
              <a:rPr lang="it-IT" dirty="0"/>
              <a:t> </a:t>
            </a:r>
            <a:r>
              <a:rPr lang="it-IT" dirty="0" smtClean="0"/>
              <a:t>- </a:t>
            </a:r>
            <a:r>
              <a:rPr lang="it-IT" dirty="0" err="1" smtClean="0"/>
              <a:t>comments</a:t>
            </a:r>
            <a:r>
              <a:rPr lang="it-IT" dirty="0" smtClean="0"/>
              <a:t> </a:t>
            </a:r>
            <a:endParaRPr lang="it-IT" dirty="0"/>
          </a:p>
        </p:txBody>
      </p:sp>
      <p:sp>
        <p:nvSpPr>
          <p:cNvPr id="3" name="Segnaposto contenuto 2"/>
          <p:cNvSpPr>
            <a:spLocks noGrp="1"/>
          </p:cNvSpPr>
          <p:nvPr>
            <p:ph idx="1"/>
          </p:nvPr>
        </p:nvSpPr>
        <p:spPr/>
        <p:txBody>
          <a:bodyPr>
            <a:normAutofit/>
          </a:bodyPr>
          <a:lstStyle/>
          <a:p>
            <a:r>
              <a:rPr lang="en-US" dirty="0" smtClean="0"/>
              <a:t>NO </a:t>
            </a:r>
            <a:r>
              <a:rPr lang="en-US" dirty="0"/>
              <a:t>right to obtain the diploma. Fellowship is not considered</a:t>
            </a:r>
            <a:r>
              <a:rPr lang="en-US" dirty="0" smtClean="0"/>
              <a:t>.</a:t>
            </a:r>
          </a:p>
          <a:p>
            <a:endParaRPr lang="en-US" dirty="0"/>
          </a:p>
          <a:p>
            <a:r>
              <a:rPr lang="en-US" dirty="0"/>
              <a:t>The Eligibility Process assures that the applicant has undergone the required training and Formative Assessment, in order to be allowed to sit the Summative Examination</a:t>
            </a:r>
            <a:r>
              <a:rPr lang="en-US" dirty="0" smtClean="0"/>
              <a:t>.</a:t>
            </a:r>
          </a:p>
          <a:p>
            <a:endParaRPr lang="en-US" dirty="0"/>
          </a:p>
          <a:p>
            <a:r>
              <a:rPr lang="en-US" dirty="0"/>
              <a:t>Unsure whether European Board exams is specific to the ERS HERMES exam</a:t>
            </a:r>
          </a:p>
          <a:p>
            <a:endParaRPr lang="it-IT" dirty="0"/>
          </a:p>
        </p:txBody>
      </p:sp>
    </p:spTree>
    <p:extLst>
      <p:ext uri="{BB962C8B-B14F-4D97-AF65-F5344CB8AC3E}">
        <p14:creationId xmlns:p14="http://schemas.microsoft.com/office/powerpoint/2010/main" val="4167894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Final</a:t>
            </a:r>
            <a:r>
              <a:rPr lang="it-IT" dirty="0" smtClean="0"/>
              <a:t> </a:t>
            </a:r>
            <a:r>
              <a:rPr lang="it-IT" dirty="0" err="1" smtClean="0"/>
              <a:t>comments</a:t>
            </a:r>
            <a:endParaRPr lang="it-IT" dirty="0"/>
          </a:p>
        </p:txBody>
      </p:sp>
      <p:sp>
        <p:nvSpPr>
          <p:cNvPr id="3" name="Segnaposto contenuto 2"/>
          <p:cNvSpPr>
            <a:spLocks noGrp="1"/>
          </p:cNvSpPr>
          <p:nvPr>
            <p:ph idx="1"/>
          </p:nvPr>
        </p:nvSpPr>
        <p:spPr/>
        <p:txBody>
          <a:bodyPr>
            <a:normAutofit fontScale="85000" lnSpcReduction="10000"/>
          </a:bodyPr>
          <a:lstStyle/>
          <a:p>
            <a:r>
              <a:rPr lang="en-US" dirty="0" err="1"/>
              <a:t>Standardisation</a:t>
            </a:r>
            <a:r>
              <a:rPr lang="en-US" dirty="0"/>
              <a:t> of terminology regarding: " Fellowship, Diploma and Certificate</a:t>
            </a:r>
            <a:r>
              <a:rPr lang="en-US" dirty="0" smtClean="0"/>
              <a:t>"</a:t>
            </a:r>
            <a:endParaRPr lang="en-US" dirty="0"/>
          </a:p>
          <a:p>
            <a:r>
              <a:rPr lang="en-US" dirty="0"/>
              <a:t>The European Board of the Specialty confers a </a:t>
            </a:r>
            <a:r>
              <a:rPr lang="en-US" b="1" dirty="0"/>
              <a:t>Fellowship</a:t>
            </a:r>
            <a:r>
              <a:rPr lang="en-US" dirty="0"/>
              <a:t> (FEBS in Specialty). This documents the attainment of the nodal point aimed for, e.g. the nodal point of capability of independent practice (first year Consultant level, or the year prior to </a:t>
            </a:r>
            <a:r>
              <a:rPr lang="en-US" dirty="0" smtClean="0"/>
              <a:t>that). </a:t>
            </a:r>
            <a:endParaRPr lang="en-US" dirty="0"/>
          </a:p>
          <a:p>
            <a:r>
              <a:rPr lang="en-US" dirty="0"/>
              <a:t>The paper document handed to the candidate is a </a:t>
            </a:r>
            <a:r>
              <a:rPr lang="en-US" b="1" dirty="0"/>
              <a:t>Certificate</a:t>
            </a:r>
          </a:p>
          <a:p>
            <a:r>
              <a:rPr lang="en-US" dirty="0"/>
              <a:t>EBSQ stands for European Board of Specialty (in our case Surgery) Qualification. </a:t>
            </a:r>
            <a:r>
              <a:rPr lang="en-US" b="1" dirty="0"/>
              <a:t>FEBS in Specialty </a:t>
            </a:r>
            <a:r>
              <a:rPr lang="en-US" dirty="0"/>
              <a:t>is an expression of this Qualification.</a:t>
            </a:r>
          </a:p>
          <a:p>
            <a:r>
              <a:rPr lang="en-US" dirty="0"/>
              <a:t>The successful candidate becomes a </a:t>
            </a:r>
            <a:r>
              <a:rPr lang="en-US" b="1" dirty="0"/>
              <a:t>Fellow of the European Board of Specialty</a:t>
            </a:r>
            <a:r>
              <a:rPr lang="en-US" dirty="0"/>
              <a:t> in the Specialty/Sub-specialty</a:t>
            </a:r>
            <a:r>
              <a:rPr lang="en-US" dirty="0" smtClean="0"/>
              <a:t>.</a:t>
            </a:r>
            <a:endParaRPr lang="en-US" dirty="0"/>
          </a:p>
        </p:txBody>
      </p:sp>
    </p:spTree>
    <p:extLst>
      <p:ext uri="{BB962C8B-B14F-4D97-AF65-F5344CB8AC3E}">
        <p14:creationId xmlns:p14="http://schemas.microsoft.com/office/powerpoint/2010/main" val="29819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err="1" smtClean="0"/>
              <a:t>Respondents</a:t>
            </a:r>
            <a:r>
              <a:rPr lang="it-IT" dirty="0" smtClean="0"/>
              <a:t> (n = 17)</a:t>
            </a:r>
            <a:endParaRPr lang="it-IT" dirty="0"/>
          </a:p>
        </p:txBody>
      </p:sp>
      <p:sp>
        <p:nvSpPr>
          <p:cNvPr id="3" name="Segnaposto contenuto 2"/>
          <p:cNvSpPr>
            <a:spLocks noGrp="1"/>
          </p:cNvSpPr>
          <p:nvPr>
            <p:ph idx="1"/>
          </p:nvPr>
        </p:nvSpPr>
        <p:spPr/>
        <p:txBody>
          <a:bodyPr>
            <a:normAutofit/>
          </a:bodyPr>
          <a:lstStyle/>
          <a:p>
            <a:pPr>
              <a:lnSpc>
                <a:spcPct val="150000"/>
              </a:lnSpc>
            </a:pPr>
            <a:r>
              <a:rPr lang="it-IT" sz="3600" dirty="0" err="1" smtClean="0"/>
              <a:t>Sections</a:t>
            </a:r>
            <a:r>
              <a:rPr lang="it-IT" sz="3600" dirty="0" smtClean="0"/>
              <a:t> and </a:t>
            </a:r>
            <a:r>
              <a:rPr lang="it-IT" sz="3600" dirty="0" err="1" smtClean="0"/>
              <a:t>Boards</a:t>
            </a:r>
            <a:r>
              <a:rPr lang="it-IT" sz="3600" dirty="0" smtClean="0"/>
              <a:t> 		15	  	</a:t>
            </a:r>
          </a:p>
          <a:p>
            <a:pPr>
              <a:lnSpc>
                <a:spcPct val="150000"/>
              </a:lnSpc>
            </a:pPr>
            <a:r>
              <a:rPr lang="it-IT" sz="3600" dirty="0" err="1" smtClean="0"/>
              <a:t>European</a:t>
            </a:r>
            <a:r>
              <a:rPr lang="it-IT" sz="3600" dirty="0" smtClean="0"/>
              <a:t> Societies		 1  		  </a:t>
            </a:r>
          </a:p>
          <a:p>
            <a:pPr>
              <a:lnSpc>
                <a:spcPct val="150000"/>
              </a:lnSpc>
            </a:pPr>
            <a:r>
              <a:rPr lang="it-IT" sz="3600" dirty="0" smtClean="0"/>
              <a:t>N/A					 1					 	  </a:t>
            </a:r>
            <a:endParaRPr lang="it-IT" sz="3600" dirty="0"/>
          </a:p>
        </p:txBody>
      </p:sp>
    </p:spTree>
    <p:extLst>
      <p:ext uri="{BB962C8B-B14F-4D97-AF65-F5344CB8AC3E}">
        <p14:creationId xmlns:p14="http://schemas.microsoft.com/office/powerpoint/2010/main" val="2900909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Final</a:t>
            </a:r>
            <a:r>
              <a:rPr lang="it-IT" dirty="0"/>
              <a:t> </a:t>
            </a:r>
            <a:r>
              <a:rPr lang="it-IT" dirty="0" err="1"/>
              <a:t>comments</a:t>
            </a:r>
            <a:endParaRPr lang="it-IT" dirty="0"/>
          </a:p>
        </p:txBody>
      </p:sp>
      <p:sp>
        <p:nvSpPr>
          <p:cNvPr id="3" name="Segnaposto contenuto 2"/>
          <p:cNvSpPr>
            <a:spLocks noGrp="1"/>
          </p:cNvSpPr>
          <p:nvPr>
            <p:ph idx="1"/>
          </p:nvPr>
        </p:nvSpPr>
        <p:spPr/>
        <p:txBody>
          <a:bodyPr>
            <a:normAutofit fontScale="92500" lnSpcReduction="10000"/>
          </a:bodyPr>
          <a:lstStyle/>
          <a:p>
            <a:r>
              <a:rPr lang="en-US" dirty="0" smtClean="0"/>
              <a:t>‘</a:t>
            </a:r>
            <a:r>
              <a:rPr lang="en-US" dirty="0"/>
              <a:t>Diploma’ and Membership are reserved for instances where one intends to confer a lower-level Qualification.</a:t>
            </a:r>
          </a:p>
          <a:p>
            <a:r>
              <a:rPr lang="en-US" dirty="0"/>
              <a:t>These definitions, if adopted would ensure better communication and understanding.</a:t>
            </a:r>
          </a:p>
          <a:p>
            <a:r>
              <a:rPr lang="en-US" sz="3000" b="1" dirty="0"/>
              <a:t>happy with CESMA </a:t>
            </a:r>
          </a:p>
          <a:p>
            <a:r>
              <a:rPr lang="en-US" dirty="0"/>
              <a:t>CESMA has greatly improved its professionalism and approach in the last few years. I think going forward, it probably needs </a:t>
            </a:r>
            <a:r>
              <a:rPr lang="en-US" b="1" dirty="0"/>
              <a:t>to split its functions into two components: </a:t>
            </a:r>
            <a:r>
              <a:rPr lang="en-US" dirty="0"/>
              <a:t>1) to </a:t>
            </a:r>
            <a:r>
              <a:rPr lang="en-US" b="1" dirty="0"/>
              <a:t>support sections </a:t>
            </a:r>
            <a:r>
              <a:rPr lang="en-US" dirty="0"/>
              <a:t>developing new exams, either as part of an existing assessment process or a completely new assessment; 2) </a:t>
            </a:r>
            <a:r>
              <a:rPr lang="en-US" b="1" dirty="0"/>
              <a:t>a QA function </a:t>
            </a:r>
            <a:r>
              <a:rPr lang="en-US" dirty="0"/>
              <a:t>to inspect established exams. </a:t>
            </a:r>
          </a:p>
        </p:txBody>
      </p:sp>
    </p:spTree>
    <p:extLst>
      <p:ext uri="{BB962C8B-B14F-4D97-AF65-F5344CB8AC3E}">
        <p14:creationId xmlns:p14="http://schemas.microsoft.com/office/powerpoint/2010/main" val="3621252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nSpc>
                <a:spcPct val="150000"/>
              </a:lnSpc>
            </a:pPr>
            <a:r>
              <a:rPr lang="en-US" sz="2800" dirty="0" smtClean="0"/>
              <a:t>The </a:t>
            </a:r>
            <a:r>
              <a:rPr lang="en-US" sz="2800" dirty="0"/>
              <a:t>second challenge for CESMA is to make its </a:t>
            </a:r>
            <a:r>
              <a:rPr lang="en-US" sz="2800" b="1" dirty="0"/>
              <a:t>meetings more accessible. </a:t>
            </a:r>
            <a:r>
              <a:rPr lang="en-US" sz="2800" dirty="0"/>
              <a:t>Venues and timings should be arranged so that meetings can be attended by the widest possible range of UEMS </a:t>
            </a:r>
            <a:r>
              <a:rPr lang="en-US" sz="2800" dirty="0" smtClean="0"/>
              <a:t>Sections</a:t>
            </a:r>
            <a:endParaRPr lang="en-US" sz="2800" dirty="0"/>
          </a:p>
        </p:txBody>
      </p:sp>
    </p:spTree>
    <p:extLst>
      <p:ext uri="{BB962C8B-B14F-4D97-AF65-F5344CB8AC3E}">
        <p14:creationId xmlns:p14="http://schemas.microsoft.com/office/powerpoint/2010/main" val="429024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r>
              <a:rPr lang="en-US" dirty="0" smtClean="0"/>
              <a:t>In </a:t>
            </a:r>
            <a:r>
              <a:rPr lang="en-US" dirty="0"/>
              <a:t>our exams, successful candidates are awarded a </a:t>
            </a:r>
            <a:r>
              <a:rPr lang="en-US" b="1" dirty="0"/>
              <a:t>diploma</a:t>
            </a:r>
            <a:r>
              <a:rPr lang="en-US" dirty="0"/>
              <a:t> but at the same time they become </a:t>
            </a:r>
            <a:r>
              <a:rPr lang="en-US" b="1" dirty="0"/>
              <a:t>Fellows of EBCOG</a:t>
            </a:r>
            <a:r>
              <a:rPr lang="en-US" dirty="0"/>
              <a:t>. In general, regarding the way the exams are organized, there must be flexibility between the various UEMS sections. Nevertheless, we believe that the importance of </a:t>
            </a:r>
            <a:r>
              <a:rPr lang="en-US" b="1" dirty="0"/>
              <a:t>Extended Matching Questions </a:t>
            </a:r>
            <a:r>
              <a:rPr lang="en-US" dirty="0"/>
              <a:t>(EMQ) should be recognized and their use adopted by most if not all sections. Finally, we believe that the Part 2 exam should also have a practical side, such as when it is done in the form of the OSCE, which we have adopted and use in EBCOG exams</a:t>
            </a:r>
            <a:r>
              <a:rPr lang="en-US" dirty="0" smtClean="0"/>
              <a:t>.</a:t>
            </a:r>
            <a:endParaRPr lang="en-US" dirty="0"/>
          </a:p>
        </p:txBody>
      </p:sp>
    </p:spTree>
    <p:extLst>
      <p:ext uri="{BB962C8B-B14F-4D97-AF65-F5344CB8AC3E}">
        <p14:creationId xmlns:p14="http://schemas.microsoft.com/office/powerpoint/2010/main" val="1528051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935480"/>
            <a:ext cx="8229600" cy="4733880"/>
          </a:xfrm>
        </p:spPr>
        <p:txBody>
          <a:bodyPr>
            <a:normAutofit fontScale="62500" lnSpcReduction="20000"/>
          </a:bodyPr>
          <a:lstStyle/>
          <a:p>
            <a:pPr>
              <a:lnSpc>
                <a:spcPct val="140000"/>
              </a:lnSpc>
            </a:pPr>
            <a:r>
              <a:rPr lang="en-US" sz="3200" dirty="0" smtClean="0"/>
              <a:t>The </a:t>
            </a:r>
            <a:r>
              <a:rPr lang="en-US" sz="3200" dirty="0"/>
              <a:t>paper document one gives to successful candidates to the EBSQ Exam in any Specialty, should be called a </a:t>
            </a:r>
            <a:r>
              <a:rPr lang="en-US" sz="3200" b="1" dirty="0"/>
              <a:t>'Certificate</a:t>
            </a:r>
            <a:r>
              <a:rPr lang="en-US" sz="3200" dirty="0"/>
              <a:t>', not a 'Diploma'. To do otherwise can result in very serious problems for the newly fledged Fellow, since in many countries a "Diploma" is considered as a lower level qualification. This unfortunate problem has arisen in the past and always takes years to correct. Thus</a:t>
            </a:r>
            <a:r>
              <a:rPr lang="en-US" sz="3200" dirty="0" smtClean="0"/>
              <a:t>:</a:t>
            </a:r>
            <a:endParaRPr lang="en-US" sz="3200" dirty="0"/>
          </a:p>
          <a:p>
            <a:pPr>
              <a:lnSpc>
                <a:spcPct val="140000"/>
              </a:lnSpc>
            </a:pPr>
            <a:r>
              <a:rPr lang="en-US" sz="3200" dirty="0"/>
              <a:t>The European Board of the Specialty confers a Fellowship (FEBS in Specialty</a:t>
            </a:r>
            <a:r>
              <a:rPr lang="en-US" sz="3200" dirty="0" smtClean="0"/>
              <a:t>).</a:t>
            </a:r>
            <a:endParaRPr lang="en-US" sz="3200" dirty="0"/>
          </a:p>
          <a:p>
            <a:pPr>
              <a:lnSpc>
                <a:spcPct val="140000"/>
              </a:lnSpc>
            </a:pPr>
            <a:r>
              <a:rPr lang="en-US" sz="3200" dirty="0"/>
              <a:t>The paper document handed to the candidate is a Certificate</a:t>
            </a:r>
          </a:p>
          <a:p>
            <a:pPr>
              <a:lnSpc>
                <a:spcPct val="140000"/>
              </a:lnSpc>
            </a:pPr>
            <a:r>
              <a:rPr lang="en-US" sz="3200" dirty="0" smtClean="0"/>
              <a:t>EBSQ </a:t>
            </a:r>
            <a:r>
              <a:rPr lang="en-US" sz="3200" dirty="0"/>
              <a:t>stands for European Board of Specialty (in our case Surgery) Qualification. FEBS in Specialty is an expression of this Qualification.</a:t>
            </a:r>
          </a:p>
          <a:p>
            <a:endParaRPr lang="en-US" dirty="0"/>
          </a:p>
        </p:txBody>
      </p:sp>
    </p:spTree>
    <p:extLst>
      <p:ext uri="{BB962C8B-B14F-4D97-AF65-F5344CB8AC3E}">
        <p14:creationId xmlns:p14="http://schemas.microsoft.com/office/powerpoint/2010/main" val="3563633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dirty="0" smtClean="0"/>
              <a:t>The </a:t>
            </a:r>
            <a:r>
              <a:rPr lang="en-US" dirty="0"/>
              <a:t>successful candidate becomes a Fellow of the European Board of Specialty in the Specialty/Sub-specialty.</a:t>
            </a:r>
          </a:p>
          <a:p>
            <a:r>
              <a:rPr lang="en-US" dirty="0" smtClean="0"/>
              <a:t>‘</a:t>
            </a:r>
            <a:r>
              <a:rPr lang="en-US" dirty="0"/>
              <a:t>Diploma’ and Membership are reserved for instances where one intends to confer a lower-level Qualification.</a:t>
            </a:r>
          </a:p>
          <a:p>
            <a:r>
              <a:rPr lang="en-US" dirty="0"/>
              <a:t>If the Fellow passes the exam only, without accredited training, he/she is entitled to a certificate; if, in addition to the exam, he/she passes accredited training at an accredited training institution, he/she is entitled to a diploma.</a:t>
            </a:r>
            <a:endParaRPr lang="it-IT" dirty="0"/>
          </a:p>
        </p:txBody>
      </p:sp>
    </p:spTree>
    <p:extLst>
      <p:ext uri="{BB962C8B-B14F-4D97-AF65-F5344CB8AC3E}">
        <p14:creationId xmlns:p14="http://schemas.microsoft.com/office/powerpoint/2010/main" val="147736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Respondents</a:t>
            </a:r>
            <a:endParaRPr lang="it-IT" dirty="0"/>
          </a:p>
        </p:txBody>
      </p:sp>
      <p:sp>
        <p:nvSpPr>
          <p:cNvPr id="6" name="Segnaposto contenuto 5"/>
          <p:cNvSpPr>
            <a:spLocks noGrp="1"/>
          </p:cNvSpPr>
          <p:nvPr>
            <p:ph sz="half" idx="2"/>
          </p:nvPr>
        </p:nvSpPr>
        <p:spPr/>
        <p:txBody>
          <a:bodyPr>
            <a:normAutofit/>
          </a:bodyPr>
          <a:lstStyle/>
          <a:p>
            <a:r>
              <a:rPr lang="it-IT" dirty="0" err="1"/>
              <a:t>Laboratory</a:t>
            </a:r>
            <a:r>
              <a:rPr lang="it-IT" dirty="0"/>
              <a:t> Medicine</a:t>
            </a:r>
          </a:p>
          <a:p>
            <a:r>
              <a:rPr lang="it-IT" dirty="0" err="1"/>
              <a:t>Medical</a:t>
            </a:r>
            <a:r>
              <a:rPr lang="it-IT" dirty="0"/>
              <a:t> Genetics</a:t>
            </a:r>
          </a:p>
          <a:p>
            <a:r>
              <a:rPr lang="it-IT" dirty="0" smtClean="0"/>
              <a:t>Oro-</a:t>
            </a:r>
            <a:r>
              <a:rPr lang="it-IT" dirty="0" err="1" smtClean="0"/>
              <a:t>Maxillo</a:t>
            </a:r>
            <a:r>
              <a:rPr lang="it-IT" dirty="0" smtClean="0"/>
              <a:t>-</a:t>
            </a:r>
            <a:r>
              <a:rPr lang="it-IT" dirty="0" err="1" smtClean="0"/>
              <a:t>Facial</a:t>
            </a:r>
            <a:r>
              <a:rPr lang="it-IT" dirty="0" smtClean="0"/>
              <a:t> </a:t>
            </a:r>
            <a:r>
              <a:rPr lang="it-IT" dirty="0" err="1"/>
              <a:t>Surgery</a:t>
            </a:r>
            <a:endParaRPr lang="it-IT" dirty="0"/>
          </a:p>
          <a:p>
            <a:r>
              <a:rPr lang="it-IT" dirty="0" err="1"/>
              <a:t>Pathology</a:t>
            </a:r>
            <a:endParaRPr lang="it-IT" dirty="0"/>
          </a:p>
          <a:p>
            <a:r>
              <a:rPr lang="it-IT" dirty="0" err="1"/>
              <a:t>Physical</a:t>
            </a:r>
            <a:r>
              <a:rPr lang="it-IT" dirty="0"/>
              <a:t> and </a:t>
            </a:r>
            <a:r>
              <a:rPr lang="it-IT" dirty="0" err="1"/>
              <a:t>Rehabilitation</a:t>
            </a:r>
            <a:r>
              <a:rPr lang="it-IT" dirty="0"/>
              <a:t> Medicine</a:t>
            </a:r>
          </a:p>
          <a:p>
            <a:r>
              <a:rPr lang="it-IT" dirty="0" err="1"/>
              <a:t>Psychiatry</a:t>
            </a:r>
            <a:endParaRPr lang="it-IT" dirty="0"/>
          </a:p>
          <a:p>
            <a:r>
              <a:rPr lang="it-IT" dirty="0" err="1"/>
              <a:t>Surgery</a:t>
            </a:r>
            <a:endParaRPr lang="it-IT" dirty="0"/>
          </a:p>
          <a:p>
            <a:endParaRPr lang="it-IT" dirty="0"/>
          </a:p>
        </p:txBody>
      </p:sp>
      <p:sp>
        <p:nvSpPr>
          <p:cNvPr id="7" name="Segnaposto contenuto 6"/>
          <p:cNvSpPr>
            <a:spLocks noGrp="1"/>
          </p:cNvSpPr>
          <p:nvPr>
            <p:ph sz="half" idx="1"/>
          </p:nvPr>
        </p:nvSpPr>
        <p:spPr/>
        <p:txBody>
          <a:bodyPr>
            <a:normAutofit/>
          </a:bodyPr>
          <a:lstStyle/>
          <a:p>
            <a:r>
              <a:rPr lang="en-US" dirty="0" err="1"/>
              <a:t>Dermatovenereology</a:t>
            </a:r>
            <a:endParaRPr lang="en-US" dirty="0"/>
          </a:p>
          <a:p>
            <a:r>
              <a:rPr lang="en-US" dirty="0"/>
              <a:t>Division of General Surgery</a:t>
            </a:r>
          </a:p>
          <a:p>
            <a:r>
              <a:rPr lang="en-US" dirty="0"/>
              <a:t>EBCOG</a:t>
            </a:r>
          </a:p>
          <a:p>
            <a:r>
              <a:rPr lang="en-US" dirty="0" smtClean="0"/>
              <a:t>Emergency </a:t>
            </a:r>
            <a:r>
              <a:rPr lang="en-US" dirty="0"/>
              <a:t>Medicine</a:t>
            </a:r>
          </a:p>
          <a:p>
            <a:r>
              <a:rPr lang="en-US" dirty="0"/>
              <a:t>European Respiratory Society</a:t>
            </a:r>
          </a:p>
          <a:p>
            <a:r>
              <a:rPr lang="en-US" dirty="0"/>
              <a:t>Hand Surgery</a:t>
            </a:r>
          </a:p>
          <a:p>
            <a:r>
              <a:rPr lang="en-US" dirty="0"/>
              <a:t>Infectious Diseases</a:t>
            </a:r>
          </a:p>
          <a:p>
            <a:endParaRPr lang="it-IT" dirty="0"/>
          </a:p>
        </p:txBody>
      </p:sp>
    </p:spTree>
    <p:extLst>
      <p:ext uri="{BB962C8B-B14F-4D97-AF65-F5344CB8AC3E}">
        <p14:creationId xmlns:p14="http://schemas.microsoft.com/office/powerpoint/2010/main" val="95869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39552" y="1628800"/>
            <a:ext cx="8229600" cy="1143000"/>
          </a:xfrm>
        </p:spPr>
        <p:txBody>
          <a:bodyPr>
            <a:normAutofit fontScale="90000"/>
          </a:bodyPr>
          <a:lstStyle/>
          <a:p>
            <a:r>
              <a:rPr lang="en-US" sz="4400" dirty="0" smtClean="0"/>
              <a:t>Does </a:t>
            </a:r>
            <a:r>
              <a:rPr lang="en-US" sz="4400" dirty="0"/>
              <a:t>your UEMS body run an examination ? </a:t>
            </a:r>
            <a:r>
              <a:rPr lang="en-US" dirty="0"/>
              <a:t/>
            </a:r>
            <a:br>
              <a:rPr lang="en-US" dirty="0"/>
            </a:b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428555002"/>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591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908720"/>
            <a:ext cx="8229600" cy="1143000"/>
          </a:xfrm>
        </p:spPr>
        <p:txBody>
          <a:bodyPr>
            <a:normAutofit fontScale="90000"/>
          </a:bodyPr>
          <a:lstStyle/>
          <a:p>
            <a:r>
              <a:rPr lang="en-US" dirty="0"/>
              <a:t>Are you planning an exam in the foreseeable future?</a:t>
            </a:r>
            <a:endParaRPr lang="it-IT" dirty="0"/>
          </a:p>
        </p:txBody>
      </p:sp>
      <p:sp>
        <p:nvSpPr>
          <p:cNvPr id="3" name="Segnaposto contenuto 2"/>
          <p:cNvSpPr>
            <a:spLocks noGrp="1"/>
          </p:cNvSpPr>
          <p:nvPr>
            <p:ph idx="1"/>
          </p:nvPr>
        </p:nvSpPr>
        <p:spPr>
          <a:xfrm>
            <a:off x="914400" y="3501008"/>
            <a:ext cx="8229600" cy="4389120"/>
          </a:xfrm>
        </p:spPr>
        <p:txBody>
          <a:bodyPr>
            <a:normAutofit/>
          </a:bodyPr>
          <a:lstStyle/>
          <a:p>
            <a:pPr>
              <a:lnSpc>
                <a:spcPct val="150000"/>
              </a:lnSpc>
            </a:pPr>
            <a:r>
              <a:rPr lang="it-IT" sz="3600" dirty="0" smtClean="0"/>
              <a:t>	 Yes	</a:t>
            </a:r>
            <a:r>
              <a:rPr lang="it-IT" sz="3600" dirty="0" smtClean="0"/>
              <a:t>  </a:t>
            </a:r>
            <a:r>
              <a:rPr lang="it-IT" sz="3600" dirty="0" smtClean="0"/>
              <a:t>	</a:t>
            </a:r>
            <a:r>
              <a:rPr lang="it-IT" sz="3600" dirty="0" smtClean="0"/>
              <a:t>	3          in 2024</a:t>
            </a:r>
            <a:endParaRPr lang="it-IT" sz="3600" dirty="0" smtClean="0"/>
          </a:p>
          <a:p>
            <a:pPr>
              <a:lnSpc>
                <a:spcPct val="150000"/>
              </a:lnSpc>
            </a:pPr>
            <a:r>
              <a:rPr lang="it-IT" sz="3600" dirty="0" smtClean="0"/>
              <a:t>       </a:t>
            </a:r>
            <a:r>
              <a:rPr lang="it-IT" sz="3600" dirty="0" err="1" smtClean="0"/>
              <a:t>Maybe</a:t>
            </a:r>
            <a:r>
              <a:rPr lang="it-IT" sz="3600" dirty="0" smtClean="0"/>
              <a:t>		</a:t>
            </a:r>
            <a:r>
              <a:rPr lang="it-IT" sz="3600" dirty="0" smtClean="0"/>
              <a:t>1           in 2-3 </a:t>
            </a:r>
            <a:r>
              <a:rPr lang="it-IT" sz="3600" dirty="0" err="1" smtClean="0"/>
              <a:t>years</a:t>
            </a:r>
            <a:endParaRPr lang="it-IT" sz="3600" dirty="0" smtClean="0"/>
          </a:p>
          <a:p>
            <a:pPr>
              <a:lnSpc>
                <a:spcPct val="150000"/>
              </a:lnSpc>
            </a:pPr>
            <a:r>
              <a:rPr lang="it-IT" sz="3400" dirty="0" smtClean="0"/>
              <a:t>	  </a:t>
            </a:r>
            <a:endParaRPr lang="it-IT" sz="3400" dirty="0"/>
          </a:p>
        </p:txBody>
      </p:sp>
    </p:spTree>
    <p:extLst>
      <p:ext uri="{BB962C8B-B14F-4D97-AF65-F5344CB8AC3E}">
        <p14:creationId xmlns:p14="http://schemas.microsoft.com/office/powerpoint/2010/main" val="16995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err="1" smtClean="0"/>
              <a:t>Is</a:t>
            </a:r>
            <a:r>
              <a:rPr lang="it-IT" dirty="0" smtClean="0"/>
              <a:t> </a:t>
            </a:r>
            <a:r>
              <a:rPr lang="it-IT" dirty="0" err="1" smtClean="0"/>
              <a:t>your</a:t>
            </a:r>
            <a:r>
              <a:rPr lang="it-IT" dirty="0" smtClean="0"/>
              <a:t> </a:t>
            </a:r>
            <a:r>
              <a:rPr lang="it-IT" dirty="0" err="1" smtClean="0"/>
              <a:t>exam</a:t>
            </a:r>
            <a:r>
              <a:rPr lang="it-IT" dirty="0" smtClean="0"/>
              <a:t> </a:t>
            </a:r>
            <a:r>
              <a:rPr lang="it-IT" dirty="0" err="1" smtClean="0"/>
              <a:t>organised</a:t>
            </a:r>
            <a:r>
              <a:rPr lang="it-IT" dirty="0" smtClean="0"/>
              <a:t>:</a:t>
            </a:r>
            <a:endParaRPr lang="it-IT" dirty="0"/>
          </a:p>
        </p:txBody>
      </p:sp>
      <p:sp>
        <p:nvSpPr>
          <p:cNvPr id="3" name="Segnaposto contenuto 2"/>
          <p:cNvSpPr>
            <a:spLocks noGrp="1"/>
          </p:cNvSpPr>
          <p:nvPr>
            <p:ph idx="1"/>
          </p:nvPr>
        </p:nvSpPr>
        <p:spPr/>
        <p:txBody>
          <a:bodyPr>
            <a:normAutofit/>
          </a:bodyPr>
          <a:lstStyle/>
          <a:p>
            <a:pPr>
              <a:lnSpc>
                <a:spcPct val="150000"/>
              </a:lnSpc>
            </a:pPr>
            <a:r>
              <a:rPr lang="it-IT" sz="3600" dirty="0" smtClean="0"/>
              <a:t>	 	  </a:t>
            </a:r>
            <a:endParaRPr lang="it-IT" sz="3600" dirty="0"/>
          </a:p>
        </p:txBody>
      </p:sp>
      <p:graphicFrame>
        <p:nvGraphicFramePr>
          <p:cNvPr id="5" name="Grafico 4"/>
          <p:cNvGraphicFramePr>
            <a:graphicFrameLocks/>
          </p:cNvGraphicFramePr>
          <p:nvPr>
            <p:extLst>
              <p:ext uri="{D42A27DB-BD31-4B8C-83A1-F6EECF244321}">
                <p14:modId xmlns:p14="http://schemas.microsoft.com/office/powerpoint/2010/main" val="2907709940"/>
              </p:ext>
            </p:extLst>
          </p:nvPr>
        </p:nvGraphicFramePr>
        <p:xfrm>
          <a:off x="539552" y="2057400"/>
          <a:ext cx="7272808" cy="4611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76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err="1" smtClean="0"/>
              <a:t>One</a:t>
            </a:r>
            <a:r>
              <a:rPr lang="it-IT" dirty="0" smtClean="0"/>
              <a:t> part </a:t>
            </a:r>
            <a:r>
              <a:rPr lang="it-IT" dirty="0" err="1" smtClean="0"/>
              <a:t>examination</a:t>
            </a:r>
            <a:r>
              <a:rPr lang="it-IT" dirty="0" smtClean="0"/>
              <a:t> </a:t>
            </a:r>
            <a:r>
              <a:rPr lang="it-IT" dirty="0" err="1" smtClean="0"/>
              <a:t>only</a:t>
            </a:r>
            <a:r>
              <a:rPr lang="it-IT" dirty="0" smtClean="0"/>
              <a:t> (N=5)</a:t>
            </a:r>
            <a:endParaRPr lang="it-IT" dirty="0"/>
          </a:p>
        </p:txBody>
      </p:sp>
      <p:sp>
        <p:nvSpPr>
          <p:cNvPr id="3" name="Segnaposto contenuto 2"/>
          <p:cNvSpPr>
            <a:spLocks noGrp="1"/>
          </p:cNvSpPr>
          <p:nvPr>
            <p:ph idx="1"/>
          </p:nvPr>
        </p:nvSpPr>
        <p:spPr/>
        <p:txBody>
          <a:bodyPr>
            <a:normAutofit/>
          </a:bodyPr>
          <a:lstStyle/>
          <a:p>
            <a:pPr>
              <a:lnSpc>
                <a:spcPct val="150000"/>
              </a:lnSpc>
            </a:pPr>
            <a:r>
              <a:rPr lang="it-IT" sz="3600" dirty="0" smtClean="0"/>
              <a:t>	 	  </a:t>
            </a:r>
            <a:endParaRPr lang="it-IT" sz="3600" dirty="0"/>
          </a:p>
        </p:txBody>
      </p:sp>
      <p:graphicFrame>
        <p:nvGraphicFramePr>
          <p:cNvPr id="5" name="Grafico 4"/>
          <p:cNvGraphicFramePr>
            <a:graphicFrameLocks/>
          </p:cNvGraphicFramePr>
          <p:nvPr>
            <p:extLst>
              <p:ext uri="{D42A27DB-BD31-4B8C-83A1-F6EECF244321}">
                <p14:modId xmlns:p14="http://schemas.microsoft.com/office/powerpoint/2010/main" val="3567593950"/>
              </p:ext>
            </p:extLst>
          </p:nvPr>
        </p:nvGraphicFramePr>
        <p:xfrm>
          <a:off x="755576" y="2057400"/>
          <a:ext cx="7560840" cy="45399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276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How </a:t>
            </a:r>
            <a:r>
              <a:rPr lang="it-IT" dirty="0" err="1" smtClean="0"/>
              <a:t>is</a:t>
            </a:r>
            <a:r>
              <a:rPr lang="it-IT" dirty="0" smtClean="0"/>
              <a:t> the </a:t>
            </a:r>
            <a:r>
              <a:rPr lang="it-IT" dirty="0" err="1" smtClean="0"/>
              <a:t>exam</a:t>
            </a:r>
            <a:r>
              <a:rPr lang="it-IT" dirty="0" smtClean="0"/>
              <a:t> </a:t>
            </a:r>
            <a:r>
              <a:rPr lang="it-IT" dirty="0" err="1" smtClean="0"/>
              <a:t>organised</a:t>
            </a:r>
            <a:r>
              <a:rPr lang="it-IT" dirty="0" smtClean="0"/>
              <a:t> ?</a:t>
            </a:r>
            <a:endParaRPr lang="it-IT" dirty="0"/>
          </a:p>
        </p:txBody>
      </p:sp>
      <p:pic>
        <p:nvPicPr>
          <p:cNvPr id="4" name="Immagine 3"/>
          <p:cNvPicPr>
            <a:picLocks noChangeAspect="1"/>
          </p:cNvPicPr>
          <p:nvPr/>
        </p:nvPicPr>
        <p:blipFill>
          <a:blip r:embed="rId2"/>
          <a:stretch>
            <a:fillRect/>
          </a:stretch>
        </p:blipFill>
        <p:spPr>
          <a:xfrm>
            <a:off x="399703" y="2276374"/>
            <a:ext cx="8287098" cy="3744914"/>
          </a:xfrm>
          <a:prstGeom prst="rect">
            <a:avLst/>
          </a:prstGeom>
        </p:spPr>
      </p:pic>
    </p:spTree>
    <p:extLst>
      <p:ext uri="{BB962C8B-B14F-4D97-AF65-F5344CB8AC3E}">
        <p14:creationId xmlns:p14="http://schemas.microsoft.com/office/powerpoint/2010/main" val="298931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err="1" smtClean="0"/>
              <a:t>Two</a:t>
            </a:r>
            <a:r>
              <a:rPr lang="it-IT" dirty="0" smtClean="0"/>
              <a:t> </a:t>
            </a:r>
            <a:r>
              <a:rPr lang="it-IT" dirty="0" err="1" smtClean="0"/>
              <a:t>parts</a:t>
            </a:r>
            <a:r>
              <a:rPr lang="it-IT" dirty="0" smtClean="0"/>
              <a:t> </a:t>
            </a:r>
            <a:r>
              <a:rPr lang="it-IT" dirty="0" err="1" smtClean="0"/>
              <a:t>examination</a:t>
            </a:r>
            <a:endParaRPr lang="it-IT" dirty="0"/>
          </a:p>
        </p:txBody>
      </p:sp>
      <p:sp>
        <p:nvSpPr>
          <p:cNvPr id="3" name="Segnaposto contenuto 2"/>
          <p:cNvSpPr>
            <a:spLocks noGrp="1"/>
          </p:cNvSpPr>
          <p:nvPr>
            <p:ph idx="1"/>
          </p:nvPr>
        </p:nvSpPr>
        <p:spPr/>
        <p:txBody>
          <a:bodyPr>
            <a:normAutofit/>
          </a:bodyPr>
          <a:lstStyle/>
          <a:p>
            <a:pPr>
              <a:lnSpc>
                <a:spcPct val="150000"/>
              </a:lnSpc>
            </a:pPr>
            <a:r>
              <a:rPr lang="it-IT" sz="3600" dirty="0" smtClean="0"/>
              <a:t>	 	  </a:t>
            </a:r>
            <a:endParaRPr lang="it-IT" sz="3600" dirty="0"/>
          </a:p>
        </p:txBody>
      </p:sp>
      <p:pic>
        <p:nvPicPr>
          <p:cNvPr id="2" name="Immagine 1"/>
          <p:cNvPicPr>
            <a:picLocks noChangeAspect="1"/>
          </p:cNvPicPr>
          <p:nvPr/>
        </p:nvPicPr>
        <p:blipFill>
          <a:blip r:embed="rId2"/>
          <a:stretch>
            <a:fillRect/>
          </a:stretch>
        </p:blipFill>
        <p:spPr>
          <a:xfrm>
            <a:off x="214099" y="2219220"/>
            <a:ext cx="8674429" cy="4193772"/>
          </a:xfrm>
          <a:prstGeom prst="rect">
            <a:avLst/>
          </a:prstGeom>
        </p:spPr>
      </p:pic>
    </p:spTree>
    <p:extLst>
      <p:ext uri="{BB962C8B-B14F-4D97-AF65-F5344CB8AC3E}">
        <p14:creationId xmlns:p14="http://schemas.microsoft.com/office/powerpoint/2010/main" val="3986394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953</Words>
  <Application>Microsoft Office PowerPoint</Application>
  <PresentationFormat>Presentazione su schermo (4:3)</PresentationFormat>
  <Paragraphs>87</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Calibri</vt:lpstr>
      <vt:lpstr>Constantia</vt:lpstr>
      <vt:lpstr>Wingdings 2</vt:lpstr>
      <vt:lpstr>Equinozio</vt:lpstr>
      <vt:lpstr>UEMS-CESMA questionnaire on European Exams  Roma CESMA meeting, 5th May 2023 </vt:lpstr>
      <vt:lpstr>Respondents (n = 17)</vt:lpstr>
      <vt:lpstr>Respondents</vt:lpstr>
      <vt:lpstr>Does your UEMS body run an examination ?  </vt:lpstr>
      <vt:lpstr>Are you planning an exam in the foreseeable future?</vt:lpstr>
      <vt:lpstr>Is your exam organised:</vt:lpstr>
      <vt:lpstr>One part examination only (N=5)</vt:lpstr>
      <vt:lpstr>How is the exam organised ?</vt:lpstr>
      <vt:lpstr>Two parts examination</vt:lpstr>
      <vt:lpstr>How is your part 1 organised?</vt:lpstr>
      <vt:lpstr>How is your part 2 organised ?</vt:lpstr>
      <vt:lpstr>Does your Section / Board / MJC award a title ?</vt:lpstr>
      <vt:lpstr>To be awarded the Diploma or the Fellowship: </vt:lpstr>
      <vt:lpstr>Sections </vt:lpstr>
      <vt:lpstr>Surgery</vt:lpstr>
      <vt:lpstr>Sections </vt:lpstr>
      <vt:lpstr>Other </vt:lpstr>
      <vt:lpstr>Other - comments </vt:lpstr>
      <vt:lpstr>Final comments</vt:lpstr>
      <vt:lpstr>Final comments</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report</dc:title>
  <dc:creator>Utente</dc:creator>
  <cp:lastModifiedBy>Gian Battista Parigi</cp:lastModifiedBy>
  <cp:revision>96</cp:revision>
  <dcterms:created xsi:type="dcterms:W3CDTF">2016-05-06T15:45:39Z</dcterms:created>
  <dcterms:modified xsi:type="dcterms:W3CDTF">2023-05-05T22:28:11Z</dcterms:modified>
</cp:coreProperties>
</file>